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9" r:id="rId2"/>
    <p:sldId id="275" r:id="rId3"/>
    <p:sldId id="298" r:id="rId4"/>
    <p:sldId id="276" r:id="rId5"/>
    <p:sldId id="291" r:id="rId6"/>
    <p:sldId id="280" r:id="rId7"/>
    <p:sldId id="292" r:id="rId8"/>
    <p:sldId id="293" r:id="rId9"/>
    <p:sldId id="282" r:id="rId10"/>
    <p:sldId id="294" r:id="rId11"/>
    <p:sldId id="297" r:id="rId12"/>
    <p:sldId id="286" r:id="rId13"/>
    <p:sldId id="296" r:id="rId14"/>
    <p:sldId id="288" r:id="rId15"/>
    <p:sldId id="289" r:id="rId16"/>
    <p:sldId id="290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9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3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8FB04-4BE8-44F3-BCA5-DDEB1A61CA58}" type="datetimeFigureOut">
              <a:rPr lang="nb-NO" smtClean="0"/>
              <a:t>07.01.2024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C8E99-4007-4681-8252-49E21854EE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4347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176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283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123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66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012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0464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792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010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3E7430-F2D7-4174-A9D3-8FB292A066C1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0379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04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04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00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501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296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0167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308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gronn_bakgrun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5AAD4BEA-8723-4587-8EE9-B8308C3509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805" y="2755333"/>
            <a:ext cx="6340390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02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335363" y="4406905"/>
            <a:ext cx="1152127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/>
              <a:t>Overskrift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35361" y="2906713"/>
            <a:ext cx="1152128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13F2-9C41-47E1-AB72-47EEED967F2E}" type="datetimeFigureOut">
              <a:rPr lang="nb-NO" smtClean="0"/>
              <a:t>07.01.2024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021B-4415-4EAF-9CBA-FA11F0A01720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E40ED6A3-F954-4D32-97BF-417B3C1EF2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6306446"/>
            <a:ext cx="2047480" cy="43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38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Overskrift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35360" y="1535113"/>
            <a:ext cx="57606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dirty="0"/>
              <a:t>Klikk for å redigere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35360" y="2174875"/>
            <a:ext cx="576064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096003" y="1535113"/>
            <a:ext cx="57606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dirty="0"/>
              <a:t>Klikk for å redigere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096003" y="2174875"/>
            <a:ext cx="57606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13F2-9C41-47E1-AB72-47EEED967F2E}" type="datetimeFigureOut">
              <a:rPr lang="nb-NO" smtClean="0"/>
              <a:t>07.01.2024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021B-4415-4EAF-9CBA-FA11F0A01720}" type="slidenum">
              <a:rPr lang="nb-NO" smtClean="0"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A716F960-4D28-49A9-BE26-D2CDE186D1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6306446"/>
            <a:ext cx="2047480" cy="43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60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Overskrift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13F2-9C41-47E1-AB72-47EEED967F2E}" type="datetimeFigureOut">
              <a:rPr lang="nb-NO" smtClean="0"/>
              <a:t>07.01.2024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021B-4415-4EAF-9CBA-FA11F0A01720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50BB1CAA-CFDE-47DA-B796-D9E97EFE88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6306446"/>
            <a:ext cx="2047480" cy="43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21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13F2-9C41-47E1-AB72-47EEED967F2E}" type="datetimeFigureOut">
              <a:rPr lang="nb-NO" smtClean="0"/>
              <a:t>07.01.2024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021B-4415-4EAF-9CBA-FA11F0A01720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83A6D86-08EC-45AF-9658-A531A3FA8D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6306446"/>
            <a:ext cx="2047480" cy="43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67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335360" y="273050"/>
            <a:ext cx="576064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/>
              <a:t>Overskrift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0" y="273055"/>
            <a:ext cx="576064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335360" y="1435103"/>
            <a:ext cx="576064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13F2-9C41-47E1-AB72-47EEED967F2E}" type="datetimeFigureOut">
              <a:rPr lang="nb-NO" smtClean="0"/>
              <a:t>07.01.2024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021B-4415-4EAF-9CBA-FA11F0A01720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6A04E96F-BFB7-43D1-8D5C-A3599E41FE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6306446"/>
            <a:ext cx="2047480" cy="43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36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335360" y="4800600"/>
            <a:ext cx="1152128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/>
              <a:t>Overskrift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35360" y="612775"/>
            <a:ext cx="1152128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335360" y="5367338"/>
            <a:ext cx="11521280" cy="804862"/>
          </a:xfrm>
        </p:spPr>
        <p:txBody>
          <a:bodyPr/>
          <a:lstStyle>
            <a:lvl1pPr marL="0" indent="0">
              <a:buNone/>
              <a:defRPr sz="14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13F2-9C41-47E1-AB72-47EEED967F2E}" type="datetimeFigureOut">
              <a:rPr lang="nb-NO" smtClean="0"/>
              <a:t>07.01.2024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021B-4415-4EAF-9CBA-FA11F0A01720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8C51B985-3E16-4DC8-9057-04B579D6AB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6306446"/>
            <a:ext cx="2047480" cy="43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55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Overskrift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13F2-9C41-47E1-AB72-47EEED967F2E}" type="datetimeFigureOut">
              <a:rPr lang="nb-NO" smtClean="0"/>
              <a:t>07.01.2024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021B-4415-4EAF-9CBA-FA11F0A01720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FBEB2EB-C67C-4C69-8955-4849BE52F1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6306446"/>
            <a:ext cx="2047480" cy="43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27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43"/>
            <a:ext cx="301744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nb-NO" dirty="0"/>
              <a:t>Overskrift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35360" y="274643"/>
            <a:ext cx="8300640" cy="5851525"/>
          </a:xfrm>
        </p:spPr>
        <p:txBody>
          <a:bodyPr vert="eaVert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13F2-9C41-47E1-AB72-47EEED967F2E}" type="datetimeFigureOut">
              <a:rPr lang="nb-NO" smtClean="0"/>
              <a:t>07.01.2024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021B-4415-4EAF-9CBA-FA11F0A01720}" type="slidenum">
              <a:rPr lang="nb-NO" smtClean="0"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E588A6F-95BA-41D0-A164-7ECF711821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6306446"/>
            <a:ext cx="2047480" cy="43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20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AF8D21A-6CCE-CD43-8AE8-35782B027F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89533" y="0"/>
            <a:ext cx="5523561" cy="58249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30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AF8D21A-6CCE-CD43-8AE8-35782B027F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38358" y="993913"/>
            <a:ext cx="11312851" cy="48701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7CB8A7BD-0FF4-71EC-A27D-0F8D4817CA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618788" y="0"/>
            <a:ext cx="811212" cy="793750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2934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hvit_bakgrun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141B171-43FD-40AB-8E0E-A00AAE19E7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3145" y="2485657"/>
            <a:ext cx="6885710" cy="188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97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AF8D21A-6CCE-CD43-8AE8-35782B027F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-1"/>
            <a:ext cx="6096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4DD57323-4A0E-52AE-CBC9-1356B9266B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46525" y="0"/>
            <a:ext cx="812800" cy="774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99751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AF8D21A-6CCE-CD43-8AE8-35782B027F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-1"/>
            <a:ext cx="6096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3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335363" y="2492896"/>
            <a:ext cx="11521279" cy="792088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Overskrift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35360" y="3284984"/>
            <a:ext cx="11521280" cy="62292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6306446"/>
            <a:ext cx="2047480" cy="434922"/>
          </a:xfrm>
          <a:prstGeom prst="rect">
            <a:avLst/>
          </a:prstGeom>
        </p:spPr>
      </p:pic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032437" y="6309320"/>
            <a:ext cx="1824203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513F2-9C41-47E1-AB72-47EEED967F2E}" type="datetimeFigureOut">
              <a:rPr lang="nb-NO" smtClean="0"/>
              <a:pPr/>
              <a:t>07.01.2024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309320"/>
            <a:ext cx="5674816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3023661" y="6309320"/>
            <a:ext cx="960107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A021B-4415-4EAF-9CBA-FA11F0A0172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93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2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09329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35360" y="3429000"/>
            <a:ext cx="11521280" cy="864096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35015" y="4293096"/>
            <a:ext cx="11524783" cy="62292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13F2-9C41-47E1-AB72-47EEED967F2E}" type="datetimeFigureOut">
              <a:rPr lang="nb-NO" smtClean="0"/>
              <a:t>07.01.2024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021B-4415-4EAF-9CBA-FA11F0A01720}" type="slidenum">
              <a:rPr lang="nb-NO" smtClean="0"/>
              <a:t>‹#›</a:t>
            </a:fld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C090998D-4647-47C2-A5C7-65AF01415C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6306446"/>
            <a:ext cx="2047480" cy="43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9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forsid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13F2-9C41-47E1-AB72-47EEED967F2E}" type="datetimeFigureOut">
              <a:rPr lang="nb-NO" smtClean="0"/>
              <a:pPr/>
              <a:t>07.01.2024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021B-4415-4EAF-9CBA-FA11F0A01720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Tittel 1"/>
          <p:cNvSpPr>
            <a:spLocks noGrp="1"/>
          </p:cNvSpPr>
          <p:nvPr>
            <p:ph type="title" hasCustomPrompt="1"/>
          </p:nvPr>
        </p:nvSpPr>
        <p:spPr>
          <a:xfrm>
            <a:off x="335360" y="2636912"/>
            <a:ext cx="11521280" cy="7795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Overskrift</a:t>
            </a:r>
          </a:p>
        </p:txBody>
      </p:sp>
      <p:sp>
        <p:nvSpPr>
          <p:cNvPr id="8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35360" y="3416424"/>
            <a:ext cx="11521280" cy="732656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Undertekst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D4FB9B2-C7A0-4F46-B7BE-C49BE4FC60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6306446"/>
            <a:ext cx="2047480" cy="43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82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forsid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13F2-9C41-47E1-AB72-47EEED967F2E}" type="datetimeFigureOut">
              <a:rPr lang="nb-NO" smtClean="0"/>
              <a:pPr/>
              <a:t>07.01.2024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021B-4415-4EAF-9CBA-FA11F0A01720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335360" y="2636912"/>
            <a:ext cx="11521280" cy="7795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Overskrift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35360" y="3416424"/>
            <a:ext cx="11521280" cy="732656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Undertekst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6EFB79D4-D832-4856-A228-2DB2786B85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6306446"/>
            <a:ext cx="2047480" cy="43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73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fors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9616" y="0"/>
            <a:ext cx="9550478" cy="7046640"/>
          </a:xfrm>
          <a:prstGeom prst="rect">
            <a:avLst/>
          </a:prstGeom>
        </p:spPr>
      </p:pic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48B513F2-9C41-47E1-AB72-47EEED967F2E}" type="datetimeFigureOut">
              <a:rPr lang="nb-NO" smtClean="0"/>
              <a:pPr/>
              <a:t>07.01.2024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AA021B-4415-4EAF-9CBA-FA11F0A01720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335360" y="2636912"/>
            <a:ext cx="11521280" cy="7795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Overskrift</a:t>
            </a:r>
          </a:p>
        </p:txBody>
      </p:sp>
      <p:sp>
        <p:nvSpPr>
          <p:cNvPr id="12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35360" y="3416424"/>
            <a:ext cx="11521280" cy="73265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Undertekst</a:t>
            </a:r>
          </a:p>
        </p:txBody>
      </p:sp>
    </p:spTree>
    <p:extLst>
      <p:ext uri="{BB962C8B-B14F-4D97-AF65-F5344CB8AC3E}">
        <p14:creationId xmlns:p14="http://schemas.microsoft.com/office/powerpoint/2010/main" val="1620354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335360" y="548680"/>
            <a:ext cx="5760640" cy="72008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Overskrift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35360" y="1412781"/>
            <a:ext cx="5760640" cy="4680521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13F2-9C41-47E1-AB72-47EEED967F2E}" type="datetimeFigureOut">
              <a:rPr lang="nb-NO" smtClean="0"/>
              <a:t>07.01.2024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021B-4415-4EAF-9CBA-FA11F0A01720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2"/>
          <p:cNvSpPr>
            <a:spLocks noGrp="1"/>
          </p:cNvSpPr>
          <p:nvPr>
            <p:ph type="pic" idx="13"/>
          </p:nvPr>
        </p:nvSpPr>
        <p:spPr>
          <a:xfrm>
            <a:off x="6576053" y="0"/>
            <a:ext cx="5615947" cy="609329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B2FE0ECE-FB0A-461A-97DA-97EE1C436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6306446"/>
            <a:ext cx="2047480" cy="43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84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Overskrift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35360" y="1600205"/>
            <a:ext cx="57606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0" y="1600205"/>
            <a:ext cx="57606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13F2-9C41-47E1-AB72-47EEED967F2E}" type="datetimeFigureOut">
              <a:rPr lang="nb-NO" smtClean="0"/>
              <a:t>07.01.2024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A021B-4415-4EAF-9CBA-FA11F0A01720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888040DF-8432-497C-8810-DFEC2C9349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344" y="6306446"/>
            <a:ext cx="2047480" cy="43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84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35360" y="548680"/>
            <a:ext cx="1152128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Overskrift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35360" y="1412781"/>
            <a:ext cx="11521280" cy="4680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032437" y="6309320"/>
            <a:ext cx="1824203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513F2-9C41-47E1-AB72-47EEED967F2E}" type="datetimeFigureOut">
              <a:rPr lang="nb-NO" smtClean="0"/>
              <a:pPr/>
              <a:t>07.01.2024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309320"/>
            <a:ext cx="5674816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3023661" y="6309320"/>
            <a:ext cx="960107" cy="432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A021B-4415-4EAF-9CBA-FA11F0A0172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160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49" r:id="rId3"/>
    <p:sldLayoutId id="2147483660" r:id="rId4"/>
    <p:sldLayoutId id="2147483663" r:id="rId5"/>
    <p:sldLayoutId id="2147483664" r:id="rId6"/>
    <p:sldLayoutId id="2147483665" r:id="rId7"/>
    <p:sldLayoutId id="2147483650" r:id="rId8"/>
    <p:sldLayoutId id="2147483652" r:id="rId9"/>
    <p:sldLayoutId id="2147483651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6" r:id="rId18"/>
    <p:sldLayoutId id="2147483669" r:id="rId19"/>
    <p:sldLayoutId id="2147483670" r:id="rId20"/>
    <p:sldLayoutId id="2147483671" r:id="rId21"/>
  </p:sldLayoutIdLst>
  <p:txStyles>
    <p:titleStyle>
      <a:lvl1pPr algn="l" defTabSz="685800" rtl="0" eaLnBrk="1" latinLnBrk="0" hangingPunct="1"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5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40.png"/><Relationship Id="rId1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image" Target="../media/image43.sv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35.sv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9.svg"/><Relationship Id="rId11" Type="http://schemas.openxmlformats.org/officeDocument/2006/relationships/image" Target="../media/image42.png"/><Relationship Id="rId5" Type="http://schemas.openxmlformats.org/officeDocument/2006/relationships/image" Target="../media/image38.png"/><Relationship Id="rId15" Type="http://schemas.openxmlformats.org/officeDocument/2006/relationships/image" Target="../media/image34.png"/><Relationship Id="rId10" Type="http://schemas.openxmlformats.org/officeDocument/2006/relationships/image" Target="../media/image37.svg"/><Relationship Id="rId19" Type="http://schemas.openxmlformats.org/officeDocument/2006/relationships/image" Target="../media/image8.png"/><Relationship Id="rId4" Type="http://schemas.openxmlformats.org/officeDocument/2006/relationships/image" Target="../media/image29.svg"/><Relationship Id="rId9" Type="http://schemas.openxmlformats.org/officeDocument/2006/relationships/image" Target="../media/image36.png"/><Relationship Id="rId14" Type="http://schemas.openxmlformats.org/officeDocument/2006/relationships/image" Target="../media/image4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8.png"/><Relationship Id="rId3" Type="http://schemas.openxmlformats.org/officeDocument/2006/relationships/image" Target="../media/image10.png"/><Relationship Id="rId21" Type="http://schemas.openxmlformats.org/officeDocument/2006/relationships/image" Target="../media/image27.pn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jpe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19" Type="http://schemas.openxmlformats.org/officeDocument/2006/relationships/image" Target="../media/image25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18" Type="http://schemas.openxmlformats.org/officeDocument/2006/relationships/image" Target="../media/image42.png"/><Relationship Id="rId3" Type="http://schemas.openxmlformats.org/officeDocument/2006/relationships/image" Target="../media/image8.pn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17" Type="http://schemas.openxmlformats.org/officeDocument/2006/relationships/image" Target="../media/image41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5" Type="http://schemas.openxmlformats.org/officeDocument/2006/relationships/image" Target="../media/image39.svg"/><Relationship Id="rId10" Type="http://schemas.openxmlformats.org/officeDocument/2006/relationships/image" Target="../media/image34.png"/><Relationship Id="rId19" Type="http://schemas.openxmlformats.org/officeDocument/2006/relationships/image" Target="../media/image43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uskarpt&#10;&#10;Automatisk generert beskrivelse">
            <a:extLst>
              <a:ext uri="{FF2B5EF4-FFF2-40B4-BE49-F238E27FC236}">
                <a16:creationId xmlns:a16="http://schemas.microsoft.com/office/drawing/2014/main" id="{8A9E87C8-4C3A-7AB0-7204-1A1552A79A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03" b="15833"/>
          <a:stretch/>
        </p:blipFill>
        <p:spPr>
          <a:xfrm>
            <a:off x="-24680" y="7"/>
            <a:ext cx="1221668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84BF281-52FE-9241-9385-8EBB22FA0F5B}"/>
              </a:ext>
            </a:extLst>
          </p:cNvPr>
          <p:cNvSpPr/>
          <p:nvPr/>
        </p:nvSpPr>
        <p:spPr>
          <a:xfrm rot="10800000" flipV="1">
            <a:off x="-27710" y="0"/>
            <a:ext cx="12216679" cy="6858000"/>
          </a:xfrm>
          <a:prstGeom prst="rect">
            <a:avLst/>
          </a:prstGeom>
          <a:solidFill>
            <a:srgbClr val="00736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81680FC-C6AD-3E55-D075-6362349A05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9228" y="6286706"/>
            <a:ext cx="1313865" cy="360000"/>
          </a:xfrm>
          <a:prstGeom prst="rect">
            <a:avLst/>
          </a:prstGeom>
        </p:spPr>
      </p:pic>
      <p:grpSp>
        <p:nvGrpSpPr>
          <p:cNvPr id="2" name="Gruppe 1">
            <a:extLst>
              <a:ext uri="{FF2B5EF4-FFF2-40B4-BE49-F238E27FC236}">
                <a16:creationId xmlns:a16="http://schemas.microsoft.com/office/drawing/2014/main" id="{6E173BC5-0225-BAA4-522F-A48E3E5DA357}"/>
              </a:ext>
            </a:extLst>
          </p:cNvPr>
          <p:cNvGrpSpPr/>
          <p:nvPr/>
        </p:nvGrpSpPr>
        <p:grpSpPr>
          <a:xfrm>
            <a:off x="3184674" y="1677075"/>
            <a:ext cx="9658814" cy="1437888"/>
            <a:chOff x="3461762" y="1261440"/>
            <a:chExt cx="9658814" cy="1437888"/>
          </a:xfrm>
        </p:grpSpPr>
        <p:grpSp>
          <p:nvGrpSpPr>
            <p:cNvPr id="3" name="Gruppe 2">
              <a:extLst>
                <a:ext uri="{FF2B5EF4-FFF2-40B4-BE49-F238E27FC236}">
                  <a16:creationId xmlns:a16="http://schemas.microsoft.com/office/drawing/2014/main" id="{C4021FEF-1F0D-94CC-0DC6-AF5C5A6B95CE}"/>
                </a:ext>
              </a:extLst>
            </p:cNvPr>
            <p:cNvGrpSpPr/>
            <p:nvPr/>
          </p:nvGrpSpPr>
          <p:grpSpPr>
            <a:xfrm>
              <a:off x="3461762" y="1261440"/>
              <a:ext cx="9658814" cy="1015663"/>
              <a:chOff x="2053882" y="875839"/>
              <a:chExt cx="4927761" cy="1015663"/>
            </a:xfrm>
          </p:grpSpPr>
          <p:sp>
            <p:nvSpPr>
              <p:cNvPr id="5" name="Rectangle 20">
                <a:extLst>
                  <a:ext uri="{FF2B5EF4-FFF2-40B4-BE49-F238E27FC236}">
                    <a16:creationId xmlns:a16="http://schemas.microsoft.com/office/drawing/2014/main" id="{C95BE0FB-6D29-0273-8DA2-D8C09712B4A9}"/>
                  </a:ext>
                </a:extLst>
              </p:cNvPr>
              <p:cNvSpPr/>
              <p:nvPr/>
            </p:nvSpPr>
            <p:spPr>
              <a:xfrm>
                <a:off x="2099175" y="1806091"/>
                <a:ext cx="645104" cy="64145"/>
              </a:xfrm>
              <a:prstGeom prst="rect">
                <a:avLst/>
              </a:prstGeom>
              <a:solidFill>
                <a:srgbClr val="82A8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4" name="TextBox 21">
                <a:extLst>
                  <a:ext uri="{FF2B5EF4-FFF2-40B4-BE49-F238E27FC236}">
                    <a16:creationId xmlns:a16="http://schemas.microsoft.com/office/drawing/2014/main" id="{006D993F-8436-0059-89F7-812FCABCE3F3}"/>
                  </a:ext>
                </a:extLst>
              </p:cNvPr>
              <p:cNvSpPr txBox="1"/>
              <p:nvPr/>
            </p:nvSpPr>
            <p:spPr>
              <a:xfrm>
                <a:off x="2053882" y="875839"/>
                <a:ext cx="4927761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nb-NO" sz="3600" spc="150" dirty="0">
                    <a:solidFill>
                      <a:schemeClr val="bg1"/>
                    </a:solidFill>
                    <a:latin typeface="Montserrat" pitchFamily="2" charset="77"/>
                    <a:ea typeface="Roboto" panose="02000000000000000000" pitchFamily="2" charset="0"/>
                    <a:cs typeface="Poppins Medium" pitchFamily="2" charset="77"/>
                  </a:rPr>
                  <a:t>kraften</a:t>
                </a:r>
                <a:r>
                  <a:rPr lang="en-US" sz="3600" spc="150" dirty="0">
                    <a:solidFill>
                      <a:schemeClr val="bg1"/>
                    </a:solidFill>
                    <a:latin typeface="Montserrat" pitchFamily="2" charset="77"/>
                    <a:ea typeface="Roboto" panose="02000000000000000000" pitchFamily="2" charset="0"/>
                    <a:cs typeface="Poppins Medium" pitchFamily="2" charset="77"/>
                  </a:rPr>
                  <a:t> i</a:t>
                </a:r>
                <a:r>
                  <a:rPr lang="en-US" sz="2800" spc="150" dirty="0">
                    <a:solidFill>
                      <a:schemeClr val="bg1"/>
                    </a:solidFill>
                    <a:latin typeface="Montserrat" pitchFamily="2" charset="77"/>
                    <a:ea typeface="Roboto" panose="02000000000000000000" pitchFamily="2" charset="0"/>
                    <a:cs typeface="Poppins Medium" pitchFamily="2" charset="77"/>
                  </a:rPr>
                  <a:t> </a:t>
                </a:r>
                <a:r>
                  <a:rPr lang="en-US" sz="6000" b="1" spc="150" dirty="0">
                    <a:solidFill>
                      <a:schemeClr val="bg1"/>
                    </a:solidFill>
                    <a:latin typeface="Montserrat" pitchFamily="2" charset="77"/>
                    <a:ea typeface="Roboto" panose="02000000000000000000" pitchFamily="2" charset="0"/>
                    <a:cs typeface="Poppins Medium" pitchFamily="2" charset="77"/>
                  </a:rPr>
                  <a:t>SAMVIRKE</a:t>
                </a:r>
                <a:endParaRPr lang="en-US" sz="2700" spc="150" dirty="0">
                  <a:solidFill>
                    <a:schemeClr val="bg1"/>
                  </a:solidFill>
                  <a:latin typeface="Montserrat" pitchFamily="2" charset="77"/>
                  <a:ea typeface="Roboto" panose="02000000000000000000" pitchFamily="2" charset="0"/>
                  <a:cs typeface="Poppins Medium" pitchFamily="2" charset="77"/>
                </a:endParaRPr>
              </a:p>
            </p:txBody>
          </p:sp>
        </p:grp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1F9D7A51-4B76-5AB3-E87F-D54D3BFFFAED}"/>
                </a:ext>
              </a:extLst>
            </p:cNvPr>
            <p:cNvSpPr txBox="1"/>
            <p:nvPr/>
          </p:nvSpPr>
          <p:spPr>
            <a:xfrm>
              <a:off x="5060188" y="2237663"/>
              <a:ext cx="727003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b-NO" sz="2400" b="0" u="none" strike="noStrike" dirty="0">
                  <a:solidFill>
                    <a:schemeClr val="bg1"/>
                  </a:solidFill>
                  <a:effectLst/>
                  <a:latin typeface="Calibri" panose="020F0502020204030204" pitchFamily="34" charset="0"/>
                </a:rPr>
                <a:t>- landbrukssamvirkenes rolle og verdi</a:t>
              </a:r>
              <a:endParaRPr lang="en-US" sz="2400" dirty="0">
                <a:solidFill>
                  <a:schemeClr val="bg1"/>
                </a:solidFill>
                <a:latin typeface="Montserrat Medium" pitchFamily="2" charset="77"/>
                <a:ea typeface="Roboto" panose="02000000000000000000" pitchFamily="2" charset="0"/>
                <a:cs typeface="Lato Light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8923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3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33F76EC-2451-654F-BB5D-0E94DA5D2BAD}"/>
              </a:ext>
            </a:extLst>
          </p:cNvPr>
          <p:cNvGrpSpPr/>
          <p:nvPr/>
        </p:nvGrpSpPr>
        <p:grpSpPr>
          <a:xfrm>
            <a:off x="551384" y="620688"/>
            <a:ext cx="10864363" cy="5544036"/>
            <a:chOff x="7363283" y="1415536"/>
            <a:chExt cx="19863514" cy="1020021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0B60404-6CEF-5D46-9362-06328BE57272}"/>
                </a:ext>
              </a:extLst>
            </p:cNvPr>
            <p:cNvGrpSpPr/>
            <p:nvPr/>
          </p:nvGrpSpPr>
          <p:grpSpPr>
            <a:xfrm>
              <a:off x="7363283" y="1415536"/>
              <a:ext cx="19863514" cy="10200212"/>
              <a:chOff x="7363283" y="1415536"/>
              <a:chExt cx="19863514" cy="10200212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2CE2B31-7F51-844D-A6E1-7E852B7B8777}"/>
                  </a:ext>
                </a:extLst>
              </p:cNvPr>
              <p:cNvSpPr txBox="1"/>
              <p:nvPr/>
            </p:nvSpPr>
            <p:spPr>
              <a:xfrm>
                <a:off x="7363283" y="1415536"/>
                <a:ext cx="9009516" cy="9343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700" b="1" spc="150" dirty="0" err="1">
                    <a:solidFill>
                      <a:schemeClr val="bg1"/>
                    </a:solidFill>
                    <a:latin typeface="Montserrat" pitchFamily="2" charset="77"/>
                    <a:ea typeface="Roboto" panose="02000000000000000000" pitchFamily="2" charset="0"/>
                    <a:cs typeface="Poppins Medium" pitchFamily="2" charset="77"/>
                  </a:rPr>
                  <a:t>Fellesgoder</a:t>
                </a:r>
                <a:endParaRPr lang="en-US" sz="2700" b="1" spc="150" dirty="0">
                  <a:solidFill>
                    <a:schemeClr val="bg1"/>
                  </a:solidFill>
                  <a:latin typeface="Montserrat" pitchFamily="2" charset="77"/>
                  <a:ea typeface="Roboto" panose="02000000000000000000" pitchFamily="2" charset="0"/>
                  <a:cs typeface="Poppins Medium" pitchFamily="2" charset="77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C27BA51-7FB8-834E-8084-06573C995709}"/>
                  </a:ext>
                </a:extLst>
              </p:cNvPr>
              <p:cNvSpPr txBox="1"/>
              <p:nvPr/>
            </p:nvSpPr>
            <p:spPr>
              <a:xfrm>
                <a:off x="20634843" y="11219363"/>
                <a:ext cx="6591954" cy="396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800" spc="300" dirty="0" err="1">
                    <a:solidFill>
                      <a:schemeClr val="bg1"/>
                    </a:solidFill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Landbrukssamvirkenes</a:t>
                </a:r>
                <a:r>
                  <a:rPr lang="en-US" sz="800" spc="300" dirty="0">
                    <a:solidFill>
                      <a:schemeClr val="bg1"/>
                    </a:solidFill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 </a:t>
                </a:r>
                <a:r>
                  <a:rPr lang="en-US" sz="800" b="1" spc="300" dirty="0">
                    <a:solidFill>
                      <a:schemeClr val="bg1"/>
                    </a:solidFill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ROLLE</a:t>
                </a:r>
                <a:r>
                  <a:rPr lang="en-US" sz="800" spc="300" dirty="0">
                    <a:solidFill>
                      <a:schemeClr val="bg1"/>
                    </a:solidFill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 og </a:t>
                </a:r>
                <a:r>
                  <a:rPr lang="en-US" sz="800" b="1" spc="300" dirty="0">
                    <a:solidFill>
                      <a:schemeClr val="bg1"/>
                    </a:solidFill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VERDI</a:t>
                </a: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95EF18D-EC93-354D-9680-D7E69EE17893}"/>
                </a:ext>
              </a:extLst>
            </p:cNvPr>
            <p:cNvSpPr/>
            <p:nvPr/>
          </p:nvSpPr>
          <p:spPr>
            <a:xfrm>
              <a:off x="7495497" y="2442699"/>
              <a:ext cx="1179456" cy="118017"/>
            </a:xfrm>
            <a:prstGeom prst="rect">
              <a:avLst/>
            </a:prstGeom>
            <a:solidFill>
              <a:srgbClr val="82A8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pic>
        <p:nvPicPr>
          <p:cNvPr id="12" name="Plassholder for bilde 11" descr="Et bilde som inneholder person&#10;&#10;Automatisk generert beskrivelse">
            <a:extLst>
              <a:ext uri="{FF2B5EF4-FFF2-40B4-BE49-F238E27FC236}">
                <a16:creationId xmlns:a16="http://schemas.microsoft.com/office/drawing/2014/main" id="{53A81DFE-EB79-A42F-8FCD-1415D4A52D7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CD39DD79-4D4D-4396-6AF7-67A6F7C4DAEC}"/>
              </a:ext>
            </a:extLst>
          </p:cNvPr>
          <p:cNvSpPr txBox="1">
            <a:spLocks/>
          </p:cNvSpPr>
          <p:nvPr/>
        </p:nvSpPr>
        <p:spPr>
          <a:xfrm>
            <a:off x="530792" y="1556792"/>
            <a:ext cx="4927762" cy="3029874"/>
          </a:xfrm>
          <a:prstGeom prst="rect">
            <a:avLst/>
          </a:prstGeom>
        </p:spPr>
        <p:txBody>
          <a:bodyPr vert="horz" wrap="square" lIns="108717" tIns="54359" rIns="108717" bIns="5435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indent="-285750" algn="l">
              <a:lnSpc>
                <a:spcPts val="215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400" b="1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Medlemsnytten er å nå felles økonomiske målene for norske bønder.</a:t>
            </a:r>
          </a:p>
          <a:p>
            <a:pPr marL="444500" indent="-285750" algn="l">
              <a:lnSpc>
                <a:spcPts val="215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400" b="1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Offentlige oppgave; Markedsregulering </a:t>
            </a:r>
          </a:p>
          <a:p>
            <a:pPr marL="444500" indent="-285750" algn="l">
              <a:lnSpc>
                <a:spcPts val="215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400" b="1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Fellesoppgaver</a:t>
            </a:r>
          </a:p>
          <a:p>
            <a:pPr marL="1532136" lvl="1" indent="-285750" algn="l">
              <a:lnSpc>
                <a:spcPts val="215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200" b="1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Bærekraft </a:t>
            </a:r>
          </a:p>
          <a:p>
            <a:pPr marL="1532136" lvl="1" indent="-285750" algn="l">
              <a:lnSpc>
                <a:spcPts val="215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200" b="1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Rådgivning</a:t>
            </a:r>
          </a:p>
          <a:p>
            <a:pPr marL="1532136" lvl="1" indent="-285750" algn="l">
              <a:lnSpc>
                <a:spcPts val="215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200" b="1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Forskning og utvikling</a:t>
            </a:r>
          </a:p>
          <a:p>
            <a:pPr marL="1532136" lvl="1" indent="-285750" algn="l">
              <a:lnSpc>
                <a:spcPts val="215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200" b="1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Medlemsdemokrati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5D4B19D1-E210-7583-7AA4-82A609BF0AFD}"/>
              </a:ext>
            </a:extLst>
          </p:cNvPr>
          <p:cNvSpPr/>
          <p:nvPr/>
        </p:nvSpPr>
        <p:spPr>
          <a:xfrm>
            <a:off x="7752184" y="2288880"/>
            <a:ext cx="1440000" cy="14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        </a:t>
            </a:r>
          </a:p>
        </p:txBody>
      </p:sp>
      <p:pic>
        <p:nvPicPr>
          <p:cNvPr id="5" name="Bilde 4" descr="Et bilde som inneholder vindu&#10;&#10;Automatisk generert beskrivelse">
            <a:extLst>
              <a:ext uri="{FF2B5EF4-FFF2-40B4-BE49-F238E27FC236}">
                <a16:creationId xmlns:a16="http://schemas.microsoft.com/office/drawing/2014/main" id="{0C486311-637D-CC3E-1386-1647B5F1AF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982" y="2378880"/>
            <a:ext cx="1680403" cy="1260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75F570F6-F206-924E-AA41-5CD51B57F9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9228" y="6286706"/>
            <a:ext cx="131386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82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3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33F76EC-2451-654F-BB5D-0E94DA5D2BAD}"/>
              </a:ext>
            </a:extLst>
          </p:cNvPr>
          <p:cNvGrpSpPr/>
          <p:nvPr/>
        </p:nvGrpSpPr>
        <p:grpSpPr>
          <a:xfrm>
            <a:off x="551384" y="620688"/>
            <a:ext cx="10864363" cy="5544036"/>
            <a:chOff x="7363283" y="1415536"/>
            <a:chExt cx="19863514" cy="1020021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0B60404-6CEF-5D46-9362-06328BE57272}"/>
                </a:ext>
              </a:extLst>
            </p:cNvPr>
            <p:cNvGrpSpPr/>
            <p:nvPr/>
          </p:nvGrpSpPr>
          <p:grpSpPr>
            <a:xfrm>
              <a:off x="7363283" y="1415536"/>
              <a:ext cx="19863514" cy="10200212"/>
              <a:chOff x="7363283" y="1415536"/>
              <a:chExt cx="19863514" cy="10200212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2CE2B31-7F51-844D-A6E1-7E852B7B8777}"/>
                  </a:ext>
                </a:extLst>
              </p:cNvPr>
              <p:cNvSpPr txBox="1"/>
              <p:nvPr/>
            </p:nvSpPr>
            <p:spPr>
              <a:xfrm>
                <a:off x="7363283" y="1415536"/>
                <a:ext cx="9009516" cy="9343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700" b="1" spc="150" dirty="0" err="1">
                    <a:solidFill>
                      <a:schemeClr val="bg1"/>
                    </a:solidFill>
                    <a:latin typeface="Montserrat" pitchFamily="2" charset="77"/>
                    <a:ea typeface="Roboto" panose="02000000000000000000" pitchFamily="2" charset="0"/>
                    <a:cs typeface="Poppins Medium" pitchFamily="2" charset="77"/>
                  </a:rPr>
                  <a:t>Fellesgoder</a:t>
                </a:r>
                <a:endParaRPr lang="en-US" sz="2700" b="1" spc="150" dirty="0">
                  <a:solidFill>
                    <a:schemeClr val="bg1"/>
                  </a:solidFill>
                  <a:latin typeface="Montserrat" pitchFamily="2" charset="77"/>
                  <a:ea typeface="Roboto" panose="02000000000000000000" pitchFamily="2" charset="0"/>
                  <a:cs typeface="Poppins Medium" pitchFamily="2" charset="77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C27BA51-7FB8-834E-8084-06573C995709}"/>
                  </a:ext>
                </a:extLst>
              </p:cNvPr>
              <p:cNvSpPr txBox="1"/>
              <p:nvPr/>
            </p:nvSpPr>
            <p:spPr>
              <a:xfrm>
                <a:off x="20634843" y="11219363"/>
                <a:ext cx="6591954" cy="396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800" spc="300" dirty="0" err="1">
                    <a:solidFill>
                      <a:schemeClr val="bg1"/>
                    </a:solidFill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Landbrukssamvirkenes</a:t>
                </a:r>
                <a:r>
                  <a:rPr lang="en-US" sz="800" spc="300" dirty="0">
                    <a:solidFill>
                      <a:schemeClr val="bg1"/>
                    </a:solidFill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 </a:t>
                </a:r>
                <a:r>
                  <a:rPr lang="en-US" sz="800" b="1" spc="300" dirty="0">
                    <a:solidFill>
                      <a:schemeClr val="bg1"/>
                    </a:solidFill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ROLLE</a:t>
                </a:r>
                <a:r>
                  <a:rPr lang="en-US" sz="800" spc="300" dirty="0">
                    <a:solidFill>
                      <a:schemeClr val="bg1"/>
                    </a:solidFill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 og </a:t>
                </a:r>
                <a:r>
                  <a:rPr lang="en-US" sz="800" b="1" spc="300" dirty="0">
                    <a:solidFill>
                      <a:schemeClr val="bg1"/>
                    </a:solidFill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VERDI</a:t>
                </a: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95EF18D-EC93-354D-9680-D7E69EE17893}"/>
                </a:ext>
              </a:extLst>
            </p:cNvPr>
            <p:cNvSpPr/>
            <p:nvPr/>
          </p:nvSpPr>
          <p:spPr>
            <a:xfrm>
              <a:off x="7495497" y="2442699"/>
              <a:ext cx="1179456" cy="118017"/>
            </a:xfrm>
            <a:prstGeom prst="rect">
              <a:avLst/>
            </a:prstGeom>
            <a:solidFill>
              <a:srgbClr val="82A8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3" name="Ellipse 2">
            <a:extLst>
              <a:ext uri="{FF2B5EF4-FFF2-40B4-BE49-F238E27FC236}">
                <a16:creationId xmlns:a16="http://schemas.microsoft.com/office/drawing/2014/main" id="{5D4B19D1-E210-7583-7AA4-82A609BF0AFD}"/>
              </a:ext>
            </a:extLst>
          </p:cNvPr>
          <p:cNvSpPr/>
          <p:nvPr/>
        </p:nvSpPr>
        <p:spPr>
          <a:xfrm>
            <a:off x="7752184" y="2288880"/>
            <a:ext cx="1440000" cy="144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        </a:t>
            </a:r>
          </a:p>
        </p:txBody>
      </p:sp>
      <p:pic>
        <p:nvPicPr>
          <p:cNvPr id="5" name="Bilde 4" descr="Et bilde som inneholder vindu&#10;&#10;Automatisk generert beskrivelse">
            <a:extLst>
              <a:ext uri="{FF2B5EF4-FFF2-40B4-BE49-F238E27FC236}">
                <a16:creationId xmlns:a16="http://schemas.microsoft.com/office/drawing/2014/main" id="{0C486311-637D-CC3E-1386-1647B5F1AF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982" y="2378880"/>
            <a:ext cx="1680403" cy="12600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A0E1F78-2E32-6342-7424-0D1F6F8076D0}"/>
              </a:ext>
            </a:extLst>
          </p:cNvPr>
          <p:cNvSpPr/>
          <p:nvPr/>
        </p:nvSpPr>
        <p:spPr>
          <a:xfrm>
            <a:off x="5789533" y="1"/>
            <a:ext cx="5528495" cy="5827294"/>
          </a:xfrm>
          <a:prstGeom prst="rect">
            <a:avLst/>
          </a:prstGeom>
          <a:solidFill>
            <a:srgbClr val="82A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62D0D80D-60D2-DC36-8D51-390D37C6BDA6}"/>
              </a:ext>
            </a:extLst>
          </p:cNvPr>
          <p:cNvCxnSpPr>
            <a:cxnSpLocks/>
          </p:cNvCxnSpPr>
          <p:nvPr/>
        </p:nvCxnSpPr>
        <p:spPr>
          <a:xfrm flipH="1">
            <a:off x="5231904" y="1772816"/>
            <a:ext cx="360000" cy="0"/>
          </a:xfrm>
          <a:prstGeom prst="straightConnector1">
            <a:avLst/>
          </a:prstGeom>
          <a:ln w="57150" cap="rnd" cmpd="sng">
            <a:solidFill>
              <a:schemeClr val="bg1"/>
            </a:solidFill>
            <a:headEnd type="triangl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E5A3945F-5511-AB77-0C82-8943085F77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06975" y="263882"/>
            <a:ext cx="2288675" cy="1800000"/>
          </a:xfrm>
          <a:prstGeom prst="rect">
            <a:avLst/>
          </a:prstGeom>
        </p:spPr>
      </p:pic>
      <p:sp>
        <p:nvSpPr>
          <p:cNvPr id="11" name="TextBox 11">
            <a:extLst>
              <a:ext uri="{FF2B5EF4-FFF2-40B4-BE49-F238E27FC236}">
                <a16:creationId xmlns:a16="http://schemas.microsoft.com/office/drawing/2014/main" id="{CB259D64-733D-8F3F-990D-5E74336FED8F}"/>
              </a:ext>
            </a:extLst>
          </p:cNvPr>
          <p:cNvSpPr txBox="1"/>
          <p:nvPr/>
        </p:nvSpPr>
        <p:spPr>
          <a:xfrm>
            <a:off x="6168364" y="2612180"/>
            <a:ext cx="4765895" cy="19697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nb-NO" sz="3200" dirty="0">
                <a:solidFill>
                  <a:schemeClr val="bg1"/>
                </a:solidFill>
                <a:latin typeface="Calibri" panose="020F0502020204030204" pitchFamily="34" charset="0"/>
              </a:rPr>
              <a:t>§ Formålsparagraf</a:t>
            </a:r>
          </a:p>
          <a:p>
            <a:pPr algn="ctr"/>
            <a:r>
              <a:rPr lang="nb-NO" sz="2000" i="1" dirty="0">
                <a:solidFill>
                  <a:schemeClr val="bg1"/>
                </a:solidFill>
              </a:rPr>
              <a:t>«TINE skal arbeide for at eierne får best mulig økonomisk resultat av sin melkeproduksjon, og i tillegg ivareta eiernes øvrige felles interesser»</a:t>
            </a:r>
            <a:endParaRPr lang="en-US" i="1" dirty="0">
              <a:solidFill>
                <a:schemeClr val="bg1"/>
              </a:solidFill>
              <a:latin typeface="Montserrat Medium" pitchFamily="2" charset="77"/>
              <a:ea typeface="Roboto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89A4052-7614-B7C3-5563-93F4EC6D4B78}"/>
              </a:ext>
            </a:extLst>
          </p:cNvPr>
          <p:cNvSpPr txBox="1">
            <a:spLocks/>
          </p:cNvSpPr>
          <p:nvPr/>
        </p:nvSpPr>
        <p:spPr>
          <a:xfrm>
            <a:off x="530792" y="1556792"/>
            <a:ext cx="4927762" cy="3029874"/>
          </a:xfrm>
          <a:prstGeom prst="rect">
            <a:avLst/>
          </a:prstGeom>
        </p:spPr>
        <p:txBody>
          <a:bodyPr vert="horz" wrap="square" lIns="108717" tIns="54359" rIns="108717" bIns="5435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indent="-285750" algn="l">
              <a:lnSpc>
                <a:spcPts val="215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400" b="1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Medlemsnytten er å nå felles økonomiske målene for norske bønder.</a:t>
            </a:r>
          </a:p>
          <a:p>
            <a:pPr marL="444500" indent="-285750" algn="l">
              <a:lnSpc>
                <a:spcPts val="215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400" b="1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Offentlige oppgave; Markedsregulering </a:t>
            </a:r>
          </a:p>
          <a:p>
            <a:pPr marL="444500" indent="-285750" algn="l">
              <a:lnSpc>
                <a:spcPts val="215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400" b="1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Fellesoppgaver</a:t>
            </a:r>
          </a:p>
          <a:p>
            <a:pPr marL="1532136" lvl="1" indent="-285750" algn="l">
              <a:lnSpc>
                <a:spcPts val="215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200" b="1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Bærekraft </a:t>
            </a:r>
          </a:p>
          <a:p>
            <a:pPr marL="1532136" lvl="1" indent="-285750" algn="l">
              <a:lnSpc>
                <a:spcPts val="215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200" b="1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Rådgivning</a:t>
            </a:r>
          </a:p>
          <a:p>
            <a:pPr marL="1532136" lvl="1" indent="-285750" algn="l">
              <a:lnSpc>
                <a:spcPts val="215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200" b="1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Forskning og utvikling</a:t>
            </a:r>
          </a:p>
          <a:p>
            <a:pPr marL="1532136" lvl="1" indent="-285750" algn="l">
              <a:lnSpc>
                <a:spcPts val="215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200" b="1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Medlemsdemokrati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2FDBAB90-604A-73A5-2179-12A4DC14F00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9228" y="6286706"/>
            <a:ext cx="131386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74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3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33F76EC-2451-654F-BB5D-0E94DA5D2BAD}"/>
              </a:ext>
            </a:extLst>
          </p:cNvPr>
          <p:cNvGrpSpPr/>
          <p:nvPr/>
        </p:nvGrpSpPr>
        <p:grpSpPr>
          <a:xfrm>
            <a:off x="551384" y="620688"/>
            <a:ext cx="10864363" cy="5544036"/>
            <a:chOff x="7363283" y="1415536"/>
            <a:chExt cx="19863514" cy="1020021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0B60404-6CEF-5D46-9362-06328BE57272}"/>
                </a:ext>
              </a:extLst>
            </p:cNvPr>
            <p:cNvGrpSpPr/>
            <p:nvPr/>
          </p:nvGrpSpPr>
          <p:grpSpPr>
            <a:xfrm>
              <a:off x="7363283" y="1415536"/>
              <a:ext cx="19863514" cy="10200212"/>
              <a:chOff x="7363283" y="1415536"/>
              <a:chExt cx="19863514" cy="10200212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2CE2B31-7F51-844D-A6E1-7E852B7B8777}"/>
                  </a:ext>
                </a:extLst>
              </p:cNvPr>
              <p:cNvSpPr txBox="1"/>
              <p:nvPr/>
            </p:nvSpPr>
            <p:spPr>
              <a:xfrm>
                <a:off x="7363283" y="1415536"/>
                <a:ext cx="9009516" cy="9343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nb-NO" sz="2700" b="1" spc="150">
                    <a:solidFill>
                      <a:schemeClr val="bg1"/>
                    </a:solidFill>
                    <a:latin typeface="Montserrat" pitchFamily="2" charset="77"/>
                    <a:ea typeface="Roboto" panose="02000000000000000000" pitchFamily="2" charset="0"/>
                    <a:cs typeface="Poppins Medium" pitchFamily="2" charset="77"/>
                  </a:rPr>
                  <a:t>Langsiktighet i næringa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C27BA51-7FB8-834E-8084-06573C995709}"/>
                  </a:ext>
                </a:extLst>
              </p:cNvPr>
              <p:cNvSpPr txBox="1"/>
              <p:nvPr/>
            </p:nvSpPr>
            <p:spPr>
              <a:xfrm>
                <a:off x="20634843" y="11219363"/>
                <a:ext cx="6591954" cy="396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nb-NO" sz="800" spc="300">
                    <a:solidFill>
                      <a:schemeClr val="bg1"/>
                    </a:solidFill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Landbrukssamvirkenes </a:t>
                </a:r>
                <a:r>
                  <a:rPr lang="nb-NO" sz="800" b="1" spc="300">
                    <a:solidFill>
                      <a:schemeClr val="bg1"/>
                    </a:solidFill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ROLLE</a:t>
                </a:r>
                <a:r>
                  <a:rPr lang="nb-NO" sz="800" spc="300">
                    <a:solidFill>
                      <a:schemeClr val="bg1"/>
                    </a:solidFill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 og </a:t>
                </a:r>
                <a:r>
                  <a:rPr lang="nb-NO" sz="800" b="1" spc="300">
                    <a:solidFill>
                      <a:schemeClr val="bg1"/>
                    </a:solidFill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VERDI</a:t>
                </a: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95EF18D-EC93-354D-9680-D7E69EE17893}"/>
                </a:ext>
              </a:extLst>
            </p:cNvPr>
            <p:cNvSpPr/>
            <p:nvPr/>
          </p:nvSpPr>
          <p:spPr>
            <a:xfrm>
              <a:off x="7495497" y="2442699"/>
              <a:ext cx="1179456" cy="118017"/>
            </a:xfrm>
            <a:prstGeom prst="rect">
              <a:avLst/>
            </a:prstGeom>
            <a:solidFill>
              <a:srgbClr val="82A8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900"/>
            </a:p>
          </p:txBody>
        </p:sp>
      </p:grpSp>
      <p:pic>
        <p:nvPicPr>
          <p:cNvPr id="33" name="Plassholder for bilde 32">
            <a:extLst>
              <a:ext uri="{FF2B5EF4-FFF2-40B4-BE49-F238E27FC236}">
                <a16:creationId xmlns:a16="http://schemas.microsoft.com/office/drawing/2014/main" id="{339BB27A-E26D-F6FF-4C92-92925BF53C1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45A6699F-B94E-7AB2-4AC9-7AF909CA75DF}"/>
              </a:ext>
            </a:extLst>
          </p:cNvPr>
          <p:cNvSpPr txBox="1">
            <a:spLocks/>
          </p:cNvSpPr>
          <p:nvPr/>
        </p:nvSpPr>
        <p:spPr>
          <a:xfrm>
            <a:off x="530792" y="1556792"/>
            <a:ext cx="4927762" cy="4471487"/>
          </a:xfrm>
          <a:prstGeom prst="rect">
            <a:avLst/>
          </a:prstGeom>
        </p:spPr>
        <p:txBody>
          <a:bodyPr vert="horz" wrap="square" lIns="108717" tIns="54359" rIns="108717" bIns="5435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indent="-285750" algn="l">
              <a:lnSpc>
                <a:spcPts val="215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sz="1400" b="1" dirty="0">
              <a:solidFill>
                <a:schemeClr val="bg1"/>
              </a:solidFill>
              <a:latin typeface="Montserrat Light" pitchFamily="2" charset="77"/>
              <a:ea typeface="Roboto Light" panose="02000000000000000000" pitchFamily="2" charset="0"/>
              <a:cs typeface="Lato Light" panose="020F0502020204030203" pitchFamily="34" charset="0"/>
            </a:endParaRPr>
          </a:p>
          <a:p>
            <a:pPr marL="444500" indent="-285750" algn="l">
              <a:lnSpc>
                <a:spcPts val="215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400" b="1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Landbrukssamvirkene redusere risikoen for alle aktører i landbruks ved å være en stabil og langsiktig foretaksform</a:t>
            </a:r>
          </a:p>
          <a:p>
            <a:pPr marL="444500" indent="-285750" algn="l">
              <a:lnSpc>
                <a:spcPts val="215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400" b="1" dirty="0" err="1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Samvirkene</a:t>
            </a:r>
            <a:r>
              <a:rPr lang="nb-NO" sz="1400" b="1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 bidrar til at nye aktører kan satse i landbruket</a:t>
            </a:r>
          </a:p>
          <a:p>
            <a:pPr marL="444500" indent="-285750" algn="l">
              <a:lnSpc>
                <a:spcPts val="215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400" b="1" dirty="0" err="1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Samvirkene</a:t>
            </a:r>
            <a:r>
              <a:rPr lang="nb-NO" sz="1400" b="1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 er bondens viktigste aktører i markedet </a:t>
            </a:r>
          </a:p>
          <a:p>
            <a:pPr marL="444500" indent="-285750" algn="l">
              <a:lnSpc>
                <a:spcPts val="215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400" b="1" dirty="0" err="1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Samvirkene</a:t>
            </a:r>
            <a:r>
              <a:rPr lang="nb-NO" sz="1400" b="1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 sikrer at eier og forvalter er den samme</a:t>
            </a:r>
          </a:p>
          <a:p>
            <a:pPr marL="998537" lvl="1" indent="-457200" algn="l">
              <a:lnSpc>
                <a:spcPts val="2150"/>
              </a:lnSpc>
              <a:spcAft>
                <a:spcPts val="600"/>
              </a:spcAft>
              <a:buFont typeface="Courier New" panose="02070309020205020404" pitchFamily="49" charset="0"/>
              <a:buChar char="­"/>
              <a:tabLst>
                <a:tab pos="901700" algn="l"/>
              </a:tabLst>
            </a:pPr>
            <a:r>
              <a:rPr lang="nb-NO" sz="1400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interesse av en bærekraftig produksjon</a:t>
            </a:r>
          </a:p>
          <a:p>
            <a:pPr marL="998537" lvl="1" indent="-457200" algn="l">
              <a:lnSpc>
                <a:spcPts val="2150"/>
              </a:lnSpc>
              <a:spcAft>
                <a:spcPts val="600"/>
              </a:spcAft>
              <a:buFont typeface="Courier New" panose="02070309020205020404" pitchFamily="49" charset="0"/>
              <a:buChar char="­"/>
              <a:tabLst>
                <a:tab pos="901700" algn="l"/>
              </a:tabLst>
            </a:pPr>
            <a:r>
              <a:rPr lang="nb-NO" sz="1400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langsiktig perspektiv på kapitalisering </a:t>
            </a:r>
            <a:br>
              <a:rPr lang="nb-NO" sz="1400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</a:br>
            <a:r>
              <a:rPr lang="nb-NO" sz="1400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og </a:t>
            </a:r>
            <a:r>
              <a:rPr lang="nb-NO" sz="1400" dirty="0" err="1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industialisering</a:t>
            </a:r>
            <a:endParaRPr lang="nb-NO" sz="1400" dirty="0">
              <a:solidFill>
                <a:schemeClr val="bg1"/>
              </a:solidFill>
              <a:latin typeface="Montserrat Light" pitchFamily="2" charset="77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D3E08F5-FFAF-43F0-D322-A4F56076222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9228" y="6286706"/>
            <a:ext cx="131386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74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3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33F76EC-2451-654F-BB5D-0E94DA5D2BAD}"/>
              </a:ext>
            </a:extLst>
          </p:cNvPr>
          <p:cNvGrpSpPr/>
          <p:nvPr/>
        </p:nvGrpSpPr>
        <p:grpSpPr>
          <a:xfrm>
            <a:off x="551384" y="620688"/>
            <a:ext cx="10864363" cy="5544036"/>
            <a:chOff x="7363283" y="1415536"/>
            <a:chExt cx="19863514" cy="1020021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0B60404-6CEF-5D46-9362-06328BE57272}"/>
                </a:ext>
              </a:extLst>
            </p:cNvPr>
            <p:cNvGrpSpPr/>
            <p:nvPr/>
          </p:nvGrpSpPr>
          <p:grpSpPr>
            <a:xfrm>
              <a:off x="7363283" y="1415536"/>
              <a:ext cx="19863514" cy="10200212"/>
              <a:chOff x="7363283" y="1415536"/>
              <a:chExt cx="19863514" cy="10200212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2CE2B31-7F51-844D-A6E1-7E852B7B8777}"/>
                  </a:ext>
                </a:extLst>
              </p:cNvPr>
              <p:cNvSpPr txBox="1"/>
              <p:nvPr/>
            </p:nvSpPr>
            <p:spPr>
              <a:xfrm>
                <a:off x="7363283" y="1415536"/>
                <a:ext cx="9009516" cy="9343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nb-NO" sz="2700" b="1" spc="150">
                    <a:solidFill>
                      <a:schemeClr val="bg1"/>
                    </a:solidFill>
                    <a:latin typeface="Montserrat" pitchFamily="2" charset="77"/>
                    <a:ea typeface="Roboto" panose="02000000000000000000" pitchFamily="2" charset="0"/>
                    <a:cs typeface="Poppins Medium" pitchFamily="2" charset="77"/>
                  </a:rPr>
                  <a:t>Langsiktighet i næringa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C27BA51-7FB8-834E-8084-06573C995709}"/>
                  </a:ext>
                </a:extLst>
              </p:cNvPr>
              <p:cNvSpPr txBox="1"/>
              <p:nvPr/>
            </p:nvSpPr>
            <p:spPr>
              <a:xfrm>
                <a:off x="20634843" y="11219363"/>
                <a:ext cx="6591954" cy="396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nb-NO" sz="800" spc="300">
                    <a:solidFill>
                      <a:schemeClr val="bg1"/>
                    </a:solidFill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Landbrukssamvirkenes </a:t>
                </a:r>
                <a:r>
                  <a:rPr lang="nb-NO" sz="800" b="1" spc="300">
                    <a:solidFill>
                      <a:schemeClr val="bg1"/>
                    </a:solidFill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ROLLE</a:t>
                </a:r>
                <a:r>
                  <a:rPr lang="nb-NO" sz="800" spc="300">
                    <a:solidFill>
                      <a:schemeClr val="bg1"/>
                    </a:solidFill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 og </a:t>
                </a:r>
                <a:r>
                  <a:rPr lang="nb-NO" sz="800" b="1" spc="300">
                    <a:solidFill>
                      <a:schemeClr val="bg1"/>
                    </a:solidFill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VERDI</a:t>
                </a: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95EF18D-EC93-354D-9680-D7E69EE17893}"/>
                </a:ext>
              </a:extLst>
            </p:cNvPr>
            <p:cNvSpPr/>
            <p:nvPr/>
          </p:nvSpPr>
          <p:spPr>
            <a:xfrm>
              <a:off x="7495497" y="2442699"/>
              <a:ext cx="1179456" cy="118017"/>
            </a:xfrm>
            <a:prstGeom prst="rect">
              <a:avLst/>
            </a:prstGeom>
            <a:solidFill>
              <a:srgbClr val="82A8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900"/>
            </a:p>
          </p:txBody>
        </p:sp>
      </p:grpSp>
      <p:pic>
        <p:nvPicPr>
          <p:cNvPr id="33" name="Plassholder for bilde 32">
            <a:extLst>
              <a:ext uri="{FF2B5EF4-FFF2-40B4-BE49-F238E27FC236}">
                <a16:creationId xmlns:a16="http://schemas.microsoft.com/office/drawing/2014/main" id="{339BB27A-E26D-F6FF-4C92-92925BF53C1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69148827-EB11-8357-F2E9-381CC07E6E8C}"/>
              </a:ext>
            </a:extLst>
          </p:cNvPr>
          <p:cNvSpPr/>
          <p:nvPr/>
        </p:nvSpPr>
        <p:spPr>
          <a:xfrm>
            <a:off x="5789533" y="0"/>
            <a:ext cx="5523561" cy="5824956"/>
          </a:xfrm>
          <a:prstGeom prst="rect">
            <a:avLst/>
          </a:prstGeom>
          <a:solidFill>
            <a:srgbClr val="82A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EECCBB31-A61A-6F50-36E9-BAD695A7717D}"/>
              </a:ext>
            </a:extLst>
          </p:cNvPr>
          <p:cNvSpPr txBox="1"/>
          <p:nvPr/>
        </p:nvSpPr>
        <p:spPr>
          <a:xfrm>
            <a:off x="6298656" y="620688"/>
            <a:ext cx="4765895" cy="13542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b-NO" sz="3200">
                <a:solidFill>
                  <a:schemeClr val="bg1"/>
                </a:solidFill>
                <a:latin typeface="Calibri" panose="020F0502020204030204" pitchFamily="34" charset="0"/>
              </a:rPr>
              <a:t>RÅDGIVNING</a:t>
            </a:r>
          </a:p>
          <a:p>
            <a:r>
              <a:rPr lang="nb-NO" sz="200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Lato Light" panose="020F0502020204030203" pitchFamily="34" charset="0"/>
              </a:rPr>
              <a:t>God agronomi gir bedre bærekraft og god økonomi for bonden</a:t>
            </a:r>
            <a:endParaRPr lang="nb-NO">
              <a:solidFill>
                <a:schemeClr val="bg1"/>
              </a:solidFill>
              <a:latin typeface="Montserrat Medium" pitchFamily="2" charset="77"/>
              <a:ea typeface="Roboto" panose="02000000000000000000" pitchFamily="2" charset="0"/>
              <a:cs typeface="Lato Light" panose="020F0502020204030203" pitchFamily="34" charset="0"/>
            </a:endParaRPr>
          </a:p>
        </p:txBody>
      </p:sp>
      <p:cxnSp>
        <p:nvCxnSpPr>
          <p:cNvPr id="4" name="Rett pilkobling 3">
            <a:extLst>
              <a:ext uri="{FF2B5EF4-FFF2-40B4-BE49-F238E27FC236}">
                <a16:creationId xmlns:a16="http://schemas.microsoft.com/office/drawing/2014/main" id="{679B4705-4826-1C98-81E4-E291B40B80F6}"/>
              </a:ext>
            </a:extLst>
          </p:cNvPr>
          <p:cNvCxnSpPr>
            <a:cxnSpLocks/>
          </p:cNvCxnSpPr>
          <p:nvPr/>
        </p:nvCxnSpPr>
        <p:spPr>
          <a:xfrm flipH="1">
            <a:off x="5299145" y="3759384"/>
            <a:ext cx="360000" cy="0"/>
          </a:xfrm>
          <a:prstGeom prst="straightConnector1">
            <a:avLst/>
          </a:prstGeom>
          <a:ln w="57150" cap="rnd" cmpd="sng">
            <a:solidFill>
              <a:schemeClr val="bg1"/>
            </a:solidFill>
            <a:headEnd type="triangl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lassholder for bilde 13" descr="Et bilde som inneholder person, utendørs, bakke&#10;&#10;Automatisk generert beskrivelse">
            <a:extLst>
              <a:ext uri="{FF2B5EF4-FFF2-40B4-BE49-F238E27FC236}">
                <a16:creationId xmlns:a16="http://schemas.microsoft.com/office/drawing/2014/main" id="{E74BD2AA-FC7E-317A-AE9F-7EE30BCAAD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0694" y="2584957"/>
            <a:ext cx="5522400" cy="323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6E5C2EE0-0529-87C2-BD29-3DE5B496DAA1}"/>
              </a:ext>
            </a:extLst>
          </p:cNvPr>
          <p:cNvSpPr txBox="1">
            <a:spLocks/>
          </p:cNvSpPr>
          <p:nvPr/>
        </p:nvSpPr>
        <p:spPr>
          <a:xfrm>
            <a:off x="530792" y="1556792"/>
            <a:ext cx="4927762" cy="3102907"/>
          </a:xfrm>
          <a:prstGeom prst="rect">
            <a:avLst/>
          </a:prstGeom>
        </p:spPr>
        <p:txBody>
          <a:bodyPr vert="horz" wrap="square" lIns="108717" tIns="54359" rIns="108717" bIns="5435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indent="-285750" algn="l">
              <a:lnSpc>
                <a:spcPts val="215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sz="1400" b="1" dirty="0">
              <a:solidFill>
                <a:schemeClr val="bg1"/>
              </a:solidFill>
              <a:latin typeface="Montserrat Light" pitchFamily="2" charset="77"/>
              <a:ea typeface="Roboto Light" panose="02000000000000000000" pitchFamily="2" charset="0"/>
              <a:cs typeface="Lato Light" panose="020F0502020204030203" pitchFamily="34" charset="0"/>
            </a:endParaRPr>
          </a:p>
          <a:p>
            <a:pPr marL="444500" indent="-285750" algn="l">
              <a:lnSpc>
                <a:spcPts val="215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400" b="1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Landbrukssamvirkene redusere risikoen for alle aktører i landbruks ved å være en stabil og langsiktig foretaksform</a:t>
            </a:r>
          </a:p>
          <a:p>
            <a:pPr marL="444500" indent="-285750" algn="l">
              <a:lnSpc>
                <a:spcPts val="215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400" b="1" dirty="0" err="1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Samvirkene</a:t>
            </a:r>
            <a:r>
              <a:rPr lang="nb-NO" sz="1400" b="1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 sikrer at eier og forvalter er den samme</a:t>
            </a:r>
          </a:p>
          <a:p>
            <a:pPr marL="998537" lvl="1" indent="-457200" algn="l">
              <a:lnSpc>
                <a:spcPts val="2150"/>
              </a:lnSpc>
              <a:spcAft>
                <a:spcPts val="600"/>
              </a:spcAft>
              <a:buFont typeface="Courier New" panose="02070309020205020404" pitchFamily="49" charset="0"/>
              <a:buChar char="­"/>
              <a:tabLst>
                <a:tab pos="901700" algn="l"/>
              </a:tabLst>
            </a:pPr>
            <a:r>
              <a:rPr lang="nb-NO" sz="1400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interesse av en bærekraftig produksjon</a:t>
            </a:r>
          </a:p>
          <a:p>
            <a:pPr marL="998537" lvl="1" indent="-457200" algn="l">
              <a:lnSpc>
                <a:spcPts val="2150"/>
              </a:lnSpc>
              <a:spcAft>
                <a:spcPts val="600"/>
              </a:spcAft>
              <a:buFont typeface="Courier New" panose="02070309020205020404" pitchFamily="49" charset="0"/>
              <a:buChar char="­"/>
              <a:tabLst>
                <a:tab pos="901700" algn="l"/>
              </a:tabLst>
            </a:pPr>
            <a:r>
              <a:rPr lang="nb-NO" sz="1400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langsiktig perspektiv på kapitalisering </a:t>
            </a:r>
            <a:br>
              <a:rPr lang="nb-NO" sz="1400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</a:br>
            <a:r>
              <a:rPr lang="nb-NO" sz="1400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og </a:t>
            </a:r>
            <a:r>
              <a:rPr lang="nb-NO" sz="1400" dirty="0" err="1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industialisering</a:t>
            </a:r>
            <a:endParaRPr lang="nb-NO" sz="1400" dirty="0">
              <a:solidFill>
                <a:schemeClr val="bg1"/>
              </a:solidFill>
              <a:latin typeface="Montserrat Light" pitchFamily="2" charset="77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CA29299-9AF5-B9C7-3EB4-68560B20040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9228" y="6286706"/>
            <a:ext cx="1313865" cy="360000"/>
          </a:xfrm>
          <a:prstGeom prst="rect">
            <a:avLst/>
          </a:prstGeom>
        </p:spPr>
      </p:pic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C7E8AF1E-4A2F-F2ED-8BEE-0207F198CD71}"/>
              </a:ext>
            </a:extLst>
          </p:cNvPr>
          <p:cNvCxnSpPr>
            <a:cxnSpLocks/>
          </p:cNvCxnSpPr>
          <p:nvPr/>
        </p:nvCxnSpPr>
        <p:spPr>
          <a:xfrm flipH="1">
            <a:off x="5278554" y="4239940"/>
            <a:ext cx="360000" cy="0"/>
          </a:xfrm>
          <a:prstGeom prst="straightConnector1">
            <a:avLst/>
          </a:prstGeom>
          <a:ln w="57150" cap="rnd" cmpd="sng">
            <a:solidFill>
              <a:schemeClr val="bg1"/>
            </a:solidFill>
            <a:headEnd type="triangl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21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3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33F76EC-2451-654F-BB5D-0E94DA5D2BAD}"/>
              </a:ext>
            </a:extLst>
          </p:cNvPr>
          <p:cNvGrpSpPr/>
          <p:nvPr/>
        </p:nvGrpSpPr>
        <p:grpSpPr>
          <a:xfrm>
            <a:off x="551384" y="620688"/>
            <a:ext cx="10864363" cy="5544036"/>
            <a:chOff x="7363283" y="1415536"/>
            <a:chExt cx="19863514" cy="1020021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0B60404-6CEF-5D46-9362-06328BE57272}"/>
                </a:ext>
              </a:extLst>
            </p:cNvPr>
            <p:cNvGrpSpPr/>
            <p:nvPr/>
          </p:nvGrpSpPr>
          <p:grpSpPr>
            <a:xfrm>
              <a:off x="7363283" y="1415536"/>
              <a:ext cx="19863514" cy="10200212"/>
              <a:chOff x="7363283" y="1415536"/>
              <a:chExt cx="19863514" cy="10200212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2CE2B31-7F51-844D-A6E1-7E852B7B8777}"/>
                  </a:ext>
                </a:extLst>
              </p:cNvPr>
              <p:cNvSpPr txBox="1"/>
              <p:nvPr/>
            </p:nvSpPr>
            <p:spPr>
              <a:xfrm>
                <a:off x="7363283" y="1415536"/>
                <a:ext cx="9009516" cy="9343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nb-NO" sz="2700" b="1" spc="150">
                    <a:solidFill>
                      <a:schemeClr val="bg1"/>
                    </a:solidFill>
                    <a:latin typeface="Montserrat" pitchFamily="2" charset="77"/>
                    <a:ea typeface="Roboto" panose="02000000000000000000" pitchFamily="2" charset="0"/>
                    <a:cs typeface="Poppins Medium" pitchFamily="2" charset="77"/>
                  </a:rPr>
                  <a:t>Nasjonalt eierskap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C27BA51-7FB8-834E-8084-06573C995709}"/>
                  </a:ext>
                </a:extLst>
              </p:cNvPr>
              <p:cNvSpPr txBox="1"/>
              <p:nvPr/>
            </p:nvSpPr>
            <p:spPr>
              <a:xfrm>
                <a:off x="20634843" y="11219363"/>
                <a:ext cx="6591954" cy="396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nb-NO" sz="800" spc="300">
                    <a:solidFill>
                      <a:schemeClr val="bg1"/>
                    </a:solidFill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Landbrukssamvirkenes </a:t>
                </a:r>
                <a:r>
                  <a:rPr lang="nb-NO" sz="800" b="1" spc="300">
                    <a:solidFill>
                      <a:schemeClr val="bg1"/>
                    </a:solidFill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ROLLE</a:t>
                </a:r>
                <a:r>
                  <a:rPr lang="nb-NO" sz="800" spc="300">
                    <a:solidFill>
                      <a:schemeClr val="bg1"/>
                    </a:solidFill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 og </a:t>
                </a:r>
                <a:r>
                  <a:rPr lang="nb-NO" sz="800" b="1" spc="300">
                    <a:solidFill>
                      <a:schemeClr val="bg1"/>
                    </a:solidFill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VERDI</a:t>
                </a: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95EF18D-EC93-354D-9680-D7E69EE17893}"/>
                </a:ext>
              </a:extLst>
            </p:cNvPr>
            <p:cNvSpPr/>
            <p:nvPr/>
          </p:nvSpPr>
          <p:spPr>
            <a:xfrm>
              <a:off x="7495497" y="2442699"/>
              <a:ext cx="1179456" cy="118017"/>
            </a:xfrm>
            <a:prstGeom prst="rect">
              <a:avLst/>
            </a:prstGeom>
            <a:solidFill>
              <a:srgbClr val="82A8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900"/>
            </a:p>
          </p:txBody>
        </p:sp>
      </p:grpSp>
      <p:sp>
        <p:nvSpPr>
          <p:cNvPr id="13" name="Subtitle 2">
            <a:extLst>
              <a:ext uri="{FF2B5EF4-FFF2-40B4-BE49-F238E27FC236}">
                <a16:creationId xmlns:a16="http://schemas.microsoft.com/office/drawing/2014/main" id="{CD39DD79-4D4D-4396-6AF7-67A6F7C4DAEC}"/>
              </a:ext>
            </a:extLst>
          </p:cNvPr>
          <p:cNvSpPr txBox="1">
            <a:spLocks/>
          </p:cNvSpPr>
          <p:nvPr/>
        </p:nvSpPr>
        <p:spPr>
          <a:xfrm>
            <a:off x="592174" y="1844824"/>
            <a:ext cx="4927762" cy="1572231"/>
          </a:xfrm>
          <a:prstGeom prst="rect">
            <a:avLst/>
          </a:prstGeom>
        </p:spPr>
        <p:txBody>
          <a:bodyPr vert="horz" wrap="square" lIns="108717" tIns="54359" rIns="108717" bIns="5435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indent="-285750" algn="l">
              <a:lnSpc>
                <a:spcPts val="215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400" b="1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Nasjonal industri og arbeidsplasser</a:t>
            </a:r>
          </a:p>
          <a:p>
            <a:pPr marL="444500" indent="-285750" algn="l">
              <a:lnSpc>
                <a:spcPts val="215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400" b="1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Lokal industri og arbeidsplasser</a:t>
            </a:r>
          </a:p>
          <a:p>
            <a:pPr marL="444500" indent="-285750" algn="l">
              <a:lnSpc>
                <a:spcPts val="215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400" b="1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Kapitalen blir i Norge</a:t>
            </a:r>
          </a:p>
          <a:p>
            <a:pPr marL="444500" indent="-285750" algn="l">
              <a:lnSpc>
                <a:spcPts val="215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400" b="1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Nasjonal forsyningssikkerhet og beredskap 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18E7664C-A00F-E11C-7256-2E15487D70A5}"/>
              </a:ext>
            </a:extLst>
          </p:cNvPr>
          <p:cNvSpPr/>
          <p:nvPr/>
        </p:nvSpPr>
        <p:spPr>
          <a:xfrm>
            <a:off x="5790065" y="0"/>
            <a:ext cx="5523561" cy="5868000"/>
          </a:xfrm>
          <a:prstGeom prst="rect">
            <a:avLst/>
          </a:prstGeom>
          <a:solidFill>
            <a:srgbClr val="82A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4" name="Rett pilkobling 3">
            <a:extLst>
              <a:ext uri="{FF2B5EF4-FFF2-40B4-BE49-F238E27FC236}">
                <a16:creationId xmlns:a16="http://schemas.microsoft.com/office/drawing/2014/main" id="{DB66008E-D8B8-EBA3-8456-D44DAB96F2B7}"/>
              </a:ext>
            </a:extLst>
          </p:cNvPr>
          <p:cNvCxnSpPr>
            <a:cxnSpLocks/>
          </p:cNvCxnSpPr>
          <p:nvPr/>
        </p:nvCxnSpPr>
        <p:spPr>
          <a:xfrm flipH="1">
            <a:off x="5275972" y="2060848"/>
            <a:ext cx="360000" cy="0"/>
          </a:xfrm>
          <a:prstGeom prst="straightConnector1">
            <a:avLst/>
          </a:prstGeom>
          <a:ln w="57150" cap="rnd" cmpd="sng">
            <a:solidFill>
              <a:schemeClr val="bg1"/>
            </a:solidFill>
            <a:headEnd type="triangl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1">
            <a:extLst>
              <a:ext uri="{FF2B5EF4-FFF2-40B4-BE49-F238E27FC236}">
                <a16:creationId xmlns:a16="http://schemas.microsoft.com/office/drawing/2014/main" id="{8F0ACC4A-3C5C-9304-65BB-AB4A616A6262}"/>
              </a:ext>
            </a:extLst>
          </p:cNvPr>
          <p:cNvSpPr txBox="1"/>
          <p:nvPr/>
        </p:nvSpPr>
        <p:spPr>
          <a:xfrm>
            <a:off x="8298279" y="1785746"/>
            <a:ext cx="3015348" cy="20928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b-NO" sz="3200">
                <a:solidFill>
                  <a:schemeClr val="bg1"/>
                </a:solidFill>
                <a:latin typeface="Calibri" panose="020F0502020204030204" pitchFamily="34" charset="0"/>
              </a:rPr>
              <a:t>Verdiskapning</a:t>
            </a:r>
          </a:p>
          <a:p>
            <a:r>
              <a:rPr lang="nb-NO" sz="200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Lato Light" panose="020F0502020204030203" pitchFamily="34" charset="0"/>
              </a:rPr>
              <a:t>Nasjonalt og lokalt</a:t>
            </a:r>
          </a:p>
          <a:p>
            <a:endParaRPr lang="nb-NO" sz="2000">
              <a:solidFill>
                <a:schemeClr val="bg1"/>
              </a:solidFill>
              <a:latin typeface="Calibri" panose="020F0502020204030204" pitchFamily="34" charset="0"/>
              <a:ea typeface="Roboto" panose="02000000000000000000" pitchFamily="2" charset="0"/>
              <a:cs typeface="Lato Light" panose="020F0502020204030203" pitchFamily="34" charset="0"/>
            </a:endParaRPr>
          </a:p>
          <a:p>
            <a:r>
              <a:rPr lang="nb-NO" sz="160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Lato Light" panose="020F0502020204030203" pitchFamily="34" charset="0"/>
              </a:rPr>
              <a:t>Kornmottak</a:t>
            </a:r>
          </a:p>
          <a:p>
            <a:r>
              <a:rPr lang="nb-NO" sz="160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Lato Light" panose="020F0502020204030203" pitchFamily="34" charset="0"/>
              </a:rPr>
              <a:t>Meieri</a:t>
            </a:r>
          </a:p>
          <a:p>
            <a:r>
              <a:rPr lang="nb-NO" sz="160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Lato Light" panose="020F0502020204030203" pitchFamily="34" charset="0"/>
              </a:rPr>
              <a:t>Slakteri</a:t>
            </a:r>
            <a:endParaRPr lang="nb-NO" sz="1400">
              <a:solidFill>
                <a:schemeClr val="bg1"/>
              </a:solidFill>
              <a:latin typeface="Montserrat Medium" pitchFamily="2" charset="77"/>
              <a:ea typeface="Roboto" panose="02000000000000000000" pitchFamily="2" charset="0"/>
              <a:cs typeface="Lato Light" panose="020F0502020204030203" pitchFamily="34" charset="0"/>
            </a:endParaRPr>
          </a:p>
        </p:txBody>
      </p: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DEBC4677-98BE-40BD-3B5A-BE71EDA71B87}"/>
              </a:ext>
            </a:extLst>
          </p:cNvPr>
          <p:cNvCxnSpPr>
            <a:cxnSpLocks/>
          </p:cNvCxnSpPr>
          <p:nvPr/>
        </p:nvCxnSpPr>
        <p:spPr>
          <a:xfrm flipH="1">
            <a:off x="5275972" y="2469726"/>
            <a:ext cx="360000" cy="0"/>
          </a:xfrm>
          <a:prstGeom prst="straightConnector1">
            <a:avLst/>
          </a:prstGeom>
          <a:ln w="57150" cap="rnd" cmpd="sng">
            <a:solidFill>
              <a:schemeClr val="bg1"/>
            </a:solidFill>
            <a:headEnd type="triangl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Bilde 27" descr="Et bilde som inneholder kart&#10;&#10;Automatisk generert beskrivelse">
            <a:extLst>
              <a:ext uri="{FF2B5EF4-FFF2-40B4-BE49-F238E27FC236}">
                <a16:creationId xmlns:a16="http://schemas.microsoft.com/office/drawing/2014/main" id="{FF3C7537-9130-DD77-1046-D3783B54FC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181" y="-191729"/>
            <a:ext cx="5767003" cy="68580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DFE8DCA7-6909-C22D-3019-9C5C3FBF16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9228" y="6286706"/>
            <a:ext cx="131386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09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84BF281-52FE-9241-9385-8EBB22FA0F5B}"/>
              </a:ext>
            </a:extLst>
          </p:cNvPr>
          <p:cNvSpPr/>
          <p:nvPr/>
        </p:nvSpPr>
        <p:spPr>
          <a:xfrm rot="10800000" flipV="1">
            <a:off x="-24680" y="0"/>
            <a:ext cx="12216679" cy="6858000"/>
          </a:xfrm>
          <a:prstGeom prst="rect">
            <a:avLst/>
          </a:prstGeom>
          <a:solidFill>
            <a:srgbClr val="007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C4021FEF-1F0D-94CC-0DC6-AF5C5A6B95CE}"/>
              </a:ext>
            </a:extLst>
          </p:cNvPr>
          <p:cNvGrpSpPr/>
          <p:nvPr/>
        </p:nvGrpSpPr>
        <p:grpSpPr>
          <a:xfrm>
            <a:off x="551382" y="620688"/>
            <a:ext cx="10453221" cy="622430"/>
            <a:chOff x="551383" y="620688"/>
            <a:chExt cx="5333054" cy="622430"/>
          </a:xfrm>
        </p:grpSpPr>
        <p:sp>
          <p:nvSpPr>
            <p:cNvPr id="5" name="Rectangle 20">
              <a:extLst>
                <a:ext uri="{FF2B5EF4-FFF2-40B4-BE49-F238E27FC236}">
                  <a16:creationId xmlns:a16="http://schemas.microsoft.com/office/drawing/2014/main" id="{C95BE0FB-6D29-0273-8DA2-D8C09712B4A9}"/>
                </a:ext>
              </a:extLst>
            </p:cNvPr>
            <p:cNvSpPr/>
            <p:nvPr/>
          </p:nvSpPr>
          <p:spPr>
            <a:xfrm>
              <a:off x="623699" y="1178973"/>
              <a:ext cx="645104" cy="64145"/>
            </a:xfrm>
            <a:prstGeom prst="rect">
              <a:avLst/>
            </a:prstGeom>
            <a:solidFill>
              <a:srgbClr val="82A8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900"/>
            </a:p>
          </p:txBody>
        </p:sp>
        <p:sp>
          <p:nvSpPr>
            <p:cNvPr id="4" name="TextBox 21">
              <a:extLst>
                <a:ext uri="{FF2B5EF4-FFF2-40B4-BE49-F238E27FC236}">
                  <a16:creationId xmlns:a16="http://schemas.microsoft.com/office/drawing/2014/main" id="{006D993F-8436-0059-89F7-812FCABCE3F3}"/>
                </a:ext>
              </a:extLst>
            </p:cNvPr>
            <p:cNvSpPr txBox="1"/>
            <p:nvPr/>
          </p:nvSpPr>
          <p:spPr>
            <a:xfrm>
              <a:off x="551383" y="620688"/>
              <a:ext cx="5333054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b-NO" sz="2700" b="1" spc="150" dirty="0">
                  <a:solidFill>
                    <a:schemeClr val="bg1"/>
                  </a:solidFill>
                  <a:latin typeface="Montserrat" pitchFamily="2" charset="77"/>
                  <a:ea typeface="Roboto" panose="02000000000000000000" pitchFamily="2" charset="0"/>
                  <a:cs typeface="Poppins Medium" pitchFamily="2" charset="77"/>
                </a:rPr>
                <a:t>Landbrukssamvirkenes rolle og verdi oppsummert</a:t>
              </a:r>
            </a:p>
          </p:txBody>
        </p:sp>
      </p:grpSp>
      <p:sp>
        <p:nvSpPr>
          <p:cNvPr id="11" name="Subtitle 2">
            <a:extLst>
              <a:ext uri="{FF2B5EF4-FFF2-40B4-BE49-F238E27FC236}">
                <a16:creationId xmlns:a16="http://schemas.microsoft.com/office/drawing/2014/main" id="{09514E61-AC89-ED85-BBA9-BDE625FD26DC}"/>
              </a:ext>
            </a:extLst>
          </p:cNvPr>
          <p:cNvSpPr txBox="1">
            <a:spLocks/>
          </p:cNvSpPr>
          <p:nvPr/>
        </p:nvSpPr>
        <p:spPr>
          <a:xfrm>
            <a:off x="7834017" y="5120882"/>
            <a:ext cx="2942503" cy="375622"/>
          </a:xfrm>
          <a:prstGeom prst="rect">
            <a:avLst/>
          </a:prstGeom>
        </p:spPr>
        <p:txBody>
          <a:bodyPr vert="horz" wrap="square" lIns="108717" tIns="54359" rIns="108717" bIns="5435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50"/>
              </a:lnSpc>
              <a:spcAft>
                <a:spcPts val="600"/>
              </a:spcAft>
            </a:pPr>
            <a:r>
              <a:rPr lang="nb-NO" sz="1800" b="1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Andel av overskudd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018439D-25F7-EC1E-0D5F-6A1BA8723192}"/>
              </a:ext>
            </a:extLst>
          </p:cNvPr>
          <p:cNvSpPr txBox="1">
            <a:spLocks/>
          </p:cNvSpPr>
          <p:nvPr/>
        </p:nvSpPr>
        <p:spPr>
          <a:xfrm>
            <a:off x="2423592" y="5108753"/>
            <a:ext cx="2108396" cy="375622"/>
          </a:xfrm>
          <a:prstGeom prst="rect">
            <a:avLst/>
          </a:prstGeom>
        </p:spPr>
        <p:txBody>
          <a:bodyPr vert="horz" wrap="square" lIns="108717" tIns="54359" rIns="108717" bIns="5435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50"/>
              </a:lnSpc>
              <a:spcAft>
                <a:spcPts val="600"/>
              </a:spcAft>
            </a:pPr>
            <a:r>
              <a:rPr lang="nb-NO" sz="1800" b="1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Fellesoppgaver</a:t>
            </a:r>
          </a:p>
        </p:txBody>
      </p:sp>
      <p:grpSp>
        <p:nvGrpSpPr>
          <p:cNvPr id="1028" name="Gruppe 1027">
            <a:extLst>
              <a:ext uri="{FF2B5EF4-FFF2-40B4-BE49-F238E27FC236}">
                <a16:creationId xmlns:a16="http://schemas.microsoft.com/office/drawing/2014/main" id="{78F463FE-1094-FCF9-6853-2C637D62BC81}"/>
              </a:ext>
            </a:extLst>
          </p:cNvPr>
          <p:cNvGrpSpPr/>
          <p:nvPr/>
        </p:nvGrpSpPr>
        <p:grpSpPr>
          <a:xfrm>
            <a:off x="3554111" y="1814345"/>
            <a:ext cx="5112000" cy="4176000"/>
            <a:chOff x="3256464" y="1704593"/>
            <a:chExt cx="5444900" cy="4532719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FDED23C1-42F2-7CF0-37C9-A584A31411C2}"/>
                </a:ext>
              </a:extLst>
            </p:cNvPr>
            <p:cNvSpPr/>
            <p:nvPr/>
          </p:nvSpPr>
          <p:spPr>
            <a:xfrm>
              <a:off x="4116152" y="2204479"/>
              <a:ext cx="3816000" cy="3816136"/>
            </a:xfrm>
            <a:prstGeom prst="ellipse">
              <a:avLst/>
            </a:prstGeom>
            <a:noFill/>
            <a:ln w="41275">
              <a:solidFill>
                <a:srgbClr val="82A8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FE71333B-A627-2769-C49E-A7E437A276D5}"/>
                </a:ext>
              </a:extLst>
            </p:cNvPr>
            <p:cNvGrpSpPr/>
            <p:nvPr/>
          </p:nvGrpSpPr>
          <p:grpSpPr>
            <a:xfrm>
              <a:off x="6337580" y="1759428"/>
              <a:ext cx="1440000" cy="1440000"/>
              <a:chOff x="9408368" y="1124744"/>
              <a:chExt cx="1224000" cy="1224000"/>
            </a:xfrm>
          </p:grpSpPr>
          <p:sp>
            <p:nvSpPr>
              <p:cNvPr id="25" name="Ellipse 24">
                <a:extLst>
                  <a:ext uri="{FF2B5EF4-FFF2-40B4-BE49-F238E27FC236}">
                    <a16:creationId xmlns:a16="http://schemas.microsoft.com/office/drawing/2014/main" id="{5BA24D5A-0378-D555-11C2-124C0870EEC1}"/>
                  </a:ext>
                </a:extLst>
              </p:cNvPr>
              <p:cNvSpPr/>
              <p:nvPr/>
            </p:nvSpPr>
            <p:spPr>
              <a:xfrm>
                <a:off x="9408368" y="1124744"/>
                <a:ext cx="1224000" cy="1224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007367"/>
                  </a:solidFill>
                </a:endParaRPr>
              </a:p>
            </p:txBody>
          </p:sp>
          <p:pic>
            <p:nvPicPr>
              <p:cNvPr id="24" name="Grafikk 23">
                <a:extLst>
                  <a:ext uri="{FF2B5EF4-FFF2-40B4-BE49-F238E27FC236}">
                    <a16:creationId xmlns:a16="http://schemas.microsoft.com/office/drawing/2014/main" id="{D193CF3F-222D-3D0F-F32C-5C0190FB97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592201" y="1269065"/>
                <a:ext cx="856553" cy="720000"/>
              </a:xfrm>
              <a:prstGeom prst="rect">
                <a:avLst/>
              </a:prstGeom>
            </p:spPr>
          </p:pic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D464915F-2827-C17D-DCA4-8CBEAD9121A7}"/>
                </a:ext>
              </a:extLst>
            </p:cNvPr>
            <p:cNvGrpSpPr/>
            <p:nvPr/>
          </p:nvGrpSpPr>
          <p:grpSpPr>
            <a:xfrm>
              <a:off x="7227363" y="3250297"/>
              <a:ext cx="1474001" cy="1440000"/>
              <a:chOff x="7227363" y="3250297"/>
              <a:chExt cx="1474001" cy="1440000"/>
            </a:xfrm>
          </p:grpSpPr>
          <p:sp>
            <p:nvSpPr>
              <p:cNvPr id="28" name="Ellipse 27">
                <a:extLst>
                  <a:ext uri="{FF2B5EF4-FFF2-40B4-BE49-F238E27FC236}">
                    <a16:creationId xmlns:a16="http://schemas.microsoft.com/office/drawing/2014/main" id="{A840E923-29D4-F364-FAC6-36B8A2322EE3}"/>
                  </a:ext>
                </a:extLst>
              </p:cNvPr>
              <p:cNvSpPr/>
              <p:nvPr/>
            </p:nvSpPr>
            <p:spPr>
              <a:xfrm>
                <a:off x="7261364" y="3250297"/>
                <a:ext cx="1440000" cy="1440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007367"/>
                  </a:solidFill>
                </a:endParaRPr>
              </a:p>
            </p:txBody>
          </p:sp>
          <p:grpSp>
            <p:nvGrpSpPr>
              <p:cNvPr id="1041" name="Gruppe 1040">
                <a:extLst>
                  <a:ext uri="{FF2B5EF4-FFF2-40B4-BE49-F238E27FC236}">
                    <a16:creationId xmlns:a16="http://schemas.microsoft.com/office/drawing/2014/main" id="{95988843-AF16-B529-0882-BD0189257407}"/>
                  </a:ext>
                </a:extLst>
              </p:cNvPr>
              <p:cNvGrpSpPr/>
              <p:nvPr/>
            </p:nvGrpSpPr>
            <p:grpSpPr>
              <a:xfrm>
                <a:off x="7227363" y="3414872"/>
                <a:ext cx="1188000" cy="1008000"/>
                <a:chOff x="10687559" y="2868413"/>
                <a:chExt cx="987601" cy="792000"/>
              </a:xfrm>
            </p:grpSpPr>
            <p:grpSp>
              <p:nvGrpSpPr>
                <p:cNvPr id="1037" name="Gruppe 1036">
                  <a:extLst>
                    <a:ext uri="{FF2B5EF4-FFF2-40B4-BE49-F238E27FC236}">
                      <a16:creationId xmlns:a16="http://schemas.microsoft.com/office/drawing/2014/main" id="{A2D5AD0B-5D99-BB14-717C-169AC4126615}"/>
                    </a:ext>
                  </a:extLst>
                </p:cNvPr>
                <p:cNvGrpSpPr/>
                <p:nvPr/>
              </p:nvGrpSpPr>
              <p:grpSpPr>
                <a:xfrm>
                  <a:off x="10701121" y="2868413"/>
                  <a:ext cx="974039" cy="792000"/>
                  <a:chOff x="10701121" y="2868413"/>
                  <a:chExt cx="974039" cy="792000"/>
                </a:xfrm>
              </p:grpSpPr>
              <p:pic>
                <p:nvPicPr>
                  <p:cNvPr id="1033" name="Grafikk 1032">
                    <a:extLst>
                      <a:ext uri="{FF2B5EF4-FFF2-40B4-BE49-F238E27FC236}">
                        <a16:creationId xmlns:a16="http://schemas.microsoft.com/office/drawing/2014/main" id="{46302348-15E8-A0DD-84D3-680A7AE9628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701121" y="2868413"/>
                    <a:ext cx="974039" cy="792000"/>
                  </a:xfrm>
                  <a:prstGeom prst="rect">
                    <a:avLst/>
                  </a:prstGeom>
                </p:spPr>
              </p:pic>
              <p:sp>
                <p:nvSpPr>
                  <p:cNvPr id="1035" name="Ellipse 1034">
                    <a:extLst>
                      <a:ext uri="{FF2B5EF4-FFF2-40B4-BE49-F238E27FC236}">
                        <a16:creationId xmlns:a16="http://schemas.microsoft.com/office/drawing/2014/main" id="{F030BCFE-88F8-8606-0A6B-E78DABD79925}"/>
                      </a:ext>
                    </a:extLst>
                  </p:cNvPr>
                  <p:cNvSpPr/>
                  <p:nvPr/>
                </p:nvSpPr>
                <p:spPr>
                  <a:xfrm>
                    <a:off x="10776520" y="3068960"/>
                    <a:ext cx="158558" cy="216000"/>
                  </a:xfrm>
                  <a:prstGeom prst="ellipse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sp>
              <p:nvSpPr>
                <p:cNvPr id="1039" name="TekstSylinder 1038">
                  <a:extLst>
                    <a:ext uri="{FF2B5EF4-FFF2-40B4-BE49-F238E27FC236}">
                      <a16:creationId xmlns:a16="http://schemas.microsoft.com/office/drawing/2014/main" id="{0E5D7B77-DC07-E603-ECE0-F44142A229E8}"/>
                    </a:ext>
                  </a:extLst>
                </p:cNvPr>
                <p:cNvSpPr txBox="1"/>
                <p:nvPr/>
              </p:nvSpPr>
              <p:spPr>
                <a:xfrm>
                  <a:off x="10687559" y="3051314"/>
                  <a:ext cx="421745" cy="223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b-NO" sz="1100" b="1">
                      <a:solidFill>
                        <a:srgbClr val="007367"/>
                      </a:solidFill>
                    </a:rPr>
                    <a:t>KR</a:t>
                  </a:r>
                </a:p>
              </p:txBody>
            </p:sp>
          </p:grpSp>
        </p:grpSp>
        <p:grpSp>
          <p:nvGrpSpPr>
            <p:cNvPr id="27" name="Gruppe 26">
              <a:extLst>
                <a:ext uri="{FF2B5EF4-FFF2-40B4-BE49-F238E27FC236}">
                  <a16:creationId xmlns:a16="http://schemas.microsoft.com/office/drawing/2014/main" id="{F96C323C-21CE-CB3A-3CE7-35587F6A4C0A}"/>
                </a:ext>
              </a:extLst>
            </p:cNvPr>
            <p:cNvGrpSpPr/>
            <p:nvPr/>
          </p:nvGrpSpPr>
          <p:grpSpPr>
            <a:xfrm>
              <a:off x="6337580" y="4686298"/>
              <a:ext cx="1440000" cy="1440000"/>
              <a:chOff x="6337580" y="4686298"/>
              <a:chExt cx="1440000" cy="1440000"/>
            </a:xfrm>
          </p:grpSpPr>
          <p:sp>
            <p:nvSpPr>
              <p:cNvPr id="29" name="Ellipse 28">
                <a:extLst>
                  <a:ext uri="{FF2B5EF4-FFF2-40B4-BE49-F238E27FC236}">
                    <a16:creationId xmlns:a16="http://schemas.microsoft.com/office/drawing/2014/main" id="{139D8D44-1651-37AD-0D5E-08E1924C090C}"/>
                  </a:ext>
                </a:extLst>
              </p:cNvPr>
              <p:cNvSpPr/>
              <p:nvPr/>
            </p:nvSpPr>
            <p:spPr>
              <a:xfrm>
                <a:off x="6337580" y="4686298"/>
                <a:ext cx="1440000" cy="1440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007367"/>
                  </a:solidFill>
                </a:endParaRPr>
              </a:p>
            </p:txBody>
          </p:sp>
          <p:pic>
            <p:nvPicPr>
              <p:cNvPr id="1045" name="Grafikk 1044">
                <a:extLst>
                  <a:ext uri="{FF2B5EF4-FFF2-40B4-BE49-F238E27FC236}">
                    <a16:creationId xmlns:a16="http://schemas.microsoft.com/office/drawing/2014/main" id="{8ED9BA45-4976-77DA-82B4-893EFFC529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650637" y="4998268"/>
                <a:ext cx="972000" cy="972000"/>
              </a:xfrm>
              <a:prstGeom prst="rect">
                <a:avLst/>
              </a:prstGeom>
            </p:spPr>
          </p:pic>
        </p:grpSp>
        <p:grpSp>
          <p:nvGrpSpPr>
            <p:cNvPr id="1027" name="Gruppe 1026">
              <a:extLst>
                <a:ext uri="{FF2B5EF4-FFF2-40B4-BE49-F238E27FC236}">
                  <a16:creationId xmlns:a16="http://schemas.microsoft.com/office/drawing/2014/main" id="{AB2BB458-C5CF-CDD6-D746-C510A2DAF086}"/>
                </a:ext>
              </a:extLst>
            </p:cNvPr>
            <p:cNvGrpSpPr/>
            <p:nvPr/>
          </p:nvGrpSpPr>
          <p:grpSpPr>
            <a:xfrm>
              <a:off x="3256464" y="3205158"/>
              <a:ext cx="1440000" cy="1440000"/>
              <a:chOff x="3256464" y="3205158"/>
              <a:chExt cx="1440000" cy="1440000"/>
            </a:xfrm>
          </p:grpSpPr>
          <p:sp>
            <p:nvSpPr>
              <p:cNvPr id="31" name="Ellipse 30">
                <a:extLst>
                  <a:ext uri="{FF2B5EF4-FFF2-40B4-BE49-F238E27FC236}">
                    <a16:creationId xmlns:a16="http://schemas.microsoft.com/office/drawing/2014/main" id="{4F142F49-27A8-7588-89A9-5A53BAC3AD00}"/>
                  </a:ext>
                </a:extLst>
              </p:cNvPr>
              <p:cNvSpPr/>
              <p:nvPr/>
            </p:nvSpPr>
            <p:spPr>
              <a:xfrm>
                <a:off x="3256464" y="3205158"/>
                <a:ext cx="1440000" cy="1440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007367"/>
                  </a:solidFill>
                </a:endParaRPr>
              </a:p>
            </p:txBody>
          </p:sp>
          <p:pic>
            <p:nvPicPr>
              <p:cNvPr id="1062" name="Grafikk 1061">
                <a:extLst>
                  <a:ext uri="{FF2B5EF4-FFF2-40B4-BE49-F238E27FC236}">
                    <a16:creationId xmlns:a16="http://schemas.microsoft.com/office/drawing/2014/main" id="{E92BD4A1-4285-A1C9-22B5-0365625FB3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3895269" y="3506345"/>
                <a:ext cx="563082" cy="792000"/>
              </a:xfrm>
              <a:prstGeom prst="rect">
                <a:avLst/>
              </a:prstGeom>
            </p:spPr>
          </p:pic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658D95B3-CDC6-443B-15CD-9BEE618E0D60}"/>
                </a:ext>
              </a:extLst>
            </p:cNvPr>
            <p:cNvGrpSpPr/>
            <p:nvPr/>
          </p:nvGrpSpPr>
          <p:grpSpPr>
            <a:xfrm>
              <a:off x="4236664" y="1704593"/>
              <a:ext cx="1440000" cy="1547154"/>
              <a:chOff x="4236664" y="1704593"/>
              <a:chExt cx="1440000" cy="1547154"/>
            </a:xfrm>
          </p:grpSpPr>
          <p:sp>
            <p:nvSpPr>
              <p:cNvPr id="1024" name="Ellipse 1023">
                <a:extLst>
                  <a:ext uri="{FF2B5EF4-FFF2-40B4-BE49-F238E27FC236}">
                    <a16:creationId xmlns:a16="http://schemas.microsoft.com/office/drawing/2014/main" id="{F3244CDD-A490-07D3-E82C-71760EF1D43E}"/>
                  </a:ext>
                </a:extLst>
              </p:cNvPr>
              <p:cNvSpPr/>
              <p:nvPr/>
            </p:nvSpPr>
            <p:spPr>
              <a:xfrm>
                <a:off x="4236664" y="1811747"/>
                <a:ext cx="1440000" cy="1440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007367"/>
                  </a:solidFill>
                </a:endParaRPr>
              </a:p>
            </p:txBody>
          </p:sp>
          <p:grpSp>
            <p:nvGrpSpPr>
              <p:cNvPr id="1071" name="Gruppe 1070">
                <a:extLst>
                  <a:ext uri="{FF2B5EF4-FFF2-40B4-BE49-F238E27FC236}">
                    <a16:creationId xmlns:a16="http://schemas.microsoft.com/office/drawing/2014/main" id="{8A6B7549-05B2-BD10-51CB-80D6F17BE64A}"/>
                  </a:ext>
                </a:extLst>
              </p:cNvPr>
              <p:cNvGrpSpPr/>
              <p:nvPr/>
            </p:nvGrpSpPr>
            <p:grpSpPr>
              <a:xfrm>
                <a:off x="4566453" y="1704593"/>
                <a:ext cx="1044000" cy="1260000"/>
                <a:chOff x="7824861" y="1194114"/>
                <a:chExt cx="933072" cy="1152000"/>
              </a:xfrm>
            </p:grpSpPr>
            <p:pic>
              <p:nvPicPr>
                <p:cNvPr id="1064" name="Grafikk 1063">
                  <a:extLst>
                    <a:ext uri="{FF2B5EF4-FFF2-40B4-BE49-F238E27FC236}">
                      <a16:creationId xmlns:a16="http://schemas.microsoft.com/office/drawing/2014/main" id="{5BEA2970-4B8B-31AA-E4FA-32B26DA10C2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24861" y="1194114"/>
                  <a:ext cx="933072" cy="1152000"/>
                </a:xfrm>
                <a:prstGeom prst="rect">
                  <a:avLst/>
                </a:prstGeom>
              </p:spPr>
            </p:pic>
            <p:pic>
              <p:nvPicPr>
                <p:cNvPr id="1070" name="Grafikk 1069">
                  <a:extLst>
                    <a:ext uri="{FF2B5EF4-FFF2-40B4-BE49-F238E27FC236}">
                      <a16:creationId xmlns:a16="http://schemas.microsoft.com/office/drawing/2014/main" id="{BAFDAF67-7E78-FBA4-5F47-DFB8195A2A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40503" y="1767790"/>
                  <a:ext cx="228600" cy="3048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25" name="Gruppe 1024">
              <a:extLst>
                <a:ext uri="{FF2B5EF4-FFF2-40B4-BE49-F238E27FC236}">
                  <a16:creationId xmlns:a16="http://schemas.microsoft.com/office/drawing/2014/main" id="{305E9F42-5487-8CC3-2C0A-984BF82977D2}"/>
                </a:ext>
              </a:extLst>
            </p:cNvPr>
            <p:cNvGrpSpPr/>
            <p:nvPr/>
          </p:nvGrpSpPr>
          <p:grpSpPr>
            <a:xfrm>
              <a:off x="4236664" y="4797312"/>
              <a:ext cx="1440000" cy="1440000"/>
              <a:chOff x="4236664" y="4797312"/>
              <a:chExt cx="1440000" cy="1440000"/>
            </a:xfrm>
          </p:grpSpPr>
          <p:sp>
            <p:nvSpPr>
              <p:cNvPr id="15" name="Ellipse 14">
                <a:extLst>
                  <a:ext uri="{FF2B5EF4-FFF2-40B4-BE49-F238E27FC236}">
                    <a16:creationId xmlns:a16="http://schemas.microsoft.com/office/drawing/2014/main" id="{9EBACC54-9E5F-A4D1-E153-DF22E6B97476}"/>
                  </a:ext>
                </a:extLst>
              </p:cNvPr>
              <p:cNvSpPr/>
              <p:nvPr/>
            </p:nvSpPr>
            <p:spPr>
              <a:xfrm>
                <a:off x="4236664" y="4797312"/>
                <a:ext cx="1440000" cy="1440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007367"/>
                  </a:solidFill>
                </a:endParaRPr>
              </a:p>
            </p:txBody>
          </p:sp>
          <p:grpSp>
            <p:nvGrpSpPr>
              <p:cNvPr id="1055" name="Gruppe 1054">
                <a:extLst>
                  <a:ext uri="{FF2B5EF4-FFF2-40B4-BE49-F238E27FC236}">
                    <a16:creationId xmlns:a16="http://schemas.microsoft.com/office/drawing/2014/main" id="{A8A9F471-560C-3A0F-ACB9-CF1838B85D07}"/>
                  </a:ext>
                </a:extLst>
              </p:cNvPr>
              <p:cNvGrpSpPr/>
              <p:nvPr/>
            </p:nvGrpSpPr>
            <p:grpSpPr>
              <a:xfrm>
                <a:off x="4349950" y="4999061"/>
                <a:ext cx="936000" cy="936000"/>
                <a:chOff x="7123004" y="4616307"/>
                <a:chExt cx="839765" cy="828000"/>
              </a:xfrm>
            </p:grpSpPr>
            <p:pic>
              <p:nvPicPr>
                <p:cNvPr id="1053" name="Grafikk 1052">
                  <a:extLst>
                    <a:ext uri="{FF2B5EF4-FFF2-40B4-BE49-F238E27FC236}">
                      <a16:creationId xmlns:a16="http://schemas.microsoft.com/office/drawing/2014/main" id="{FEE6EC6D-9514-3C30-2CDF-76238A02E7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35685" y="5057174"/>
                  <a:ext cx="216000" cy="216000"/>
                </a:xfrm>
                <a:prstGeom prst="rect">
                  <a:avLst/>
                </a:prstGeom>
              </p:spPr>
            </p:pic>
            <p:pic>
              <p:nvPicPr>
                <p:cNvPr id="1049" name="Grafikk 1048">
                  <a:extLst>
                    <a:ext uri="{FF2B5EF4-FFF2-40B4-BE49-F238E27FC236}">
                      <a16:creationId xmlns:a16="http://schemas.microsoft.com/office/drawing/2014/main" id="{EF13D7C0-47CA-8A37-47A0-250630A485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23002" y="4616308"/>
                  <a:ext cx="839765" cy="8280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6" name="Subtitle 2">
            <a:extLst>
              <a:ext uri="{FF2B5EF4-FFF2-40B4-BE49-F238E27FC236}">
                <a16:creationId xmlns:a16="http://schemas.microsoft.com/office/drawing/2014/main" id="{AAF08A18-ACDB-79D0-94DA-A9493704C0CA}"/>
              </a:ext>
            </a:extLst>
          </p:cNvPr>
          <p:cNvSpPr txBox="1">
            <a:spLocks/>
          </p:cNvSpPr>
          <p:nvPr/>
        </p:nvSpPr>
        <p:spPr>
          <a:xfrm>
            <a:off x="2469832" y="2059435"/>
            <a:ext cx="2750797" cy="375622"/>
          </a:xfrm>
          <a:prstGeom prst="rect">
            <a:avLst/>
          </a:prstGeom>
        </p:spPr>
        <p:txBody>
          <a:bodyPr vert="horz" wrap="square" lIns="108717" tIns="54359" rIns="108717" bIns="5435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50"/>
              </a:lnSpc>
            </a:pPr>
            <a:r>
              <a:rPr lang="nb-NO" sz="1800" b="1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Nasjonalt eierskap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D917197-507F-F9B7-DC5C-1E31D6382A69}"/>
              </a:ext>
            </a:extLst>
          </p:cNvPr>
          <p:cNvSpPr txBox="1">
            <a:spLocks/>
          </p:cNvSpPr>
          <p:nvPr/>
        </p:nvSpPr>
        <p:spPr>
          <a:xfrm>
            <a:off x="821816" y="3594724"/>
            <a:ext cx="3628298" cy="375622"/>
          </a:xfrm>
          <a:prstGeom prst="rect">
            <a:avLst/>
          </a:prstGeom>
        </p:spPr>
        <p:txBody>
          <a:bodyPr vert="horz" wrap="square" lIns="108717" tIns="54359" rIns="108717" bIns="5435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50"/>
              </a:lnSpc>
              <a:spcAft>
                <a:spcPts val="600"/>
              </a:spcAft>
            </a:pPr>
            <a:r>
              <a:rPr lang="nb-NO" sz="1800" b="1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Langsiktighet i næringen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9BE5EBC-B524-44AA-69DD-79449F11A026}"/>
              </a:ext>
            </a:extLst>
          </p:cNvPr>
          <p:cNvSpPr txBox="1">
            <a:spLocks/>
          </p:cNvSpPr>
          <p:nvPr/>
        </p:nvSpPr>
        <p:spPr>
          <a:xfrm>
            <a:off x="7608168" y="2025128"/>
            <a:ext cx="3076326" cy="375622"/>
          </a:xfrm>
          <a:prstGeom prst="rect">
            <a:avLst/>
          </a:prstGeom>
        </p:spPr>
        <p:txBody>
          <a:bodyPr vert="horz" wrap="square" lIns="108717" tIns="54359" rIns="108717" bIns="5435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50"/>
              </a:lnSpc>
              <a:spcAft>
                <a:spcPts val="600"/>
              </a:spcAft>
            </a:pPr>
            <a:r>
              <a:rPr lang="nb-NO" sz="1800" b="1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Sikkerhet for levering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795B462-3CEB-3350-3569-C8750AC7F758}"/>
              </a:ext>
            </a:extLst>
          </p:cNvPr>
          <p:cNvSpPr txBox="1">
            <a:spLocks/>
          </p:cNvSpPr>
          <p:nvPr/>
        </p:nvSpPr>
        <p:spPr>
          <a:xfrm>
            <a:off x="8544272" y="3592519"/>
            <a:ext cx="1749412" cy="375622"/>
          </a:xfrm>
          <a:prstGeom prst="rect">
            <a:avLst/>
          </a:prstGeom>
        </p:spPr>
        <p:txBody>
          <a:bodyPr vert="horz" wrap="square" lIns="108717" tIns="54359" rIns="108717" bIns="5435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150"/>
              </a:lnSpc>
              <a:spcAft>
                <a:spcPts val="600"/>
              </a:spcAft>
            </a:pPr>
            <a:r>
              <a:rPr lang="nb-NO" sz="1800" b="1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Stabil pris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D5EFB4E-EE3B-C114-F591-114D9718AF47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9228" y="6286706"/>
            <a:ext cx="131386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86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84BF281-52FE-9241-9385-8EBB22FA0F5B}"/>
              </a:ext>
            </a:extLst>
          </p:cNvPr>
          <p:cNvSpPr/>
          <p:nvPr/>
        </p:nvSpPr>
        <p:spPr>
          <a:xfrm rot="10800000" flipV="1">
            <a:off x="-24680" y="0"/>
            <a:ext cx="12216679" cy="6858000"/>
          </a:xfrm>
          <a:prstGeom prst="rect">
            <a:avLst/>
          </a:prstGeom>
          <a:solidFill>
            <a:srgbClr val="007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C4021FEF-1F0D-94CC-0DC6-AF5C5A6B95CE}"/>
              </a:ext>
            </a:extLst>
          </p:cNvPr>
          <p:cNvGrpSpPr/>
          <p:nvPr/>
        </p:nvGrpSpPr>
        <p:grpSpPr>
          <a:xfrm>
            <a:off x="551384" y="620688"/>
            <a:ext cx="9658814" cy="622430"/>
            <a:chOff x="551384" y="620688"/>
            <a:chExt cx="4927761" cy="622430"/>
          </a:xfrm>
        </p:grpSpPr>
        <p:sp>
          <p:nvSpPr>
            <p:cNvPr id="5" name="Rectangle 20">
              <a:extLst>
                <a:ext uri="{FF2B5EF4-FFF2-40B4-BE49-F238E27FC236}">
                  <a16:creationId xmlns:a16="http://schemas.microsoft.com/office/drawing/2014/main" id="{C95BE0FB-6D29-0273-8DA2-D8C09712B4A9}"/>
                </a:ext>
              </a:extLst>
            </p:cNvPr>
            <p:cNvSpPr/>
            <p:nvPr/>
          </p:nvSpPr>
          <p:spPr>
            <a:xfrm>
              <a:off x="623699" y="1178973"/>
              <a:ext cx="645104" cy="64145"/>
            </a:xfrm>
            <a:prstGeom prst="rect">
              <a:avLst/>
            </a:prstGeom>
            <a:solidFill>
              <a:srgbClr val="82A8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900"/>
            </a:p>
          </p:txBody>
        </p:sp>
        <p:sp>
          <p:nvSpPr>
            <p:cNvPr id="4" name="TextBox 21">
              <a:extLst>
                <a:ext uri="{FF2B5EF4-FFF2-40B4-BE49-F238E27FC236}">
                  <a16:creationId xmlns:a16="http://schemas.microsoft.com/office/drawing/2014/main" id="{006D993F-8436-0059-89F7-812FCABCE3F3}"/>
                </a:ext>
              </a:extLst>
            </p:cNvPr>
            <p:cNvSpPr txBox="1"/>
            <p:nvPr/>
          </p:nvSpPr>
          <p:spPr>
            <a:xfrm>
              <a:off x="551384" y="620688"/>
              <a:ext cx="4927761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b-NO" sz="2700" b="1" spc="150" dirty="0">
                  <a:solidFill>
                    <a:schemeClr val="bg1"/>
                  </a:solidFill>
                  <a:latin typeface="Montserrat" pitchFamily="2" charset="77"/>
                  <a:ea typeface="Roboto" panose="02000000000000000000" pitchFamily="2" charset="0"/>
                  <a:cs typeface="Poppins Medium" pitchFamily="2" charset="77"/>
                </a:rPr>
                <a:t>Samvirkekompetanse</a:t>
              </a:r>
            </a:p>
          </p:txBody>
        </p:sp>
      </p:grp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9153409B-CB5E-3CAA-FC42-0CB5FAE96FDB}"/>
              </a:ext>
            </a:extLst>
          </p:cNvPr>
          <p:cNvGrpSpPr/>
          <p:nvPr/>
        </p:nvGrpSpPr>
        <p:grpSpPr>
          <a:xfrm>
            <a:off x="2351584" y="2348880"/>
            <a:ext cx="7658747" cy="2016000"/>
            <a:chOff x="2417170" y="3284873"/>
            <a:chExt cx="7658747" cy="2016000"/>
          </a:xfrm>
        </p:grpSpPr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39BE5EBC-B524-44AA-69DD-79449F11A026}"/>
                </a:ext>
              </a:extLst>
            </p:cNvPr>
            <p:cNvSpPr txBox="1">
              <a:spLocks/>
            </p:cNvSpPr>
            <p:nvPr/>
          </p:nvSpPr>
          <p:spPr>
            <a:xfrm>
              <a:off x="6999591" y="4925251"/>
              <a:ext cx="3076326" cy="375622"/>
            </a:xfrm>
            <a:prstGeom prst="rect">
              <a:avLst/>
            </a:prstGeom>
          </p:spPr>
          <p:txBody>
            <a:bodyPr vert="horz" wrap="square" lIns="108717" tIns="54359" rIns="108717" bIns="54359" rtlCol="0">
              <a:sp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ts val="2150"/>
                </a:lnSpc>
                <a:spcAft>
                  <a:spcPts val="600"/>
                </a:spcAft>
              </a:pPr>
              <a:r>
                <a:rPr lang="nb-NO" sz="1800" b="1">
                  <a:solidFill>
                    <a:schemeClr val="bg1"/>
                  </a:solidFill>
                  <a:latin typeface="Montserrat Light" pitchFamily="2" charset="77"/>
                  <a:ea typeface="Roboto Light" panose="02000000000000000000" pitchFamily="2" charset="0"/>
                  <a:cs typeface="Lato Light" panose="020F0502020204030203" pitchFamily="34" charset="0"/>
                </a:rPr>
                <a:t>post@landbruk.no</a:t>
              </a:r>
            </a:p>
          </p:txBody>
        </p:sp>
        <p:grpSp>
          <p:nvGrpSpPr>
            <p:cNvPr id="17" name="Gruppe 16">
              <a:extLst>
                <a:ext uri="{FF2B5EF4-FFF2-40B4-BE49-F238E27FC236}">
                  <a16:creationId xmlns:a16="http://schemas.microsoft.com/office/drawing/2014/main" id="{711D21A3-E5E6-4DB3-FA43-8544BEE05C51}"/>
                </a:ext>
              </a:extLst>
            </p:cNvPr>
            <p:cNvGrpSpPr/>
            <p:nvPr/>
          </p:nvGrpSpPr>
          <p:grpSpPr>
            <a:xfrm>
              <a:off x="2417170" y="3284873"/>
              <a:ext cx="7357659" cy="2016000"/>
              <a:chOff x="2417170" y="3284873"/>
              <a:chExt cx="7357659" cy="2016000"/>
            </a:xfrm>
          </p:grpSpPr>
          <p:sp>
            <p:nvSpPr>
              <p:cNvPr id="16" name="Subtitle 2">
                <a:extLst>
                  <a:ext uri="{FF2B5EF4-FFF2-40B4-BE49-F238E27FC236}">
                    <a16:creationId xmlns:a16="http://schemas.microsoft.com/office/drawing/2014/main" id="{AAF08A18-ACDB-79D0-94DA-A9493704C0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53315" y="4925251"/>
                <a:ext cx="2750797" cy="375622"/>
              </a:xfrm>
              <a:prstGeom prst="rect">
                <a:avLst/>
              </a:prstGeom>
            </p:spPr>
            <p:txBody>
              <a:bodyPr vert="horz" wrap="square" lIns="108717" tIns="54359" rIns="108717" bIns="54359" rtlCol="0">
                <a:spAutoFit/>
              </a:bodyPr>
              <a:lstStyle>
                <a:lvl1pPr marL="0" indent="0" algn="ctr" defTabSz="1087636" rtl="0" eaLnBrk="1" latinLnBrk="0" hangingPunct="1">
                  <a:lnSpc>
                    <a:spcPct val="120000"/>
                  </a:lnSpc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2"/>
                    </a:solidFill>
                    <a:latin typeface="Open Sans Light"/>
                    <a:ea typeface="+mn-ea"/>
                    <a:cs typeface="Open Sans Light"/>
                  </a:defRPr>
                </a:lvl1pPr>
                <a:lvl2pPr marL="108763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2pPr>
                <a:lvl3pPr marL="2175271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3pPr>
                <a:lvl4pPr marL="3262912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4pPr>
                <a:lvl5pPr marL="4350546" indent="0" algn="ctr" defTabSz="1087636" rtl="0" eaLnBrk="1" latinLnBrk="0" hangingPunct="1">
                  <a:lnSpc>
                    <a:spcPct val="130000"/>
                  </a:lnSpc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Open Sans"/>
                    <a:ea typeface="+mn-ea"/>
                    <a:cs typeface="Open Sans"/>
                  </a:defRPr>
                </a:lvl5pPr>
                <a:lvl6pPr marL="5438184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6525820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7613455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8701091" indent="0" algn="ctr" defTabSz="1087636" rtl="0" eaLnBrk="1" latinLnBrk="0" hangingPunct="1">
                  <a:spcBef>
                    <a:spcPct val="20000"/>
                  </a:spcBef>
                  <a:buFont typeface="Arial"/>
                  <a:buNone/>
                  <a:defRPr sz="4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ts val="2150"/>
                  </a:lnSpc>
                </a:pPr>
                <a:r>
                  <a:rPr lang="nb-NO" sz="1800" b="1">
                    <a:solidFill>
                      <a:schemeClr val="bg1"/>
                    </a:solidFill>
                    <a:latin typeface="Montserrat Light" pitchFamily="2" charset="77"/>
                    <a:ea typeface="Roboto Light" panose="02000000000000000000" pitchFamily="2" charset="0"/>
                    <a:cs typeface="Lato Light" panose="020F0502020204030203" pitchFamily="34" charset="0"/>
                  </a:rPr>
                  <a:t>www.landbruk.no</a:t>
                </a:r>
              </a:p>
            </p:txBody>
          </p:sp>
          <p:pic>
            <p:nvPicPr>
              <p:cNvPr id="12" name="Bilde 11">
                <a:extLst>
                  <a:ext uri="{FF2B5EF4-FFF2-40B4-BE49-F238E27FC236}">
                    <a16:creationId xmlns:a16="http://schemas.microsoft.com/office/drawing/2014/main" id="{CBA7704C-5BC9-7D00-9A1D-BF01C07AA3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17170" y="3284873"/>
                <a:ext cx="7357659" cy="2016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7483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3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>
            <a:extLst>
              <a:ext uri="{FF2B5EF4-FFF2-40B4-BE49-F238E27FC236}">
                <a16:creationId xmlns:a16="http://schemas.microsoft.com/office/drawing/2014/main" id="{76AD9B2A-07D5-2E4F-29CA-5AAB46DAD8F3}"/>
              </a:ext>
            </a:extLst>
          </p:cNvPr>
          <p:cNvGrpSpPr/>
          <p:nvPr/>
        </p:nvGrpSpPr>
        <p:grpSpPr>
          <a:xfrm>
            <a:off x="551384" y="620688"/>
            <a:ext cx="7128792" cy="622430"/>
            <a:chOff x="551384" y="620688"/>
            <a:chExt cx="7128792" cy="622430"/>
          </a:xfrm>
        </p:grpSpPr>
        <p:sp>
          <p:nvSpPr>
            <p:cNvPr id="8" name="TextBox 21">
              <a:extLst>
                <a:ext uri="{FF2B5EF4-FFF2-40B4-BE49-F238E27FC236}">
                  <a16:creationId xmlns:a16="http://schemas.microsoft.com/office/drawing/2014/main" id="{F0FA885D-FE09-2471-AB10-0FF7D961279F}"/>
                </a:ext>
              </a:extLst>
            </p:cNvPr>
            <p:cNvSpPr txBox="1"/>
            <p:nvPr/>
          </p:nvSpPr>
          <p:spPr>
            <a:xfrm>
              <a:off x="551384" y="620688"/>
              <a:ext cx="7128792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b-NO" sz="2700" b="1" spc="150">
                  <a:solidFill>
                    <a:schemeClr val="bg1"/>
                  </a:solidFill>
                  <a:latin typeface="Montserrat" pitchFamily="2" charset="77"/>
                  <a:ea typeface="Roboto" panose="02000000000000000000" pitchFamily="2" charset="0"/>
                  <a:cs typeface="Poppins Medium" pitchFamily="2" charset="77"/>
                </a:rPr>
                <a:t>Verden har store utfordringer</a:t>
              </a:r>
            </a:p>
          </p:txBody>
        </p:sp>
        <p:sp>
          <p:nvSpPr>
            <p:cNvPr id="9" name="Rectangle 20">
              <a:extLst>
                <a:ext uri="{FF2B5EF4-FFF2-40B4-BE49-F238E27FC236}">
                  <a16:creationId xmlns:a16="http://schemas.microsoft.com/office/drawing/2014/main" id="{673CDD44-B8C2-4768-9D44-86CA646D0E47}"/>
                </a:ext>
              </a:extLst>
            </p:cNvPr>
            <p:cNvSpPr/>
            <p:nvPr/>
          </p:nvSpPr>
          <p:spPr>
            <a:xfrm>
              <a:off x="623699" y="1178973"/>
              <a:ext cx="645104" cy="64145"/>
            </a:xfrm>
            <a:prstGeom prst="rect">
              <a:avLst/>
            </a:prstGeom>
            <a:solidFill>
              <a:srgbClr val="82A8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900"/>
            </a:p>
          </p:txBody>
        </p:sp>
      </p:grpSp>
      <p:pic>
        <p:nvPicPr>
          <p:cNvPr id="21" name="Plassholder for bilde 20" descr="Et bilde som inneholder person, folkemengde&#10;&#10;Automatisk generert beskrivelse">
            <a:extLst>
              <a:ext uri="{FF2B5EF4-FFF2-40B4-BE49-F238E27FC236}">
                <a16:creationId xmlns:a16="http://schemas.microsoft.com/office/drawing/2014/main" id="{0A9F880A-C7AE-9B95-65E4-4D317BBEE29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81" t="7294" r="5287" b="2082"/>
          <a:stretch/>
        </p:blipFill>
        <p:spPr>
          <a:xfrm>
            <a:off x="0" y="1349146"/>
            <a:ext cx="11174493" cy="4413567"/>
          </a:xfr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70357A03-879F-17A9-FEED-381BF8B15BE2}"/>
              </a:ext>
            </a:extLst>
          </p:cNvPr>
          <p:cNvSpPr/>
          <p:nvPr/>
        </p:nvSpPr>
        <p:spPr>
          <a:xfrm>
            <a:off x="5984809" y="1200251"/>
            <a:ext cx="5328284" cy="4601696"/>
          </a:xfrm>
          <a:prstGeom prst="rect">
            <a:avLst/>
          </a:prstGeom>
          <a:solidFill>
            <a:schemeClr val="accent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FA97050-CB46-C466-BAE2-495520BF36BA}"/>
              </a:ext>
            </a:extLst>
          </p:cNvPr>
          <p:cNvSpPr txBox="1">
            <a:spLocks/>
          </p:cNvSpPr>
          <p:nvPr/>
        </p:nvSpPr>
        <p:spPr>
          <a:xfrm>
            <a:off x="6472835" y="2681917"/>
            <a:ext cx="4515363" cy="2897722"/>
          </a:xfrm>
          <a:prstGeom prst="rect">
            <a:avLst/>
          </a:prstGeom>
        </p:spPr>
        <p:txBody>
          <a:bodyPr vert="horz" wrap="square" lIns="108717" tIns="54359" rIns="108717" bIns="5435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ts val="215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nb-NO" sz="2200" b="1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Geopolitisk ustabilitet og usikkerhet</a:t>
            </a:r>
          </a:p>
          <a:p>
            <a:pPr marL="342900" indent="-342900" algn="l">
              <a:lnSpc>
                <a:spcPts val="215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71463" algn="l"/>
              </a:tabLst>
            </a:pPr>
            <a:endParaRPr lang="nb-NO" sz="2200" b="1" dirty="0">
              <a:solidFill>
                <a:schemeClr val="bg1"/>
              </a:solidFill>
              <a:latin typeface="Montserrat Light" pitchFamily="2" charset="77"/>
              <a:ea typeface="Roboto Light" panose="02000000000000000000" pitchFamily="2" charset="0"/>
              <a:cs typeface="Lato Light" panose="020F0502020204030203" pitchFamily="34" charset="0"/>
            </a:endParaRPr>
          </a:p>
          <a:p>
            <a:pPr marL="342900" indent="-342900" algn="l">
              <a:lnSpc>
                <a:spcPts val="215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nb-NO" sz="2200" b="1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Økende forskjeller mellom land og regioner</a:t>
            </a:r>
          </a:p>
          <a:p>
            <a:pPr marL="342900" indent="-342900" algn="l">
              <a:lnSpc>
                <a:spcPts val="215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71463" algn="l"/>
              </a:tabLst>
            </a:pPr>
            <a:endParaRPr lang="nb-NO" sz="2200" b="1" dirty="0">
              <a:solidFill>
                <a:schemeClr val="bg1"/>
              </a:solidFill>
              <a:latin typeface="Montserrat Light" pitchFamily="2" charset="77"/>
              <a:ea typeface="Roboto Light" panose="02000000000000000000" pitchFamily="2" charset="0"/>
              <a:cs typeface="Lato Light" panose="020F0502020204030203" pitchFamily="34" charset="0"/>
            </a:endParaRPr>
          </a:p>
          <a:p>
            <a:pPr marL="342900" indent="-342900" algn="l">
              <a:lnSpc>
                <a:spcPts val="2150"/>
              </a:lnSpc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271463" algn="l"/>
              </a:tabLst>
            </a:pPr>
            <a:r>
              <a:rPr lang="nb-NO" sz="2200" b="1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Færre lever i demokratier</a:t>
            </a:r>
          </a:p>
          <a:p>
            <a:pPr algn="l">
              <a:lnSpc>
                <a:spcPts val="2150"/>
              </a:lnSpc>
              <a:spcAft>
                <a:spcPts val="300"/>
              </a:spcAft>
              <a:tabLst>
                <a:tab pos="271463" algn="l"/>
              </a:tabLst>
            </a:pPr>
            <a:endParaRPr lang="nb-NO" sz="2200" b="1" dirty="0">
              <a:solidFill>
                <a:schemeClr val="bg1"/>
              </a:solidFill>
              <a:latin typeface="Montserrat Light" pitchFamily="2" charset="77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156CE088-F215-ECC4-EB23-C47370F61EF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9228" y="6286706"/>
            <a:ext cx="131386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63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84BF281-52FE-9241-9385-8EBB22FA0F5B}"/>
              </a:ext>
            </a:extLst>
          </p:cNvPr>
          <p:cNvSpPr/>
          <p:nvPr/>
        </p:nvSpPr>
        <p:spPr>
          <a:xfrm rot="10800000" flipV="1">
            <a:off x="1588" y="0"/>
            <a:ext cx="6094413" cy="6858000"/>
          </a:xfrm>
          <a:prstGeom prst="rect">
            <a:avLst/>
          </a:prstGeom>
          <a:solidFill>
            <a:srgbClr val="007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1513C5-D0BE-6846-9DC4-E97B9DABBFA4}"/>
              </a:ext>
            </a:extLst>
          </p:cNvPr>
          <p:cNvSpPr txBox="1"/>
          <p:nvPr/>
        </p:nvSpPr>
        <p:spPr>
          <a:xfrm>
            <a:off x="623698" y="1628800"/>
            <a:ext cx="5472301" cy="30777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b-NO" sz="2400" b="0" i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LANDBRUKSSAMVIRKENES </a:t>
            </a:r>
          </a:p>
          <a:p>
            <a:r>
              <a:rPr lang="nb-NO" sz="2400" i="1" dirty="0">
                <a:solidFill>
                  <a:schemeClr val="bg1"/>
                </a:solidFill>
                <a:latin typeface="Calibri" panose="020F0502020204030204" pitchFamily="34" charset="0"/>
              </a:rPr>
              <a:t>ROLLE OG VERDI</a:t>
            </a:r>
          </a:p>
          <a:p>
            <a:endParaRPr lang="nb-NO" sz="2400" i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nb-NO" sz="1400" i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nb-NO" sz="1400" i="1" dirty="0">
                <a:solidFill>
                  <a:schemeClr val="bg1"/>
                </a:solidFill>
                <a:latin typeface="Calibri" panose="020F0502020204030204" pitchFamily="34" charset="0"/>
              </a:rPr>
              <a:t>Norsk Landbrukssamvirke er en forening eid av samvirker som arbeider med alle hele verdikjeden for landbruksproduksjon fra avl </a:t>
            </a:r>
            <a:r>
              <a:rPr lang="nb-NO" sz="1400" i="1">
                <a:solidFill>
                  <a:schemeClr val="bg1"/>
                </a:solidFill>
                <a:latin typeface="Calibri" panose="020F0502020204030204" pitchFamily="34" charset="0"/>
              </a:rPr>
              <a:t>og fôrproduksjon</a:t>
            </a:r>
            <a:r>
              <a:rPr lang="nb-NO" sz="1400" i="1" dirty="0">
                <a:solidFill>
                  <a:schemeClr val="bg1"/>
                </a:solidFill>
                <a:latin typeface="Calibri" panose="020F0502020204030204" pitchFamily="34" charset="0"/>
              </a:rPr>
              <a:t>, og fram til markedsposisjonering mot forbruker. </a:t>
            </a:r>
          </a:p>
          <a:p>
            <a:endParaRPr lang="nb-NO" sz="1400" i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nb-NO" sz="1400" i="1" dirty="0">
                <a:solidFill>
                  <a:schemeClr val="bg1"/>
                </a:solidFill>
                <a:latin typeface="Calibri" panose="020F0502020204030204" pitchFamily="34" charset="0"/>
              </a:rPr>
              <a:t>Norges Bondelag og Norsk Bonde- og Småbrukarlag representert i de styrende organene i Norsk Landbrukssamvirke.</a:t>
            </a:r>
          </a:p>
          <a:p>
            <a:endParaRPr lang="en-US" sz="2400" i="1" dirty="0">
              <a:solidFill>
                <a:schemeClr val="bg1"/>
              </a:solidFill>
              <a:latin typeface="Montserrat Medium" pitchFamily="2" charset="77"/>
              <a:ea typeface="Roboto" panose="02000000000000000000" pitchFamily="2" charset="0"/>
              <a:cs typeface="Lato Light" panose="020F0502020204030203" pitchFamily="34" charset="0"/>
            </a:endParaRP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C4021FEF-1F0D-94CC-0DC6-AF5C5A6B95CE}"/>
              </a:ext>
            </a:extLst>
          </p:cNvPr>
          <p:cNvGrpSpPr/>
          <p:nvPr/>
        </p:nvGrpSpPr>
        <p:grpSpPr>
          <a:xfrm>
            <a:off x="551384" y="620688"/>
            <a:ext cx="4927761" cy="622430"/>
            <a:chOff x="551384" y="620688"/>
            <a:chExt cx="4927761" cy="622430"/>
          </a:xfrm>
        </p:grpSpPr>
        <p:sp>
          <p:nvSpPr>
            <p:cNvPr id="4" name="TextBox 21">
              <a:extLst>
                <a:ext uri="{FF2B5EF4-FFF2-40B4-BE49-F238E27FC236}">
                  <a16:creationId xmlns:a16="http://schemas.microsoft.com/office/drawing/2014/main" id="{006D993F-8436-0059-89F7-812FCABCE3F3}"/>
                </a:ext>
              </a:extLst>
            </p:cNvPr>
            <p:cNvSpPr txBox="1"/>
            <p:nvPr/>
          </p:nvSpPr>
          <p:spPr>
            <a:xfrm>
              <a:off x="551384" y="620688"/>
              <a:ext cx="4927761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b-NO" sz="2700" b="1" spc="150">
                  <a:solidFill>
                    <a:schemeClr val="bg1"/>
                  </a:solidFill>
                  <a:latin typeface="Montserrat" pitchFamily="2" charset="77"/>
                  <a:ea typeface="Roboto" panose="02000000000000000000" pitchFamily="2" charset="0"/>
                  <a:cs typeface="Poppins Medium" pitchFamily="2" charset="77"/>
                </a:rPr>
                <a:t>Innhold</a:t>
              </a:r>
            </a:p>
          </p:txBody>
        </p:sp>
        <p:sp>
          <p:nvSpPr>
            <p:cNvPr id="5" name="Rectangle 20">
              <a:extLst>
                <a:ext uri="{FF2B5EF4-FFF2-40B4-BE49-F238E27FC236}">
                  <a16:creationId xmlns:a16="http://schemas.microsoft.com/office/drawing/2014/main" id="{C95BE0FB-6D29-0273-8DA2-D8C09712B4A9}"/>
                </a:ext>
              </a:extLst>
            </p:cNvPr>
            <p:cNvSpPr/>
            <p:nvPr/>
          </p:nvSpPr>
          <p:spPr>
            <a:xfrm>
              <a:off x="623699" y="1178973"/>
              <a:ext cx="645104" cy="64145"/>
            </a:xfrm>
            <a:prstGeom prst="rect">
              <a:avLst/>
            </a:prstGeom>
            <a:solidFill>
              <a:srgbClr val="82A8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pic>
        <p:nvPicPr>
          <p:cNvPr id="1030" name="Picture 6" descr="Nortura | Logoer">
            <a:extLst>
              <a:ext uri="{FF2B5EF4-FFF2-40B4-BE49-F238E27FC236}">
                <a16:creationId xmlns:a16="http://schemas.microsoft.com/office/drawing/2014/main" id="{C1D436DF-5A1A-622B-02C2-CB94AB8775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149" b="29410"/>
          <a:stretch/>
        </p:blipFill>
        <p:spPr bwMode="auto">
          <a:xfrm>
            <a:off x="9043713" y="2378560"/>
            <a:ext cx="225399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YR - Fra avl til biff">
            <a:extLst>
              <a:ext uri="{FF2B5EF4-FFF2-40B4-BE49-F238E27FC236}">
                <a16:creationId xmlns:a16="http://schemas.microsoft.com/office/drawing/2014/main" id="{69C36234-FBED-9409-7BFF-6E30AC71D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416" y="4809192"/>
            <a:ext cx="96111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elleskjøpet logo | Felleskjøpet.no">
            <a:extLst>
              <a:ext uri="{FF2B5EF4-FFF2-40B4-BE49-F238E27FC236}">
                <a16:creationId xmlns:a16="http://schemas.microsoft.com/office/drawing/2014/main" id="{DAECAC0F-D316-F16E-6226-C308543B1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6769" y="1975489"/>
            <a:ext cx="2350296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elleskjøpet Rogaland Agder | Felleskjøpet Rogaland Agder">
            <a:extLst>
              <a:ext uri="{FF2B5EF4-FFF2-40B4-BE49-F238E27FC236}">
                <a16:creationId xmlns:a16="http://schemas.microsoft.com/office/drawing/2014/main" id="{E464EE3F-39AC-C0D3-303B-CAB052E21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8317" y="3366226"/>
            <a:ext cx="208922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or produsenter | Gartnerhallen">
            <a:extLst>
              <a:ext uri="{FF2B5EF4-FFF2-40B4-BE49-F238E27FC236}">
                <a16:creationId xmlns:a16="http://schemas.microsoft.com/office/drawing/2014/main" id="{5FE942DA-6FC0-BF97-E671-4EECCDA2A2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20" t="23120" r="6320" b="19223"/>
          <a:stretch/>
        </p:blipFill>
        <p:spPr bwMode="auto">
          <a:xfrm>
            <a:off x="7723134" y="788356"/>
            <a:ext cx="1472726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proving cattle health and fertility with innovative breeding - The  Explorer">
            <a:extLst>
              <a:ext uri="{FF2B5EF4-FFF2-40B4-BE49-F238E27FC236}">
                <a16:creationId xmlns:a16="http://schemas.microsoft.com/office/drawing/2014/main" id="{DBF6AFE1-37FC-E2D6-492D-F2F0B514B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83571" y="441661"/>
            <a:ext cx="124765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ome - Norsvin">
            <a:extLst>
              <a:ext uri="{FF2B5EF4-FFF2-40B4-BE49-F238E27FC236}">
                <a16:creationId xmlns:a16="http://schemas.microsoft.com/office/drawing/2014/main" id="{E683C089-A73A-CDD3-51A1-1B54D0F2B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2003" y="2804663"/>
            <a:ext cx="2085062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Nyheter - Norsk Sau og Geit">
            <a:extLst>
              <a:ext uri="{FF2B5EF4-FFF2-40B4-BE49-F238E27FC236}">
                <a16:creationId xmlns:a16="http://schemas.microsoft.com/office/drawing/2014/main" id="{BE64EE9C-BE8D-D76E-DEFD-88FB8246E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4134" y="6010518"/>
            <a:ext cx="1794591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jem - Honningcentralen">
            <a:extLst>
              <a:ext uri="{FF2B5EF4-FFF2-40B4-BE49-F238E27FC236}">
                <a16:creationId xmlns:a16="http://schemas.microsoft.com/office/drawing/2014/main" id="{92D15426-0DDF-CC9F-DD86-036443DA7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9840" y="4062763"/>
            <a:ext cx="780625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Landkreditt logo | Landkreditt">
            <a:extLst>
              <a:ext uri="{FF2B5EF4-FFF2-40B4-BE49-F238E27FC236}">
                <a16:creationId xmlns:a16="http://schemas.microsoft.com/office/drawing/2014/main" id="{41B50A16-72D6-CD05-7B4E-0519A2BCC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09266" y="907327"/>
            <a:ext cx="2556197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Gjensidige Forsikring ASA | Mediebank">
            <a:extLst>
              <a:ext uri="{FF2B5EF4-FFF2-40B4-BE49-F238E27FC236}">
                <a16:creationId xmlns:a16="http://schemas.microsoft.com/office/drawing/2014/main" id="{D8B1DD5A-20B1-646F-4778-74CC6FC9A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8282" y="4211823"/>
            <a:ext cx="1982218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Tradesolution">
            <a:extLst>
              <a:ext uri="{FF2B5EF4-FFF2-40B4-BE49-F238E27FC236}">
                <a16:creationId xmlns:a16="http://schemas.microsoft.com/office/drawing/2014/main" id="{79C79946-CF36-02BB-4F0A-1E8A16163D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120" b="23121"/>
          <a:stretch/>
        </p:blipFill>
        <p:spPr bwMode="auto">
          <a:xfrm>
            <a:off x="9872169" y="1550742"/>
            <a:ext cx="1205377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Norges Skogeierforbund søker etter fagdirektør - Norges Skogeierforbund">
            <a:extLst>
              <a:ext uri="{FF2B5EF4-FFF2-40B4-BE49-F238E27FC236}">
                <a16:creationId xmlns:a16="http://schemas.microsoft.com/office/drawing/2014/main" id="{EE9F66C8-0B70-1AA5-A036-4D2DAFAE71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90392" y="3393684"/>
            <a:ext cx="2357072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Logo Norsk Landbruksrådgivning (NLR) — Næringslivsutvalget ved NMBU">
            <a:extLst>
              <a:ext uri="{FF2B5EF4-FFF2-40B4-BE49-F238E27FC236}">
                <a16:creationId xmlns:a16="http://schemas.microsoft.com/office/drawing/2014/main" id="{978E11AE-01B3-7EF7-A284-E1F773397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4394" y="5967882"/>
            <a:ext cx="2614528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0B3214A1-DAB1-E02B-4A47-D58C5E29DEB8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8030" y="384131"/>
            <a:ext cx="971873" cy="684000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28B1D8C3-4FBE-D5E4-0CA2-1B62A9DB22D4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576" y="6286706"/>
            <a:ext cx="1313865" cy="360000"/>
          </a:xfrm>
          <a:prstGeom prst="rect">
            <a:avLst/>
          </a:prstGeom>
        </p:spPr>
      </p:pic>
      <p:pic>
        <p:nvPicPr>
          <p:cNvPr id="7" name="Bilde 6" descr="Et bilde som inneholder tekst, Font, logo, Grafikk&#10;&#10;Automatisk generert beskrivelse">
            <a:extLst>
              <a:ext uri="{FF2B5EF4-FFF2-40B4-BE49-F238E27FC236}">
                <a16:creationId xmlns:a16="http://schemas.microsoft.com/office/drawing/2014/main" id="{6D65698A-8EB1-0AB9-2483-10C2D2D3D94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134" y="5151103"/>
            <a:ext cx="1812830" cy="720000"/>
          </a:xfrm>
          <a:prstGeom prst="rect">
            <a:avLst/>
          </a:prstGeom>
        </p:spPr>
      </p:pic>
      <p:pic>
        <p:nvPicPr>
          <p:cNvPr id="9" name="Bilde 8" descr="Et bilde som inneholder Font, Grafikk, logo, symbol&#10;&#10;Automatisk generert beskrivelse">
            <a:extLst>
              <a:ext uri="{FF2B5EF4-FFF2-40B4-BE49-F238E27FC236}">
                <a16:creationId xmlns:a16="http://schemas.microsoft.com/office/drawing/2014/main" id="{8B068B35-A6CA-523F-BF75-F1ABF26B99C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557" y="4336933"/>
            <a:ext cx="975115" cy="720000"/>
          </a:xfrm>
          <a:prstGeom prst="rect">
            <a:avLst/>
          </a:prstGeom>
        </p:spPr>
      </p:pic>
      <p:pic>
        <p:nvPicPr>
          <p:cNvPr id="8" name="Bilde 7" descr="Et bilde som inneholder tekst, logo, Font, symbol&#10;&#10;Automatisk generert beskrivelse">
            <a:extLst>
              <a:ext uri="{FF2B5EF4-FFF2-40B4-BE49-F238E27FC236}">
                <a16:creationId xmlns:a16="http://schemas.microsoft.com/office/drawing/2014/main" id="{83DD6295-41FC-3BED-0896-580D4C0F1096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70"/>
          <a:stretch/>
        </p:blipFill>
        <p:spPr>
          <a:xfrm>
            <a:off x="8537901" y="5333801"/>
            <a:ext cx="64722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26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84BF281-52FE-9241-9385-8EBB22FA0F5B}"/>
              </a:ext>
            </a:extLst>
          </p:cNvPr>
          <p:cNvSpPr/>
          <p:nvPr/>
        </p:nvSpPr>
        <p:spPr>
          <a:xfrm rot="10800000" flipV="1">
            <a:off x="1587" y="0"/>
            <a:ext cx="12190412" cy="6858000"/>
          </a:xfrm>
          <a:prstGeom prst="rect">
            <a:avLst/>
          </a:prstGeom>
          <a:solidFill>
            <a:srgbClr val="007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1513C5-D0BE-6846-9DC4-E97B9DABBFA4}"/>
              </a:ext>
            </a:extLst>
          </p:cNvPr>
          <p:cNvSpPr txBox="1"/>
          <p:nvPr/>
        </p:nvSpPr>
        <p:spPr>
          <a:xfrm>
            <a:off x="623698" y="1628800"/>
            <a:ext cx="547230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b-NO" sz="2400" b="0" i="1" u="none" strike="noStrike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LANDBRUKSSAMVIRKENES </a:t>
            </a:r>
          </a:p>
          <a:p>
            <a:r>
              <a:rPr lang="nb-NO" sz="2400" i="1">
                <a:solidFill>
                  <a:schemeClr val="bg1"/>
                </a:solidFill>
                <a:latin typeface="Calibri" panose="020F0502020204030204" pitchFamily="34" charset="0"/>
              </a:rPr>
              <a:t>ROLLE og VERDI</a:t>
            </a:r>
            <a:endParaRPr lang="nb-NO" sz="2400" i="1">
              <a:solidFill>
                <a:schemeClr val="bg1"/>
              </a:solidFill>
              <a:latin typeface="Montserrat Medium" pitchFamily="2" charset="77"/>
              <a:ea typeface="Roboto" panose="02000000000000000000" pitchFamily="2" charset="0"/>
              <a:cs typeface="Lato Light" panose="020F0502020204030203" pitchFamily="34" charset="0"/>
            </a:endParaRPr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C4021FEF-1F0D-94CC-0DC6-AF5C5A6B95CE}"/>
              </a:ext>
            </a:extLst>
          </p:cNvPr>
          <p:cNvGrpSpPr/>
          <p:nvPr/>
        </p:nvGrpSpPr>
        <p:grpSpPr>
          <a:xfrm>
            <a:off x="551384" y="620688"/>
            <a:ext cx="4927761" cy="622430"/>
            <a:chOff x="551384" y="620688"/>
            <a:chExt cx="4927761" cy="622430"/>
          </a:xfrm>
        </p:grpSpPr>
        <p:sp>
          <p:nvSpPr>
            <p:cNvPr id="4" name="TextBox 21">
              <a:extLst>
                <a:ext uri="{FF2B5EF4-FFF2-40B4-BE49-F238E27FC236}">
                  <a16:creationId xmlns:a16="http://schemas.microsoft.com/office/drawing/2014/main" id="{006D993F-8436-0059-89F7-812FCABCE3F3}"/>
                </a:ext>
              </a:extLst>
            </p:cNvPr>
            <p:cNvSpPr txBox="1"/>
            <p:nvPr/>
          </p:nvSpPr>
          <p:spPr>
            <a:xfrm>
              <a:off x="551384" y="620688"/>
              <a:ext cx="4927761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b-NO" sz="2700" b="1" spc="150">
                  <a:solidFill>
                    <a:schemeClr val="bg1"/>
                  </a:solidFill>
                  <a:latin typeface="Montserrat" pitchFamily="2" charset="77"/>
                  <a:ea typeface="Roboto" panose="02000000000000000000" pitchFamily="2" charset="0"/>
                  <a:cs typeface="Poppins Medium" pitchFamily="2" charset="77"/>
                </a:rPr>
                <a:t>Innhold</a:t>
              </a:r>
            </a:p>
          </p:txBody>
        </p:sp>
        <p:sp>
          <p:nvSpPr>
            <p:cNvPr id="5" name="Rectangle 20">
              <a:extLst>
                <a:ext uri="{FF2B5EF4-FFF2-40B4-BE49-F238E27FC236}">
                  <a16:creationId xmlns:a16="http://schemas.microsoft.com/office/drawing/2014/main" id="{C95BE0FB-6D29-0273-8DA2-D8C09712B4A9}"/>
                </a:ext>
              </a:extLst>
            </p:cNvPr>
            <p:cNvSpPr/>
            <p:nvPr/>
          </p:nvSpPr>
          <p:spPr>
            <a:xfrm>
              <a:off x="623699" y="1178973"/>
              <a:ext cx="645104" cy="64145"/>
            </a:xfrm>
            <a:prstGeom prst="rect">
              <a:avLst/>
            </a:prstGeom>
            <a:solidFill>
              <a:srgbClr val="82A8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900"/>
            </a:p>
          </p:txBody>
        </p:sp>
      </p:grpSp>
      <p:sp>
        <p:nvSpPr>
          <p:cNvPr id="6" name="Subtitle 2">
            <a:extLst>
              <a:ext uri="{FF2B5EF4-FFF2-40B4-BE49-F238E27FC236}">
                <a16:creationId xmlns:a16="http://schemas.microsoft.com/office/drawing/2014/main" id="{6D917197-507F-F9B7-DC5C-1E31D6382A69}"/>
              </a:ext>
            </a:extLst>
          </p:cNvPr>
          <p:cNvSpPr txBox="1">
            <a:spLocks/>
          </p:cNvSpPr>
          <p:nvPr/>
        </p:nvSpPr>
        <p:spPr>
          <a:xfrm>
            <a:off x="1178463" y="2852936"/>
            <a:ext cx="3765409" cy="2450805"/>
          </a:xfrm>
          <a:prstGeom prst="rect">
            <a:avLst/>
          </a:prstGeom>
        </p:spPr>
        <p:txBody>
          <a:bodyPr vert="horz" wrap="square" lIns="108717" tIns="54359" rIns="108717" bIns="5435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lnSpc>
                <a:spcPts val="215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Sikkerhet for levering</a:t>
            </a:r>
          </a:p>
          <a:p>
            <a:pPr marL="285750" indent="-285750" algn="l">
              <a:lnSpc>
                <a:spcPts val="215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En stabil og forutsigbar pris</a:t>
            </a:r>
          </a:p>
          <a:p>
            <a:pPr marL="285750" indent="-285750" algn="l">
              <a:lnSpc>
                <a:spcPts val="215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Andel av overskudd </a:t>
            </a:r>
          </a:p>
          <a:p>
            <a:pPr marL="285750" indent="-285750" algn="l">
              <a:lnSpc>
                <a:spcPts val="215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Fellesoppgaver</a:t>
            </a:r>
          </a:p>
          <a:p>
            <a:pPr marL="285750" indent="-285750" algn="l">
              <a:lnSpc>
                <a:spcPts val="215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Langsiktighet i næringen</a:t>
            </a:r>
          </a:p>
          <a:p>
            <a:pPr marL="285750" indent="-285750" algn="l">
              <a:lnSpc>
                <a:spcPts val="2150"/>
              </a:lnSpc>
              <a:buFont typeface="Arial" panose="020B0604020202020204" pitchFamily="34" charset="0"/>
              <a:buChar char="•"/>
            </a:pPr>
            <a:r>
              <a:rPr lang="nb-NO" sz="1800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Nasjonalt eierskap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8200F0FC-0C9B-3F7D-C1F4-54AA2CBD3D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9228" y="6286706"/>
            <a:ext cx="1313865" cy="360000"/>
          </a:xfrm>
          <a:prstGeom prst="rect">
            <a:avLst/>
          </a:prstGeom>
        </p:spPr>
      </p:pic>
      <p:grpSp>
        <p:nvGrpSpPr>
          <p:cNvPr id="17" name="Gruppe 16">
            <a:extLst>
              <a:ext uri="{FF2B5EF4-FFF2-40B4-BE49-F238E27FC236}">
                <a16:creationId xmlns:a16="http://schemas.microsoft.com/office/drawing/2014/main" id="{3D77A18A-3CE0-B491-9A69-DBA9C776D146}"/>
              </a:ext>
            </a:extLst>
          </p:cNvPr>
          <p:cNvGrpSpPr/>
          <p:nvPr/>
        </p:nvGrpSpPr>
        <p:grpSpPr>
          <a:xfrm>
            <a:off x="5911532" y="1584471"/>
            <a:ext cx="5461322" cy="4549498"/>
            <a:chOff x="5911532" y="1584471"/>
            <a:chExt cx="5461322" cy="4549498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FDED23C1-42F2-7CF0-37C9-A584A31411C2}"/>
                </a:ext>
              </a:extLst>
            </p:cNvPr>
            <p:cNvSpPr/>
            <p:nvPr/>
          </p:nvSpPr>
          <p:spPr>
            <a:xfrm>
              <a:off x="6803840" y="1995882"/>
              <a:ext cx="3816000" cy="3816136"/>
            </a:xfrm>
            <a:prstGeom prst="ellipse">
              <a:avLst/>
            </a:prstGeom>
            <a:noFill/>
            <a:ln w="41275">
              <a:solidFill>
                <a:srgbClr val="82A8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FE71333B-A627-2769-C49E-A7E437A276D5}"/>
                </a:ext>
              </a:extLst>
            </p:cNvPr>
            <p:cNvGrpSpPr/>
            <p:nvPr/>
          </p:nvGrpSpPr>
          <p:grpSpPr>
            <a:xfrm>
              <a:off x="8992648" y="1639306"/>
              <a:ext cx="1440000" cy="1440000"/>
              <a:chOff x="9408368" y="1124744"/>
              <a:chExt cx="1224000" cy="1224000"/>
            </a:xfrm>
          </p:grpSpPr>
          <p:sp>
            <p:nvSpPr>
              <p:cNvPr id="25" name="Ellipse 24">
                <a:extLst>
                  <a:ext uri="{FF2B5EF4-FFF2-40B4-BE49-F238E27FC236}">
                    <a16:creationId xmlns:a16="http://schemas.microsoft.com/office/drawing/2014/main" id="{5BA24D5A-0378-D555-11C2-124C0870EEC1}"/>
                  </a:ext>
                </a:extLst>
              </p:cNvPr>
              <p:cNvSpPr/>
              <p:nvPr/>
            </p:nvSpPr>
            <p:spPr>
              <a:xfrm>
                <a:off x="9408368" y="1124744"/>
                <a:ext cx="1224000" cy="12240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srgbClr val="007367"/>
                  </a:solidFill>
                </a:endParaRPr>
              </a:p>
            </p:txBody>
          </p:sp>
          <p:pic>
            <p:nvPicPr>
              <p:cNvPr id="24" name="Grafikk 23">
                <a:extLst>
                  <a:ext uri="{FF2B5EF4-FFF2-40B4-BE49-F238E27FC236}">
                    <a16:creationId xmlns:a16="http://schemas.microsoft.com/office/drawing/2014/main" id="{D193CF3F-222D-3D0F-F32C-5C0190FB97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592201" y="1269065"/>
                <a:ext cx="856553" cy="720000"/>
              </a:xfrm>
              <a:prstGeom prst="rect">
                <a:avLst/>
              </a:prstGeom>
            </p:spPr>
          </p:pic>
        </p:grp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139D8D44-1651-37AD-0D5E-08E1924C090C}"/>
                </a:ext>
              </a:extLst>
            </p:cNvPr>
            <p:cNvSpPr/>
            <p:nvPr/>
          </p:nvSpPr>
          <p:spPr>
            <a:xfrm>
              <a:off x="8992648" y="4566176"/>
              <a:ext cx="1440000" cy="144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007367"/>
                </a:solidFill>
              </a:endParaRPr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9E942FC4-63DF-34F7-143F-8013367CB184}"/>
                </a:ext>
              </a:extLst>
            </p:cNvPr>
            <p:cNvSpPr/>
            <p:nvPr/>
          </p:nvSpPr>
          <p:spPr>
            <a:xfrm>
              <a:off x="6919979" y="4693969"/>
              <a:ext cx="1440000" cy="144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007367"/>
                </a:solidFill>
              </a:endParaRPr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4F142F49-27A8-7588-89A9-5A53BAC3AD00}"/>
                </a:ext>
              </a:extLst>
            </p:cNvPr>
            <p:cNvSpPr/>
            <p:nvPr/>
          </p:nvSpPr>
          <p:spPr>
            <a:xfrm>
              <a:off x="5911532" y="3085036"/>
              <a:ext cx="1440000" cy="144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007367"/>
                </a:solidFill>
              </a:endParaRPr>
            </a:p>
          </p:txBody>
        </p:sp>
        <p:pic>
          <p:nvPicPr>
            <p:cNvPr id="1045" name="Grafikk 1044">
              <a:extLst>
                <a:ext uri="{FF2B5EF4-FFF2-40B4-BE49-F238E27FC236}">
                  <a16:creationId xmlns:a16="http://schemas.microsoft.com/office/drawing/2014/main" id="{8ED9BA45-4976-77DA-82B4-893EFFC52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305705" y="4878146"/>
              <a:ext cx="972000" cy="972000"/>
            </a:xfrm>
            <a:prstGeom prst="rect">
              <a:avLst/>
            </a:prstGeom>
          </p:spPr>
        </p:pic>
        <p:grpSp>
          <p:nvGrpSpPr>
            <p:cNvPr id="1055" name="Gruppe 1054">
              <a:extLst>
                <a:ext uri="{FF2B5EF4-FFF2-40B4-BE49-F238E27FC236}">
                  <a16:creationId xmlns:a16="http://schemas.microsoft.com/office/drawing/2014/main" id="{A8A9F471-560C-3A0F-ACB9-CF1838B85D07}"/>
                </a:ext>
              </a:extLst>
            </p:cNvPr>
            <p:cNvGrpSpPr/>
            <p:nvPr/>
          </p:nvGrpSpPr>
          <p:grpSpPr>
            <a:xfrm>
              <a:off x="7077742" y="4744238"/>
              <a:ext cx="936000" cy="936000"/>
              <a:chOff x="7716984" y="4416994"/>
              <a:chExt cx="839765" cy="828000"/>
            </a:xfrm>
          </p:grpSpPr>
          <p:pic>
            <p:nvPicPr>
              <p:cNvPr id="1049" name="Grafikk 1048">
                <a:extLst>
                  <a:ext uri="{FF2B5EF4-FFF2-40B4-BE49-F238E27FC236}">
                    <a16:creationId xmlns:a16="http://schemas.microsoft.com/office/drawing/2014/main" id="{EF13D7C0-47CA-8A37-47A0-250630A485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716984" y="4416994"/>
                <a:ext cx="839765" cy="828000"/>
              </a:xfrm>
              <a:prstGeom prst="rect">
                <a:avLst/>
              </a:prstGeom>
            </p:spPr>
          </p:pic>
          <p:pic>
            <p:nvPicPr>
              <p:cNvPr id="1053" name="Grafikk 1052">
                <a:extLst>
                  <a:ext uri="{FF2B5EF4-FFF2-40B4-BE49-F238E27FC236}">
                    <a16:creationId xmlns:a16="http://schemas.microsoft.com/office/drawing/2014/main" id="{FEE6EC6D-9514-3C30-2CDF-76238A02E7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8029668" y="4857861"/>
                <a:ext cx="216000" cy="216000"/>
              </a:xfrm>
              <a:prstGeom prst="rect">
                <a:avLst/>
              </a:prstGeom>
            </p:spPr>
          </p:pic>
        </p:grpSp>
        <p:pic>
          <p:nvPicPr>
            <p:cNvPr id="1062" name="Grafikk 1061">
              <a:extLst>
                <a:ext uri="{FF2B5EF4-FFF2-40B4-BE49-F238E27FC236}">
                  <a16:creationId xmlns:a16="http://schemas.microsoft.com/office/drawing/2014/main" id="{E92BD4A1-4285-A1C9-22B5-0365625FB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550337" y="3386223"/>
              <a:ext cx="563082" cy="792000"/>
            </a:xfrm>
            <a:prstGeom prst="rect">
              <a:avLst/>
            </a:prstGeom>
          </p:spPr>
        </p:pic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D29EFCF0-79A0-D12A-E817-1EBDE5D4CDDD}"/>
                </a:ext>
              </a:extLst>
            </p:cNvPr>
            <p:cNvSpPr/>
            <p:nvPr/>
          </p:nvSpPr>
          <p:spPr>
            <a:xfrm>
              <a:off x="9932854" y="3130842"/>
              <a:ext cx="1440000" cy="144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007367"/>
                </a:solidFill>
              </a:endParaRPr>
            </a:p>
          </p:txBody>
        </p:sp>
        <p:grpSp>
          <p:nvGrpSpPr>
            <p:cNvPr id="1041" name="Gruppe 1040">
              <a:extLst>
                <a:ext uri="{FF2B5EF4-FFF2-40B4-BE49-F238E27FC236}">
                  <a16:creationId xmlns:a16="http://schemas.microsoft.com/office/drawing/2014/main" id="{95988843-AF16-B529-0882-BD0189257407}"/>
                </a:ext>
              </a:extLst>
            </p:cNvPr>
            <p:cNvGrpSpPr/>
            <p:nvPr/>
          </p:nvGrpSpPr>
          <p:grpSpPr>
            <a:xfrm>
              <a:off x="9898744" y="3294750"/>
              <a:ext cx="1171686" cy="1008000"/>
              <a:chOff x="10701121" y="2868413"/>
              <a:chExt cx="974039" cy="792000"/>
            </a:xfrm>
          </p:grpSpPr>
          <p:grpSp>
            <p:nvGrpSpPr>
              <p:cNvPr id="1037" name="Gruppe 1036">
                <a:extLst>
                  <a:ext uri="{FF2B5EF4-FFF2-40B4-BE49-F238E27FC236}">
                    <a16:creationId xmlns:a16="http://schemas.microsoft.com/office/drawing/2014/main" id="{A2D5AD0B-5D99-BB14-717C-169AC4126615}"/>
                  </a:ext>
                </a:extLst>
              </p:cNvPr>
              <p:cNvGrpSpPr/>
              <p:nvPr/>
            </p:nvGrpSpPr>
            <p:grpSpPr>
              <a:xfrm>
                <a:off x="10701121" y="2868413"/>
                <a:ext cx="974039" cy="792000"/>
                <a:chOff x="10701121" y="2868413"/>
                <a:chExt cx="974039" cy="792000"/>
              </a:xfrm>
            </p:grpSpPr>
            <p:pic>
              <p:nvPicPr>
                <p:cNvPr id="1033" name="Grafikk 1032">
                  <a:extLst>
                    <a:ext uri="{FF2B5EF4-FFF2-40B4-BE49-F238E27FC236}">
                      <a16:creationId xmlns:a16="http://schemas.microsoft.com/office/drawing/2014/main" id="{46302348-15E8-A0DD-84D3-680A7AE962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01121" y="2868413"/>
                  <a:ext cx="974039" cy="792000"/>
                </a:xfrm>
                <a:prstGeom prst="rect">
                  <a:avLst/>
                </a:prstGeom>
              </p:spPr>
            </p:pic>
            <p:sp>
              <p:nvSpPr>
                <p:cNvPr id="1035" name="Ellipse 1034">
                  <a:extLst>
                    <a:ext uri="{FF2B5EF4-FFF2-40B4-BE49-F238E27FC236}">
                      <a16:creationId xmlns:a16="http://schemas.microsoft.com/office/drawing/2014/main" id="{F030BCFE-88F8-8606-0A6B-E78DABD79925}"/>
                    </a:ext>
                  </a:extLst>
                </p:cNvPr>
                <p:cNvSpPr/>
                <p:nvPr/>
              </p:nvSpPr>
              <p:spPr>
                <a:xfrm>
                  <a:off x="10776520" y="3068960"/>
                  <a:ext cx="158558" cy="2160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/>
                </a:p>
              </p:txBody>
            </p:sp>
          </p:grpSp>
          <p:sp>
            <p:nvSpPr>
              <p:cNvPr id="1039" name="TekstSylinder 1038">
                <a:extLst>
                  <a:ext uri="{FF2B5EF4-FFF2-40B4-BE49-F238E27FC236}">
                    <a16:creationId xmlns:a16="http://schemas.microsoft.com/office/drawing/2014/main" id="{0E5D7B77-DC07-E603-ECE0-F44142A229E8}"/>
                  </a:ext>
                </a:extLst>
              </p:cNvPr>
              <p:cNvSpPr txBox="1"/>
              <p:nvPr/>
            </p:nvSpPr>
            <p:spPr>
              <a:xfrm>
                <a:off x="10718587" y="3080639"/>
                <a:ext cx="421745" cy="205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100" b="1">
                    <a:solidFill>
                      <a:srgbClr val="007367"/>
                    </a:solidFill>
                  </a:rPr>
                  <a:t>KR</a:t>
                </a:r>
              </a:p>
            </p:txBody>
          </p:sp>
        </p:grpSp>
        <p:sp>
          <p:nvSpPr>
            <p:cNvPr id="1024" name="Ellipse 1023">
              <a:extLst>
                <a:ext uri="{FF2B5EF4-FFF2-40B4-BE49-F238E27FC236}">
                  <a16:creationId xmlns:a16="http://schemas.microsoft.com/office/drawing/2014/main" id="{F3244CDD-A490-07D3-E82C-71760EF1D43E}"/>
                </a:ext>
              </a:extLst>
            </p:cNvPr>
            <p:cNvSpPr/>
            <p:nvPr/>
          </p:nvSpPr>
          <p:spPr>
            <a:xfrm>
              <a:off x="6891732" y="1691625"/>
              <a:ext cx="1440000" cy="144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>
                <a:solidFill>
                  <a:srgbClr val="007367"/>
                </a:solidFill>
              </a:endParaRPr>
            </a:p>
          </p:txBody>
        </p:sp>
        <p:grpSp>
          <p:nvGrpSpPr>
            <p:cNvPr id="1071" name="Gruppe 1070">
              <a:extLst>
                <a:ext uri="{FF2B5EF4-FFF2-40B4-BE49-F238E27FC236}">
                  <a16:creationId xmlns:a16="http://schemas.microsoft.com/office/drawing/2014/main" id="{8A6B7549-05B2-BD10-51CB-80D6F17BE64A}"/>
                </a:ext>
              </a:extLst>
            </p:cNvPr>
            <p:cNvGrpSpPr/>
            <p:nvPr/>
          </p:nvGrpSpPr>
          <p:grpSpPr>
            <a:xfrm>
              <a:off x="7221521" y="1584471"/>
              <a:ext cx="1044000" cy="1260000"/>
              <a:chOff x="7824861" y="1194114"/>
              <a:chExt cx="933072" cy="1152000"/>
            </a:xfrm>
          </p:grpSpPr>
          <p:pic>
            <p:nvPicPr>
              <p:cNvPr id="1070" name="Grafikk 1069">
                <a:extLst>
                  <a:ext uri="{FF2B5EF4-FFF2-40B4-BE49-F238E27FC236}">
                    <a16:creationId xmlns:a16="http://schemas.microsoft.com/office/drawing/2014/main" id="{BAFDAF67-7E78-FBA4-5F47-DFB8195A2A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8240503" y="1767790"/>
                <a:ext cx="228600" cy="304800"/>
              </a:xfrm>
              <a:prstGeom prst="rect">
                <a:avLst/>
              </a:prstGeom>
            </p:spPr>
          </p:pic>
          <p:pic>
            <p:nvPicPr>
              <p:cNvPr id="1064" name="Grafikk 1063">
                <a:extLst>
                  <a:ext uri="{FF2B5EF4-FFF2-40B4-BE49-F238E27FC236}">
                    <a16:creationId xmlns:a16="http://schemas.microsoft.com/office/drawing/2014/main" id="{5BEA2970-4B8B-31AA-E4FA-32B26DA10C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7824861" y="1194114"/>
                <a:ext cx="933072" cy="1152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82125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3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ssholder for bilde 11" descr="Et bilde som inneholder utendørs, grønnsak, fersk&#10;&#10;Automatisk generert beskrivelse">
            <a:extLst>
              <a:ext uri="{FF2B5EF4-FFF2-40B4-BE49-F238E27FC236}">
                <a16:creationId xmlns:a16="http://schemas.microsoft.com/office/drawing/2014/main" id="{3525E3BE-1BD0-633E-E77B-A6DD105BE15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01201" y="0"/>
            <a:ext cx="5523561" cy="5824956"/>
          </a:xfr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33F76EC-2451-654F-BB5D-0E94DA5D2BAD}"/>
              </a:ext>
            </a:extLst>
          </p:cNvPr>
          <p:cNvGrpSpPr/>
          <p:nvPr/>
        </p:nvGrpSpPr>
        <p:grpSpPr>
          <a:xfrm>
            <a:off x="551384" y="620688"/>
            <a:ext cx="11089232" cy="5544036"/>
            <a:chOff x="7363283" y="1415536"/>
            <a:chExt cx="20274646" cy="1020021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0B60404-6CEF-5D46-9362-06328BE57272}"/>
                </a:ext>
              </a:extLst>
            </p:cNvPr>
            <p:cNvGrpSpPr/>
            <p:nvPr/>
          </p:nvGrpSpPr>
          <p:grpSpPr>
            <a:xfrm>
              <a:off x="7363283" y="1415536"/>
              <a:ext cx="20274646" cy="10200212"/>
              <a:chOff x="7363283" y="1415536"/>
              <a:chExt cx="20274646" cy="10200212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2CE2B31-7F51-844D-A6E1-7E852B7B8777}"/>
                  </a:ext>
                </a:extLst>
              </p:cNvPr>
              <p:cNvSpPr txBox="1"/>
              <p:nvPr/>
            </p:nvSpPr>
            <p:spPr>
              <a:xfrm>
                <a:off x="7363283" y="1415536"/>
                <a:ext cx="9009516" cy="9343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nb-NO" sz="2700" b="1" spc="150">
                    <a:solidFill>
                      <a:schemeClr val="bg1"/>
                    </a:solidFill>
                    <a:latin typeface="Montserrat" pitchFamily="2" charset="77"/>
                    <a:ea typeface="Roboto" panose="02000000000000000000" pitchFamily="2" charset="0"/>
                    <a:cs typeface="Poppins Medium" pitchFamily="2" charset="77"/>
                  </a:rPr>
                  <a:t>Sikkerhet for levering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C27BA51-7FB8-834E-8084-06573C995709}"/>
                  </a:ext>
                </a:extLst>
              </p:cNvPr>
              <p:cNvSpPr txBox="1"/>
              <p:nvPr/>
            </p:nvSpPr>
            <p:spPr>
              <a:xfrm>
                <a:off x="20990290" y="11219363"/>
                <a:ext cx="6647639" cy="396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nb-NO" sz="800" spc="300">
                    <a:solidFill>
                      <a:schemeClr val="bg1"/>
                    </a:solidFill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Landbrukssamvirkenes </a:t>
                </a:r>
                <a:r>
                  <a:rPr lang="nb-NO" sz="800" b="1" spc="300">
                    <a:solidFill>
                      <a:schemeClr val="bg1"/>
                    </a:solidFill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ROLLE</a:t>
                </a:r>
                <a:r>
                  <a:rPr lang="nb-NO" sz="800" spc="300">
                    <a:solidFill>
                      <a:schemeClr val="bg1"/>
                    </a:solidFill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 og </a:t>
                </a:r>
                <a:r>
                  <a:rPr lang="nb-NO" sz="800" b="1" spc="300">
                    <a:solidFill>
                      <a:schemeClr val="bg1"/>
                    </a:solidFill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VERDI</a:t>
                </a: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95EF18D-EC93-354D-9680-D7E69EE17893}"/>
                </a:ext>
              </a:extLst>
            </p:cNvPr>
            <p:cNvSpPr/>
            <p:nvPr/>
          </p:nvSpPr>
          <p:spPr>
            <a:xfrm>
              <a:off x="7495497" y="2442699"/>
              <a:ext cx="1179456" cy="118017"/>
            </a:xfrm>
            <a:prstGeom prst="rect">
              <a:avLst/>
            </a:prstGeom>
            <a:solidFill>
              <a:srgbClr val="82A8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900"/>
            </a:p>
          </p:txBody>
        </p:sp>
      </p:grpSp>
      <p:sp>
        <p:nvSpPr>
          <p:cNvPr id="13" name="Rektangel 12">
            <a:extLst>
              <a:ext uri="{FF2B5EF4-FFF2-40B4-BE49-F238E27FC236}">
                <a16:creationId xmlns:a16="http://schemas.microsoft.com/office/drawing/2014/main" id="{D720B807-C5D3-0FBE-6E19-5E8A06930615}"/>
              </a:ext>
            </a:extLst>
          </p:cNvPr>
          <p:cNvSpPr/>
          <p:nvPr/>
        </p:nvSpPr>
        <p:spPr>
          <a:xfrm>
            <a:off x="0" y="3212976"/>
            <a:ext cx="12192000" cy="1476000"/>
          </a:xfrm>
          <a:prstGeom prst="rect">
            <a:avLst/>
          </a:prstGeom>
          <a:solidFill>
            <a:srgbClr val="82A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Samvirke fungerer som en kollektiv forsikring for bøndene når de i felleskap eier og har kontroll over foredling og industri. 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AA996D9-65EF-834A-BA5E-B463894C85AE}"/>
              </a:ext>
            </a:extLst>
          </p:cNvPr>
          <p:cNvSpPr txBox="1">
            <a:spLocks/>
          </p:cNvSpPr>
          <p:nvPr/>
        </p:nvSpPr>
        <p:spPr>
          <a:xfrm>
            <a:off x="530791" y="1556792"/>
            <a:ext cx="5205169" cy="1529143"/>
          </a:xfrm>
          <a:prstGeom prst="rect">
            <a:avLst/>
          </a:prstGeom>
        </p:spPr>
        <p:txBody>
          <a:bodyPr vert="horz" wrap="square" lIns="108717" tIns="54359" rIns="108717" bIns="5435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indent="-285750" algn="l">
              <a:lnSpc>
                <a:spcPts val="215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nb-NO" sz="1400" b="1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Samvirke gir sikkerhet for mottak av råvarer fra landbruket</a:t>
            </a:r>
            <a:endParaRPr lang="nb-NO" sz="2200" b="1" dirty="0">
              <a:solidFill>
                <a:schemeClr val="bg1"/>
              </a:solidFill>
              <a:latin typeface="Montserrat Light" pitchFamily="2" charset="77"/>
              <a:ea typeface="Roboto Light" panose="02000000000000000000" pitchFamily="2" charset="0"/>
              <a:cs typeface="Lato Light" panose="020F0502020204030203" pitchFamily="34" charset="0"/>
            </a:endParaRPr>
          </a:p>
          <a:p>
            <a:pPr marL="444500" indent="-285750" algn="l">
              <a:lnSpc>
                <a:spcPts val="215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nb-NO" sz="1400" b="1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Gir sikkerhet for investeringer på gården</a:t>
            </a:r>
          </a:p>
          <a:p>
            <a:pPr marL="444500" indent="-285750" algn="l">
              <a:lnSpc>
                <a:spcPts val="215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nb-NO" sz="1400" b="1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Gir sikkerhet for nye bønder på vei inn i næringa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0BA4591-6333-CC02-D3AF-141BC3267D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9228" y="6286706"/>
            <a:ext cx="131386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80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3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33F76EC-2451-654F-BB5D-0E94DA5D2BAD}"/>
              </a:ext>
            </a:extLst>
          </p:cNvPr>
          <p:cNvGrpSpPr/>
          <p:nvPr/>
        </p:nvGrpSpPr>
        <p:grpSpPr>
          <a:xfrm>
            <a:off x="551384" y="620688"/>
            <a:ext cx="10864363" cy="5544036"/>
            <a:chOff x="7363283" y="1415536"/>
            <a:chExt cx="19863514" cy="1020021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0B60404-6CEF-5D46-9362-06328BE57272}"/>
                </a:ext>
              </a:extLst>
            </p:cNvPr>
            <p:cNvGrpSpPr/>
            <p:nvPr/>
          </p:nvGrpSpPr>
          <p:grpSpPr>
            <a:xfrm>
              <a:off x="7363283" y="1415536"/>
              <a:ext cx="19863514" cy="10200212"/>
              <a:chOff x="7363283" y="1415536"/>
              <a:chExt cx="19863514" cy="10200212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2CE2B31-7F51-844D-A6E1-7E852B7B8777}"/>
                  </a:ext>
                </a:extLst>
              </p:cNvPr>
              <p:cNvSpPr txBox="1"/>
              <p:nvPr/>
            </p:nvSpPr>
            <p:spPr>
              <a:xfrm>
                <a:off x="7363283" y="1415536"/>
                <a:ext cx="9009516" cy="9343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nb-NO" sz="2700" b="1" spc="150">
                    <a:solidFill>
                      <a:schemeClr val="bg1"/>
                    </a:solidFill>
                    <a:latin typeface="Montserrat" pitchFamily="2" charset="77"/>
                    <a:ea typeface="Roboto" panose="02000000000000000000" pitchFamily="2" charset="0"/>
                    <a:cs typeface="Poppins Medium" pitchFamily="2" charset="77"/>
                  </a:rPr>
                  <a:t>Stabil pris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C27BA51-7FB8-834E-8084-06573C995709}"/>
                  </a:ext>
                </a:extLst>
              </p:cNvPr>
              <p:cNvSpPr txBox="1"/>
              <p:nvPr/>
            </p:nvSpPr>
            <p:spPr>
              <a:xfrm>
                <a:off x="20579158" y="11219363"/>
                <a:ext cx="6647639" cy="396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nb-NO" sz="800" spc="300">
                    <a:solidFill>
                      <a:schemeClr val="bg1"/>
                    </a:solidFill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Landbrukssamvirkenes </a:t>
                </a:r>
                <a:r>
                  <a:rPr lang="nb-NO" sz="800" b="1" spc="300">
                    <a:solidFill>
                      <a:schemeClr val="bg1"/>
                    </a:solidFill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ROLLE</a:t>
                </a:r>
                <a:r>
                  <a:rPr lang="nb-NO" sz="800" spc="300">
                    <a:solidFill>
                      <a:schemeClr val="bg1"/>
                    </a:solidFill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 og </a:t>
                </a:r>
                <a:r>
                  <a:rPr lang="nb-NO" sz="800" b="1" spc="300">
                    <a:solidFill>
                      <a:schemeClr val="bg1"/>
                    </a:solidFill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VERDI</a:t>
                </a: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95EF18D-EC93-354D-9680-D7E69EE17893}"/>
                </a:ext>
              </a:extLst>
            </p:cNvPr>
            <p:cNvSpPr/>
            <p:nvPr/>
          </p:nvSpPr>
          <p:spPr>
            <a:xfrm>
              <a:off x="7495497" y="2442699"/>
              <a:ext cx="1179456" cy="118017"/>
            </a:xfrm>
            <a:prstGeom prst="rect">
              <a:avLst/>
            </a:prstGeom>
            <a:solidFill>
              <a:srgbClr val="82A8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900"/>
            </a:p>
          </p:txBody>
        </p:sp>
      </p:grpSp>
      <p:pic>
        <p:nvPicPr>
          <p:cNvPr id="5" name="Plassholder for bilde 4" descr="Et bilde som inneholder tekst&#10;&#10;Automatisk generert beskrivelse">
            <a:extLst>
              <a:ext uri="{FF2B5EF4-FFF2-40B4-BE49-F238E27FC236}">
                <a16:creationId xmlns:a16="http://schemas.microsoft.com/office/drawing/2014/main" id="{4286A426-1C0E-BF1B-0075-7A69675964F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5111AB1D-7E0C-1F68-EF66-16A7DC3C329F}"/>
              </a:ext>
            </a:extLst>
          </p:cNvPr>
          <p:cNvSpPr txBox="1">
            <a:spLocks/>
          </p:cNvSpPr>
          <p:nvPr/>
        </p:nvSpPr>
        <p:spPr>
          <a:xfrm>
            <a:off x="530791" y="1556792"/>
            <a:ext cx="5205169" cy="3907230"/>
          </a:xfrm>
          <a:prstGeom prst="rect">
            <a:avLst/>
          </a:prstGeom>
        </p:spPr>
        <p:txBody>
          <a:bodyPr vert="horz" wrap="square" lIns="108717" tIns="54359" rIns="108717" bIns="5435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indent="-285750" algn="l">
              <a:lnSpc>
                <a:spcPts val="215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400" b="1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Forutsigbar pris og kostnader</a:t>
            </a:r>
          </a:p>
          <a:p>
            <a:pPr marL="998537" lvl="1" indent="-457200" algn="l">
              <a:lnSpc>
                <a:spcPts val="2150"/>
              </a:lnSpc>
              <a:spcAft>
                <a:spcPts val="600"/>
              </a:spcAft>
              <a:buFont typeface="Courier New" panose="02070309020205020404" pitchFamily="49" charset="0"/>
              <a:buChar char="­"/>
              <a:tabLst>
                <a:tab pos="901700" algn="l"/>
              </a:tabLst>
            </a:pPr>
            <a:r>
              <a:rPr lang="nb-NO" sz="1400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Landbrukssamvirkene reduserer prisvariasjoner</a:t>
            </a:r>
          </a:p>
          <a:p>
            <a:pPr marL="998537" lvl="1" indent="-457200" algn="l">
              <a:lnSpc>
                <a:spcPts val="2150"/>
              </a:lnSpc>
              <a:spcAft>
                <a:spcPts val="600"/>
              </a:spcAft>
              <a:buFont typeface="Courier New" panose="02070309020205020404" pitchFamily="49" charset="0"/>
              <a:buChar char="­"/>
              <a:tabLst>
                <a:tab pos="901700" algn="l"/>
              </a:tabLst>
            </a:pPr>
            <a:r>
              <a:rPr lang="nb-NO" sz="1400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Forutsigbare priser og kostnader reduserer risiko for bonden </a:t>
            </a:r>
          </a:p>
          <a:p>
            <a:pPr marL="998537" lvl="1" indent="-457200" algn="l">
              <a:lnSpc>
                <a:spcPts val="2150"/>
              </a:lnSpc>
              <a:spcAft>
                <a:spcPts val="600"/>
              </a:spcAft>
              <a:buFont typeface="Courier New" panose="02070309020205020404" pitchFamily="49" charset="0"/>
              <a:buChar char="­"/>
              <a:tabLst>
                <a:tab pos="901700" algn="l"/>
              </a:tabLst>
            </a:pPr>
            <a:r>
              <a:rPr lang="nb-NO" sz="1400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Sikrer like priser og kostander til ulike produksjoner og regioner</a:t>
            </a:r>
          </a:p>
          <a:p>
            <a:pPr marL="998537" lvl="1" indent="-457200" algn="l">
              <a:lnSpc>
                <a:spcPts val="2150"/>
              </a:lnSpc>
              <a:spcAft>
                <a:spcPts val="600"/>
              </a:spcAft>
              <a:buFont typeface="Courier New" panose="02070309020205020404" pitchFamily="49" charset="0"/>
              <a:buChar char="­"/>
              <a:tabLst>
                <a:tab pos="901700" algn="l"/>
              </a:tabLst>
            </a:pPr>
            <a:r>
              <a:rPr lang="nb-NO" sz="1400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Skiller i liten grad på store å små gårdsbruk</a:t>
            </a:r>
          </a:p>
          <a:p>
            <a:pPr marL="998537" lvl="1" indent="-457200" algn="l">
              <a:lnSpc>
                <a:spcPts val="2150"/>
              </a:lnSpc>
              <a:spcAft>
                <a:spcPts val="600"/>
              </a:spcAft>
              <a:buFont typeface="Courier New" panose="02070309020205020404" pitchFamily="49" charset="0"/>
              <a:buChar char="­"/>
              <a:tabLst>
                <a:tab pos="901700" algn="l"/>
              </a:tabLst>
            </a:pPr>
            <a:r>
              <a:rPr lang="nb-NO" sz="1400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innkjøpssamvirkene stabiliserer  innkjøpskostnader og holder prisene nede</a:t>
            </a:r>
          </a:p>
          <a:p>
            <a:pPr marL="998537" lvl="1" indent="-457200" algn="l">
              <a:lnSpc>
                <a:spcPts val="2150"/>
              </a:lnSpc>
              <a:buFont typeface="Courier New" panose="02070309020205020404" pitchFamily="49" charset="0"/>
              <a:buChar char="­"/>
              <a:tabLst>
                <a:tab pos="901700" algn="l"/>
              </a:tabLst>
            </a:pPr>
            <a:endParaRPr lang="nb-NO" sz="1400" dirty="0">
              <a:solidFill>
                <a:schemeClr val="bg1"/>
              </a:solidFill>
              <a:latin typeface="Montserrat Light" pitchFamily="2" charset="77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51699CFF-0756-1545-4441-37DCB1B7F9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9228" y="6286706"/>
            <a:ext cx="131386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862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3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33F76EC-2451-654F-BB5D-0E94DA5D2BAD}"/>
              </a:ext>
            </a:extLst>
          </p:cNvPr>
          <p:cNvGrpSpPr/>
          <p:nvPr/>
        </p:nvGrpSpPr>
        <p:grpSpPr>
          <a:xfrm>
            <a:off x="551384" y="620688"/>
            <a:ext cx="10864363" cy="5544036"/>
            <a:chOff x="7363283" y="1415536"/>
            <a:chExt cx="19863514" cy="1020021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0B60404-6CEF-5D46-9362-06328BE57272}"/>
                </a:ext>
              </a:extLst>
            </p:cNvPr>
            <p:cNvGrpSpPr/>
            <p:nvPr/>
          </p:nvGrpSpPr>
          <p:grpSpPr>
            <a:xfrm>
              <a:off x="7363283" y="1415536"/>
              <a:ext cx="19863514" cy="10200212"/>
              <a:chOff x="7363283" y="1415536"/>
              <a:chExt cx="19863514" cy="10200212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2CE2B31-7F51-844D-A6E1-7E852B7B8777}"/>
                  </a:ext>
                </a:extLst>
              </p:cNvPr>
              <p:cNvSpPr txBox="1"/>
              <p:nvPr/>
            </p:nvSpPr>
            <p:spPr>
              <a:xfrm>
                <a:off x="7363283" y="1415536"/>
                <a:ext cx="9009516" cy="9343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nb-NO" sz="2700" b="1" spc="150">
                    <a:solidFill>
                      <a:schemeClr val="bg1"/>
                    </a:solidFill>
                    <a:latin typeface="Montserrat" pitchFamily="2" charset="77"/>
                    <a:ea typeface="Roboto" panose="02000000000000000000" pitchFamily="2" charset="0"/>
                    <a:cs typeface="Poppins Medium" pitchFamily="2" charset="77"/>
                  </a:rPr>
                  <a:t>Stabil pris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C27BA51-7FB8-834E-8084-06573C995709}"/>
                  </a:ext>
                </a:extLst>
              </p:cNvPr>
              <p:cNvSpPr txBox="1"/>
              <p:nvPr/>
            </p:nvSpPr>
            <p:spPr>
              <a:xfrm>
                <a:off x="20579158" y="11219363"/>
                <a:ext cx="6647639" cy="396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nb-NO" sz="800" spc="300">
                    <a:solidFill>
                      <a:schemeClr val="bg1"/>
                    </a:solidFill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Landbrukssamvirkenes </a:t>
                </a:r>
                <a:r>
                  <a:rPr lang="nb-NO" sz="800" b="1" spc="300">
                    <a:solidFill>
                      <a:schemeClr val="bg1"/>
                    </a:solidFill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ROLLE</a:t>
                </a:r>
                <a:r>
                  <a:rPr lang="nb-NO" sz="800" spc="300">
                    <a:solidFill>
                      <a:schemeClr val="bg1"/>
                    </a:solidFill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 og </a:t>
                </a:r>
                <a:r>
                  <a:rPr lang="nb-NO" sz="800" b="1" spc="300">
                    <a:solidFill>
                      <a:schemeClr val="bg1"/>
                    </a:solidFill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VERDI</a:t>
                </a: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95EF18D-EC93-354D-9680-D7E69EE17893}"/>
                </a:ext>
              </a:extLst>
            </p:cNvPr>
            <p:cNvSpPr/>
            <p:nvPr/>
          </p:nvSpPr>
          <p:spPr>
            <a:xfrm>
              <a:off x="7495497" y="2442699"/>
              <a:ext cx="1179456" cy="118017"/>
            </a:xfrm>
            <a:prstGeom prst="rect">
              <a:avLst/>
            </a:prstGeom>
            <a:solidFill>
              <a:srgbClr val="82A8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900"/>
            </a:p>
          </p:txBody>
        </p:sp>
      </p:grpSp>
      <p:pic>
        <p:nvPicPr>
          <p:cNvPr id="8" name="Bilde 7">
            <a:extLst>
              <a:ext uri="{FF2B5EF4-FFF2-40B4-BE49-F238E27FC236}">
                <a16:creationId xmlns:a16="http://schemas.microsoft.com/office/drawing/2014/main" id="{D87908F9-2C13-BE0E-97E2-6E2132D20C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9228" y="6286706"/>
            <a:ext cx="1313865" cy="36000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90E6E718-E345-F29B-6AF1-16EDEE9D0D4B}"/>
              </a:ext>
            </a:extLst>
          </p:cNvPr>
          <p:cNvSpPr/>
          <p:nvPr/>
        </p:nvSpPr>
        <p:spPr>
          <a:xfrm>
            <a:off x="5789532" y="0"/>
            <a:ext cx="5523561" cy="5827298"/>
          </a:xfrm>
          <a:prstGeom prst="rect">
            <a:avLst/>
          </a:prstGeom>
          <a:solidFill>
            <a:srgbClr val="82A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3" name="Rett pilkobling 2">
            <a:extLst>
              <a:ext uri="{FF2B5EF4-FFF2-40B4-BE49-F238E27FC236}">
                <a16:creationId xmlns:a16="http://schemas.microsoft.com/office/drawing/2014/main" id="{8E8201CB-AF7F-CD66-A196-36470D783A92}"/>
              </a:ext>
            </a:extLst>
          </p:cNvPr>
          <p:cNvCxnSpPr>
            <a:cxnSpLocks/>
          </p:cNvCxnSpPr>
          <p:nvPr/>
        </p:nvCxnSpPr>
        <p:spPr>
          <a:xfrm flipH="1">
            <a:off x="5231904" y="2165907"/>
            <a:ext cx="360000" cy="0"/>
          </a:xfrm>
          <a:prstGeom prst="straightConnector1">
            <a:avLst/>
          </a:prstGeom>
          <a:ln w="57150" cap="rnd" cmpd="sng">
            <a:solidFill>
              <a:schemeClr val="bg1"/>
            </a:solidFill>
            <a:headEnd type="triangl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1">
            <a:extLst>
              <a:ext uri="{FF2B5EF4-FFF2-40B4-BE49-F238E27FC236}">
                <a16:creationId xmlns:a16="http://schemas.microsoft.com/office/drawing/2014/main" id="{3FDD4330-B257-7830-8438-A7F85F122A5B}"/>
              </a:ext>
            </a:extLst>
          </p:cNvPr>
          <p:cNvSpPr txBox="1"/>
          <p:nvPr/>
        </p:nvSpPr>
        <p:spPr>
          <a:xfrm>
            <a:off x="6307246" y="620688"/>
            <a:ext cx="4765895" cy="10464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b-NO" sz="3200">
                <a:solidFill>
                  <a:schemeClr val="bg1"/>
                </a:solidFill>
                <a:latin typeface="Calibri" panose="020F0502020204030204" pitchFamily="34" charset="0"/>
              </a:rPr>
              <a:t>STABILT MARKED</a:t>
            </a:r>
          </a:p>
          <a:p>
            <a:r>
              <a:rPr lang="nb-NO" sz="200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Lato Light" panose="020F0502020204030203" pitchFamily="34" charset="0"/>
              </a:rPr>
              <a:t>Stabil og forutsigbar pris over tid</a:t>
            </a:r>
            <a:endParaRPr lang="nb-NO">
              <a:solidFill>
                <a:schemeClr val="bg1"/>
              </a:solidFill>
              <a:latin typeface="Montserrat Medium" pitchFamily="2" charset="77"/>
              <a:ea typeface="Roboto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65BFF62-2A2E-CA66-A11A-664ACA002AD1}"/>
              </a:ext>
            </a:extLst>
          </p:cNvPr>
          <p:cNvSpPr txBox="1">
            <a:spLocks/>
          </p:cNvSpPr>
          <p:nvPr/>
        </p:nvSpPr>
        <p:spPr>
          <a:xfrm>
            <a:off x="530791" y="1556792"/>
            <a:ext cx="5205169" cy="2136488"/>
          </a:xfrm>
          <a:prstGeom prst="rect">
            <a:avLst/>
          </a:prstGeom>
        </p:spPr>
        <p:txBody>
          <a:bodyPr vert="horz" wrap="square" lIns="108717" tIns="54359" rIns="108717" bIns="5435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indent="-285750" algn="l">
              <a:lnSpc>
                <a:spcPts val="215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400" b="1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Forutsigbar pris og kostnader</a:t>
            </a:r>
          </a:p>
          <a:p>
            <a:pPr marL="998537" lvl="1" indent="-457200" algn="l">
              <a:lnSpc>
                <a:spcPts val="2150"/>
              </a:lnSpc>
              <a:spcAft>
                <a:spcPts val="600"/>
              </a:spcAft>
              <a:buFont typeface="Courier New" panose="02070309020205020404" pitchFamily="49" charset="0"/>
              <a:buChar char="­"/>
              <a:tabLst>
                <a:tab pos="901700" algn="l"/>
              </a:tabLst>
            </a:pPr>
            <a:r>
              <a:rPr lang="nb-NO" sz="1400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Samvirkende reduserer prisvariasjoner</a:t>
            </a:r>
          </a:p>
          <a:p>
            <a:pPr marL="998537" lvl="1" indent="-457200" algn="l">
              <a:lnSpc>
                <a:spcPts val="2150"/>
              </a:lnSpc>
              <a:spcAft>
                <a:spcPts val="600"/>
              </a:spcAft>
              <a:buFont typeface="Courier New" panose="02070309020205020404" pitchFamily="49" charset="0"/>
              <a:buChar char="­"/>
              <a:tabLst>
                <a:tab pos="901700" algn="l"/>
              </a:tabLst>
            </a:pPr>
            <a:r>
              <a:rPr lang="nb-NO" sz="1400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innkjøpssamvirkene stabiliserer  innkjøpskostnader og holder kostnadene nede.</a:t>
            </a:r>
          </a:p>
          <a:p>
            <a:pPr marL="998537" lvl="1" indent="-457200" algn="l">
              <a:lnSpc>
                <a:spcPts val="2150"/>
              </a:lnSpc>
              <a:buFont typeface="Courier New" panose="02070309020205020404" pitchFamily="49" charset="0"/>
              <a:buChar char="­"/>
              <a:tabLst>
                <a:tab pos="901700" algn="l"/>
              </a:tabLst>
            </a:pPr>
            <a:endParaRPr lang="nb-NO" sz="1400" dirty="0">
              <a:solidFill>
                <a:schemeClr val="bg1"/>
              </a:solidFill>
              <a:latin typeface="Montserrat Light" pitchFamily="2" charset="77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3F32C72-E2F2-9BB8-4292-F50D910DDDB0}"/>
              </a:ext>
            </a:extLst>
          </p:cNvPr>
          <p:cNvSpPr/>
          <p:nvPr/>
        </p:nvSpPr>
        <p:spPr>
          <a:xfrm>
            <a:off x="5789532" y="1789111"/>
            <a:ext cx="5523561" cy="4038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C0A0C75E-1FE4-D602-3089-DA1F1B4D61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92" r="12624"/>
          <a:stretch/>
        </p:blipFill>
        <p:spPr>
          <a:xfrm>
            <a:off x="5925000" y="2025958"/>
            <a:ext cx="5388093" cy="3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38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3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33F76EC-2451-654F-BB5D-0E94DA5D2BAD}"/>
              </a:ext>
            </a:extLst>
          </p:cNvPr>
          <p:cNvGrpSpPr/>
          <p:nvPr/>
        </p:nvGrpSpPr>
        <p:grpSpPr>
          <a:xfrm>
            <a:off x="551384" y="620688"/>
            <a:ext cx="10864363" cy="5544036"/>
            <a:chOff x="7363283" y="1415536"/>
            <a:chExt cx="19863514" cy="1020021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0B60404-6CEF-5D46-9362-06328BE57272}"/>
                </a:ext>
              </a:extLst>
            </p:cNvPr>
            <p:cNvGrpSpPr/>
            <p:nvPr/>
          </p:nvGrpSpPr>
          <p:grpSpPr>
            <a:xfrm>
              <a:off x="7363283" y="1415536"/>
              <a:ext cx="19863514" cy="10200212"/>
              <a:chOff x="7363283" y="1415536"/>
              <a:chExt cx="19863514" cy="10200212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2CE2B31-7F51-844D-A6E1-7E852B7B8777}"/>
                  </a:ext>
                </a:extLst>
              </p:cNvPr>
              <p:cNvSpPr txBox="1"/>
              <p:nvPr/>
            </p:nvSpPr>
            <p:spPr>
              <a:xfrm>
                <a:off x="7363283" y="1415536"/>
                <a:ext cx="9009516" cy="9343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nb-NO" sz="2700" b="1" spc="150" dirty="0">
                    <a:solidFill>
                      <a:schemeClr val="bg1"/>
                    </a:solidFill>
                    <a:latin typeface="Montserrat" pitchFamily="2" charset="77"/>
                    <a:ea typeface="Roboto" panose="02000000000000000000" pitchFamily="2" charset="0"/>
                    <a:cs typeface="Poppins Medium" pitchFamily="2" charset="77"/>
                  </a:rPr>
                  <a:t>Stabil pris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C27BA51-7FB8-834E-8084-06573C995709}"/>
                  </a:ext>
                </a:extLst>
              </p:cNvPr>
              <p:cNvSpPr txBox="1"/>
              <p:nvPr/>
            </p:nvSpPr>
            <p:spPr>
              <a:xfrm>
                <a:off x="20579158" y="11219363"/>
                <a:ext cx="6647639" cy="396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nb-NO" sz="800" spc="300" dirty="0">
                    <a:solidFill>
                      <a:schemeClr val="bg1"/>
                    </a:solidFill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Landbrukssamvirkenes </a:t>
                </a:r>
                <a:r>
                  <a:rPr lang="nb-NO" sz="800" b="1" spc="300" dirty="0">
                    <a:solidFill>
                      <a:schemeClr val="bg1"/>
                    </a:solidFill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ROLLE</a:t>
                </a:r>
                <a:r>
                  <a:rPr lang="nb-NO" sz="800" spc="300" dirty="0">
                    <a:solidFill>
                      <a:schemeClr val="bg1"/>
                    </a:solidFill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 og </a:t>
                </a:r>
                <a:r>
                  <a:rPr lang="nb-NO" sz="800" b="1" spc="300" dirty="0">
                    <a:solidFill>
                      <a:schemeClr val="bg1"/>
                    </a:solidFill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VERDI</a:t>
                </a: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95EF18D-EC93-354D-9680-D7E69EE17893}"/>
                </a:ext>
              </a:extLst>
            </p:cNvPr>
            <p:cNvSpPr/>
            <p:nvPr/>
          </p:nvSpPr>
          <p:spPr>
            <a:xfrm>
              <a:off x="7495497" y="2442699"/>
              <a:ext cx="1179456" cy="118017"/>
            </a:xfrm>
            <a:prstGeom prst="rect">
              <a:avLst/>
            </a:prstGeom>
            <a:solidFill>
              <a:srgbClr val="82A8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900" dirty="0"/>
            </a:p>
          </p:txBody>
        </p:sp>
      </p:grpSp>
      <p:sp>
        <p:nvSpPr>
          <p:cNvPr id="15" name="Subtitle 2">
            <a:extLst>
              <a:ext uri="{FF2B5EF4-FFF2-40B4-BE49-F238E27FC236}">
                <a16:creationId xmlns:a16="http://schemas.microsoft.com/office/drawing/2014/main" id="{2AA996D9-65EF-834A-BA5E-B463894C85AE}"/>
              </a:ext>
            </a:extLst>
          </p:cNvPr>
          <p:cNvSpPr txBox="1">
            <a:spLocks/>
          </p:cNvSpPr>
          <p:nvPr/>
        </p:nvSpPr>
        <p:spPr>
          <a:xfrm>
            <a:off x="530791" y="1556792"/>
            <a:ext cx="5205169" cy="2136488"/>
          </a:xfrm>
          <a:prstGeom prst="rect">
            <a:avLst/>
          </a:prstGeom>
        </p:spPr>
        <p:txBody>
          <a:bodyPr vert="horz" wrap="square" lIns="108717" tIns="54359" rIns="108717" bIns="5435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indent="-285750" algn="l">
              <a:lnSpc>
                <a:spcPts val="215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400" b="1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Forutsigbar pris og kostnader</a:t>
            </a:r>
          </a:p>
          <a:p>
            <a:pPr marL="998537" lvl="1" indent="-457200" algn="l">
              <a:lnSpc>
                <a:spcPts val="2150"/>
              </a:lnSpc>
              <a:spcAft>
                <a:spcPts val="600"/>
              </a:spcAft>
              <a:buFont typeface="Courier New" panose="02070309020205020404" pitchFamily="49" charset="0"/>
              <a:buChar char="­"/>
              <a:tabLst>
                <a:tab pos="901700" algn="l"/>
              </a:tabLst>
            </a:pPr>
            <a:r>
              <a:rPr lang="nb-NO" sz="1400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uten </a:t>
            </a:r>
            <a:r>
              <a:rPr lang="nb-NO" sz="1400" dirty="0" err="1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samvirkene</a:t>
            </a:r>
            <a:r>
              <a:rPr lang="nb-NO" sz="1400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: større prisvariasjoner</a:t>
            </a:r>
          </a:p>
          <a:p>
            <a:pPr marL="998537" lvl="1" indent="-457200" algn="l">
              <a:lnSpc>
                <a:spcPts val="2150"/>
              </a:lnSpc>
              <a:spcAft>
                <a:spcPts val="600"/>
              </a:spcAft>
              <a:buFont typeface="Courier New" panose="02070309020205020404" pitchFamily="49" charset="0"/>
              <a:buChar char="­"/>
              <a:tabLst>
                <a:tab pos="901700" algn="l"/>
              </a:tabLst>
            </a:pPr>
            <a:r>
              <a:rPr lang="nb-NO" sz="1400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innkjøpssamvirkene stabiliserer  innkjøpskostnader og holder kostnadene nede.</a:t>
            </a:r>
          </a:p>
          <a:p>
            <a:pPr marL="998537" lvl="1" indent="-457200" algn="l">
              <a:lnSpc>
                <a:spcPts val="2150"/>
              </a:lnSpc>
              <a:buFont typeface="Courier New" panose="02070309020205020404" pitchFamily="49" charset="0"/>
              <a:buChar char="­"/>
              <a:tabLst>
                <a:tab pos="901700" algn="l"/>
              </a:tabLst>
            </a:pPr>
            <a:endParaRPr lang="nb-NO" sz="1400" dirty="0">
              <a:solidFill>
                <a:schemeClr val="bg1"/>
              </a:solidFill>
              <a:latin typeface="Montserrat Light" pitchFamily="2" charset="77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3FDD4330-B257-7830-8438-A7F85F122A5B}"/>
              </a:ext>
            </a:extLst>
          </p:cNvPr>
          <p:cNvSpPr txBox="1"/>
          <p:nvPr/>
        </p:nvSpPr>
        <p:spPr>
          <a:xfrm>
            <a:off x="6307246" y="620688"/>
            <a:ext cx="4765895" cy="13542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b-NO" sz="3200" dirty="0">
                <a:solidFill>
                  <a:schemeClr val="bg1"/>
                </a:solidFill>
                <a:latin typeface="Calibri" panose="020F0502020204030204" pitchFamily="34" charset="0"/>
              </a:rPr>
              <a:t>STABILT MARKED</a:t>
            </a:r>
          </a:p>
          <a:p>
            <a:r>
              <a:rPr lang="nb-NO" sz="20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Lato Light" panose="020F0502020204030203" pitchFamily="34" charset="0"/>
              </a:rPr>
              <a:t>Sammenligne pris på melk og laks?</a:t>
            </a:r>
          </a:p>
          <a:p>
            <a:r>
              <a:rPr lang="nb-NO" sz="2000" dirty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Lato Light" panose="020F0502020204030203" pitchFamily="34" charset="0"/>
              </a:rPr>
              <a:t>Finne et godt eksempel å illustrere</a:t>
            </a:r>
            <a:endParaRPr lang="nb-NO" dirty="0">
              <a:solidFill>
                <a:schemeClr val="bg1"/>
              </a:solidFill>
              <a:latin typeface="Montserrat Medium" pitchFamily="2" charset="77"/>
              <a:ea typeface="Roboto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EBE33D7-0378-9B89-4C19-12C5E300AEEE}"/>
              </a:ext>
            </a:extLst>
          </p:cNvPr>
          <p:cNvSpPr/>
          <p:nvPr/>
        </p:nvSpPr>
        <p:spPr>
          <a:xfrm>
            <a:off x="5773407" y="0"/>
            <a:ext cx="5544000" cy="5827298"/>
          </a:xfrm>
          <a:prstGeom prst="rect">
            <a:avLst/>
          </a:prstGeom>
          <a:solidFill>
            <a:srgbClr val="82A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981A7FE6-FF19-2C90-0AA9-7E07823A0FF3}"/>
              </a:ext>
            </a:extLst>
          </p:cNvPr>
          <p:cNvCxnSpPr>
            <a:cxnSpLocks/>
          </p:cNvCxnSpPr>
          <p:nvPr/>
        </p:nvCxnSpPr>
        <p:spPr>
          <a:xfrm flipH="1">
            <a:off x="5231904" y="2563957"/>
            <a:ext cx="360000" cy="0"/>
          </a:xfrm>
          <a:prstGeom prst="straightConnector1">
            <a:avLst/>
          </a:prstGeom>
          <a:ln w="57150" cap="rnd" cmpd="sng">
            <a:solidFill>
              <a:schemeClr val="bg1"/>
            </a:solidFill>
            <a:headEnd type="triangl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1">
            <a:extLst>
              <a:ext uri="{FF2B5EF4-FFF2-40B4-BE49-F238E27FC236}">
                <a16:creationId xmlns:a16="http://schemas.microsoft.com/office/drawing/2014/main" id="{E210E6DB-3757-3E24-9A2B-11C86A03B7E0}"/>
              </a:ext>
            </a:extLst>
          </p:cNvPr>
          <p:cNvSpPr txBox="1"/>
          <p:nvPr/>
        </p:nvSpPr>
        <p:spPr>
          <a:xfrm>
            <a:off x="6289785" y="620688"/>
            <a:ext cx="476589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b-NO" sz="3200" dirty="0">
                <a:solidFill>
                  <a:schemeClr val="bg1"/>
                </a:solidFill>
                <a:latin typeface="Calibri" panose="020F0502020204030204" pitchFamily="34" charset="0"/>
              </a:rPr>
              <a:t>STABIL KOSTNADSPRIS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9BE44DA6-F491-EA0D-8558-CE2C4CCBF71D}"/>
              </a:ext>
            </a:extLst>
          </p:cNvPr>
          <p:cNvGrpSpPr/>
          <p:nvPr/>
        </p:nvGrpSpPr>
        <p:grpSpPr>
          <a:xfrm>
            <a:off x="5769413" y="2165907"/>
            <a:ext cx="5544000" cy="1046440"/>
            <a:chOff x="5769413" y="2165907"/>
            <a:chExt cx="5544000" cy="1046440"/>
          </a:xfrm>
        </p:grpSpPr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A50917AF-378D-E5EB-74CC-91F6AFEA3D15}"/>
                </a:ext>
              </a:extLst>
            </p:cNvPr>
            <p:cNvSpPr/>
            <p:nvPr/>
          </p:nvSpPr>
          <p:spPr>
            <a:xfrm>
              <a:off x="5769413" y="2165907"/>
              <a:ext cx="5544000" cy="1046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pic>
          <p:nvPicPr>
            <p:cNvPr id="10" name="Picture 12" descr="Felleskjøpet logo | Felleskjøpet.no">
              <a:extLst>
                <a:ext uri="{FF2B5EF4-FFF2-40B4-BE49-F238E27FC236}">
                  <a16:creationId xmlns:a16="http://schemas.microsoft.com/office/drawing/2014/main" id="{EE709976-58F7-765A-C86D-EEE58105AF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006" y="2420920"/>
              <a:ext cx="3418611" cy="5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Bilde 12">
            <a:extLst>
              <a:ext uri="{FF2B5EF4-FFF2-40B4-BE49-F238E27FC236}">
                <a16:creationId xmlns:a16="http://schemas.microsoft.com/office/drawing/2014/main" id="{75C4C6DA-A83A-828A-3918-B6C5B77239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9228" y="6286706"/>
            <a:ext cx="131386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50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3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533F76EC-2451-654F-BB5D-0E94DA5D2BAD}"/>
              </a:ext>
            </a:extLst>
          </p:cNvPr>
          <p:cNvGrpSpPr/>
          <p:nvPr/>
        </p:nvGrpSpPr>
        <p:grpSpPr>
          <a:xfrm>
            <a:off x="551384" y="620688"/>
            <a:ext cx="10873208" cy="5544036"/>
            <a:chOff x="7363283" y="1415536"/>
            <a:chExt cx="19879685" cy="1020021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0B60404-6CEF-5D46-9362-06328BE57272}"/>
                </a:ext>
              </a:extLst>
            </p:cNvPr>
            <p:cNvGrpSpPr/>
            <p:nvPr/>
          </p:nvGrpSpPr>
          <p:grpSpPr>
            <a:xfrm>
              <a:off x="7363283" y="1415536"/>
              <a:ext cx="19879685" cy="10200212"/>
              <a:chOff x="7363283" y="1415536"/>
              <a:chExt cx="19879685" cy="10200212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2CE2B31-7F51-844D-A6E1-7E852B7B8777}"/>
                  </a:ext>
                </a:extLst>
              </p:cNvPr>
              <p:cNvSpPr txBox="1"/>
              <p:nvPr/>
            </p:nvSpPr>
            <p:spPr>
              <a:xfrm>
                <a:off x="7363283" y="1415536"/>
                <a:ext cx="9009516" cy="9343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700" b="1" spc="150" dirty="0" err="1">
                    <a:solidFill>
                      <a:schemeClr val="bg1"/>
                    </a:solidFill>
                    <a:latin typeface="Montserrat" pitchFamily="2" charset="77"/>
                    <a:ea typeface="Roboto" panose="02000000000000000000" pitchFamily="2" charset="0"/>
                    <a:cs typeface="Poppins Medium" pitchFamily="2" charset="77"/>
                  </a:rPr>
                  <a:t>Andel</a:t>
                </a:r>
                <a:r>
                  <a:rPr lang="en-US" sz="2700" b="1" spc="150" dirty="0">
                    <a:solidFill>
                      <a:schemeClr val="bg1"/>
                    </a:solidFill>
                    <a:latin typeface="Montserrat" pitchFamily="2" charset="77"/>
                    <a:ea typeface="Roboto" panose="02000000000000000000" pitchFamily="2" charset="0"/>
                    <a:cs typeface="Poppins Medium" pitchFamily="2" charset="77"/>
                  </a:rPr>
                  <a:t> av </a:t>
                </a:r>
                <a:r>
                  <a:rPr lang="en-US" sz="2700" b="1" spc="150" dirty="0" err="1">
                    <a:solidFill>
                      <a:schemeClr val="bg1"/>
                    </a:solidFill>
                    <a:latin typeface="Montserrat" pitchFamily="2" charset="77"/>
                    <a:ea typeface="Roboto" panose="02000000000000000000" pitchFamily="2" charset="0"/>
                    <a:cs typeface="Poppins Medium" pitchFamily="2" charset="77"/>
                  </a:rPr>
                  <a:t>overskudd</a:t>
                </a:r>
                <a:endParaRPr lang="en-US" sz="2700" b="1" spc="150" dirty="0">
                  <a:solidFill>
                    <a:schemeClr val="bg1"/>
                  </a:solidFill>
                  <a:latin typeface="Montserrat" pitchFamily="2" charset="77"/>
                  <a:ea typeface="Roboto" panose="02000000000000000000" pitchFamily="2" charset="0"/>
                  <a:cs typeface="Poppins Medium" pitchFamily="2" charset="77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C27BA51-7FB8-834E-8084-06573C995709}"/>
                  </a:ext>
                </a:extLst>
              </p:cNvPr>
              <p:cNvSpPr txBox="1"/>
              <p:nvPr/>
            </p:nvSpPr>
            <p:spPr>
              <a:xfrm>
                <a:off x="20595329" y="11219363"/>
                <a:ext cx="6647639" cy="396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800" spc="300" dirty="0" err="1">
                    <a:solidFill>
                      <a:schemeClr val="bg1"/>
                    </a:solidFill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Landbrukssamvirkenes</a:t>
                </a:r>
                <a:r>
                  <a:rPr lang="en-US" sz="800" spc="300" dirty="0">
                    <a:solidFill>
                      <a:schemeClr val="bg1"/>
                    </a:solidFill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 </a:t>
                </a:r>
                <a:r>
                  <a:rPr lang="en-US" sz="800" b="1" spc="300" dirty="0">
                    <a:solidFill>
                      <a:schemeClr val="bg1"/>
                    </a:solidFill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ROLLE</a:t>
                </a:r>
                <a:r>
                  <a:rPr lang="en-US" sz="800" spc="300" dirty="0">
                    <a:solidFill>
                      <a:schemeClr val="bg1"/>
                    </a:solidFill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 og </a:t>
                </a:r>
                <a:r>
                  <a:rPr lang="en-US" sz="800" b="1" spc="300" dirty="0">
                    <a:solidFill>
                      <a:schemeClr val="bg1"/>
                    </a:solidFill>
                    <a:latin typeface="Montserrat Light" pitchFamily="2" charset="77"/>
                    <a:ea typeface="Lato Medium" panose="020F0502020204030203" pitchFamily="34" charset="0"/>
                    <a:cs typeface="Lato Medium" panose="020F0502020204030203" pitchFamily="34" charset="0"/>
                  </a:rPr>
                  <a:t>VERDI</a:t>
                </a: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95EF18D-EC93-354D-9680-D7E69EE17893}"/>
                </a:ext>
              </a:extLst>
            </p:cNvPr>
            <p:cNvSpPr/>
            <p:nvPr/>
          </p:nvSpPr>
          <p:spPr>
            <a:xfrm>
              <a:off x="7495497" y="2442699"/>
              <a:ext cx="1179456" cy="118017"/>
            </a:xfrm>
            <a:prstGeom prst="rect">
              <a:avLst/>
            </a:prstGeom>
            <a:solidFill>
              <a:srgbClr val="82A8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</p:grpSp>
      <p:sp>
        <p:nvSpPr>
          <p:cNvPr id="15" name="Subtitle 2">
            <a:extLst>
              <a:ext uri="{FF2B5EF4-FFF2-40B4-BE49-F238E27FC236}">
                <a16:creationId xmlns:a16="http://schemas.microsoft.com/office/drawing/2014/main" id="{2AA996D9-65EF-834A-BA5E-B463894C85AE}"/>
              </a:ext>
            </a:extLst>
          </p:cNvPr>
          <p:cNvSpPr txBox="1">
            <a:spLocks/>
          </p:cNvSpPr>
          <p:nvPr/>
        </p:nvSpPr>
        <p:spPr>
          <a:xfrm>
            <a:off x="530791" y="2660909"/>
            <a:ext cx="5205169" cy="2915163"/>
          </a:xfrm>
          <a:prstGeom prst="rect">
            <a:avLst/>
          </a:prstGeom>
        </p:spPr>
        <p:txBody>
          <a:bodyPr vert="horz" wrap="square" lIns="108717" tIns="54359" rIns="108717" bIns="54359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0" indent="-285750" algn="l">
              <a:lnSpc>
                <a:spcPts val="215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400" b="1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Andel av overskudd basert på omsetning</a:t>
            </a:r>
          </a:p>
          <a:p>
            <a:pPr marL="998537" lvl="1" indent="-457200" algn="l">
              <a:lnSpc>
                <a:spcPts val="2150"/>
              </a:lnSpc>
              <a:buFont typeface="Courier New" panose="02070309020205020404" pitchFamily="49" charset="0"/>
              <a:buChar char="­"/>
              <a:tabLst>
                <a:tab pos="901700" algn="l"/>
              </a:tabLst>
            </a:pPr>
            <a:r>
              <a:rPr lang="nb-NO" sz="1400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Eierskap til foredling og industri stimulerer til aktivitet</a:t>
            </a:r>
          </a:p>
          <a:p>
            <a:pPr marL="998537" lvl="1" indent="-457200" algn="l">
              <a:lnSpc>
                <a:spcPts val="2150"/>
              </a:lnSpc>
              <a:buFont typeface="Courier New" panose="02070309020205020404" pitchFamily="49" charset="0"/>
              <a:buChar char="­"/>
              <a:tabLst>
                <a:tab pos="901700" algn="l"/>
              </a:tabLst>
            </a:pPr>
            <a:r>
              <a:rPr lang="nb-NO" sz="1400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Eierskap bidrar til å nå økonomiske mål</a:t>
            </a:r>
          </a:p>
          <a:p>
            <a:pPr marL="998537" lvl="1" indent="-457200" algn="l">
              <a:lnSpc>
                <a:spcPts val="2150"/>
              </a:lnSpc>
              <a:buFont typeface="Courier New" panose="02070309020205020404" pitchFamily="49" charset="0"/>
              <a:buChar char="­"/>
              <a:tabLst>
                <a:tab pos="901700" algn="l"/>
              </a:tabLst>
            </a:pPr>
            <a:r>
              <a:rPr lang="nb-NO" sz="1400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Ikke nødvendigvis maksimal avkastning på kort sikt, men optimal medlemsnytte</a:t>
            </a:r>
          </a:p>
          <a:p>
            <a:pPr marL="998537" lvl="1" indent="-457200" algn="l">
              <a:lnSpc>
                <a:spcPts val="2150"/>
              </a:lnSpc>
              <a:buFont typeface="Courier New" panose="02070309020205020404" pitchFamily="49" charset="0"/>
              <a:buChar char="­"/>
              <a:tabLst>
                <a:tab pos="901700" algn="l"/>
              </a:tabLst>
            </a:pPr>
            <a:r>
              <a:rPr lang="nb-NO" sz="1400" dirty="0">
                <a:solidFill>
                  <a:schemeClr val="bg1"/>
                </a:solidFill>
                <a:latin typeface="Montserrat Light" pitchFamily="2" charset="77"/>
                <a:ea typeface="Roboto Light" panose="02000000000000000000" pitchFamily="2" charset="0"/>
                <a:cs typeface="Lato Light" panose="020F0502020204030203" pitchFamily="34" charset="0"/>
              </a:rPr>
              <a:t>Demokratisk kontroll på neste ledd i verdikjeden</a:t>
            </a:r>
          </a:p>
          <a:p>
            <a:pPr marL="998537" lvl="1" indent="-457200" algn="l">
              <a:lnSpc>
                <a:spcPts val="2150"/>
              </a:lnSpc>
              <a:buFont typeface="Courier New" panose="02070309020205020404" pitchFamily="49" charset="0"/>
              <a:buChar char="­"/>
              <a:tabLst>
                <a:tab pos="901700" algn="l"/>
              </a:tabLst>
            </a:pPr>
            <a:endParaRPr lang="nb-NO" sz="1400" dirty="0">
              <a:solidFill>
                <a:schemeClr val="bg1"/>
              </a:solidFill>
              <a:latin typeface="Montserrat Light" pitchFamily="2" charset="77"/>
              <a:ea typeface="Roboto Light" panose="02000000000000000000" pitchFamily="2" charset="0"/>
              <a:cs typeface="Lato Light" panose="020F0502020204030203" pitchFamily="34" charset="0"/>
            </a:endParaRP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CD8E29CA-2253-71F7-67E3-E43800EDEA68}"/>
              </a:ext>
            </a:extLst>
          </p:cNvPr>
          <p:cNvSpPr txBox="1"/>
          <p:nvPr/>
        </p:nvSpPr>
        <p:spPr>
          <a:xfrm>
            <a:off x="623699" y="1628800"/>
            <a:ext cx="511226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b-NO" sz="2400" i="1" dirty="0">
                <a:solidFill>
                  <a:schemeClr val="bg1"/>
                </a:solidFill>
                <a:latin typeface="Calibri" panose="020F0502020204030204" pitchFamily="34" charset="0"/>
              </a:rPr>
              <a:t>A</a:t>
            </a:r>
            <a:r>
              <a:rPr lang="nb-NO" sz="2400" b="0" i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vkastning fra større del av verdikjeden!</a:t>
            </a:r>
            <a:endParaRPr lang="en-US" sz="2400" i="1" dirty="0">
              <a:solidFill>
                <a:schemeClr val="bg1"/>
              </a:solidFill>
              <a:latin typeface="Montserrat Medium" pitchFamily="2" charset="77"/>
              <a:ea typeface="Roboto" panose="02000000000000000000" pitchFamily="2" charset="0"/>
              <a:cs typeface="Lato Light" panose="020F0502020204030203" pitchFamily="34" charset="0"/>
            </a:endParaRPr>
          </a:p>
        </p:txBody>
      </p:sp>
      <p:pic>
        <p:nvPicPr>
          <p:cNvPr id="11" name="Plassholder for bilde 10" descr="Et bilde som inneholder gress, himmel, utendørs, person&#10;&#10;Automatisk generert beskrivelse">
            <a:extLst>
              <a:ext uri="{FF2B5EF4-FFF2-40B4-BE49-F238E27FC236}">
                <a16:creationId xmlns:a16="http://schemas.microsoft.com/office/drawing/2014/main" id="{E483C275-2AC3-B85D-E130-8C7AD245FDF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89EC84BD-9FAB-7B10-1FFF-DB0CEA9688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9228" y="6286706"/>
            <a:ext cx="131386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55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orsk Landbrukssamvirke">
      <a:dk1>
        <a:srgbClr val="000000"/>
      </a:dk1>
      <a:lt1>
        <a:sysClr val="window" lastClr="FFFFFF"/>
      </a:lt1>
      <a:dk2>
        <a:srgbClr val="007367"/>
      </a:dk2>
      <a:lt2>
        <a:srgbClr val="FFFFFF"/>
      </a:lt2>
      <a:accent1>
        <a:srgbClr val="007367"/>
      </a:accent1>
      <a:accent2>
        <a:srgbClr val="005151"/>
      </a:accent2>
      <a:accent3>
        <a:srgbClr val="007096"/>
      </a:accent3>
      <a:accent4>
        <a:srgbClr val="82A853"/>
      </a:accent4>
      <a:accent5>
        <a:srgbClr val="5A7532"/>
      </a:accent5>
      <a:accent6>
        <a:srgbClr val="000000"/>
      </a:accent6>
      <a:hlink>
        <a:srgbClr val="82A853"/>
      </a:hlink>
      <a:folHlink>
        <a:srgbClr val="000000"/>
      </a:folHlink>
    </a:clrScheme>
    <a:fontScheme name="Norsk Landbrukssamvirk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9578</TotalTime>
  <Words>595</Words>
  <Application>Microsoft Office PowerPoint</Application>
  <PresentationFormat>Widescreen</PresentationFormat>
  <Paragraphs>143</Paragraphs>
  <Slides>16</Slides>
  <Notes>16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3" baseType="lpstr">
      <vt:lpstr>Arial</vt:lpstr>
      <vt:lpstr>Calibri</vt:lpstr>
      <vt:lpstr>Courier New</vt:lpstr>
      <vt:lpstr>Montserrat</vt:lpstr>
      <vt:lpstr>Montserrat Light</vt:lpstr>
      <vt:lpstr>Montserrat Medium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Verden har store utfordringer</dc:title>
  <dc:creator>Maren M. Heggland</dc:creator>
  <cp:lastModifiedBy>Maren M. Heggland</cp:lastModifiedBy>
  <cp:revision>43</cp:revision>
  <dcterms:created xsi:type="dcterms:W3CDTF">2022-11-02T19:50:24Z</dcterms:created>
  <dcterms:modified xsi:type="dcterms:W3CDTF">2024-01-07T18:42:08Z</dcterms:modified>
</cp:coreProperties>
</file>