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1" r:id="rId3"/>
    <p:sldId id="259" r:id="rId4"/>
    <p:sldId id="278" r:id="rId5"/>
    <p:sldId id="275" r:id="rId6"/>
    <p:sldId id="292" r:id="rId7"/>
    <p:sldId id="293" r:id="rId8"/>
    <p:sldId id="273" r:id="rId9"/>
    <p:sldId id="286" r:id="rId10"/>
    <p:sldId id="284" r:id="rId11"/>
    <p:sldId id="288" r:id="rId12"/>
    <p:sldId id="295" r:id="rId13"/>
    <p:sldId id="268" r:id="rId14"/>
    <p:sldId id="260" r:id="rId15"/>
    <p:sldId id="296" r:id="rId16"/>
    <p:sldId id="294" r:id="rId17"/>
  </p:sldIdLst>
  <p:sldSz cx="12192000" cy="6858000"/>
  <p:notesSz cx="6889750" cy="1002188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357870"/>
    <a:srgbClr val="007367"/>
    <a:srgbClr val="D8AA6A"/>
    <a:srgbClr val="989A68"/>
    <a:srgbClr val="008000"/>
    <a:srgbClr val="262626"/>
    <a:srgbClr val="687D7A"/>
    <a:srgbClr val="477A74"/>
    <a:srgbClr val="4A8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49" autoAdjust="0"/>
    <p:restoredTop sz="96357" autoAdjust="0"/>
  </p:normalViewPr>
  <p:slideViewPr>
    <p:cSldViewPr snapToGrid="0">
      <p:cViewPr varScale="1">
        <p:scale>
          <a:sx n="93" d="100"/>
          <a:sy n="93" d="100"/>
        </p:scale>
        <p:origin x="774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58" cy="50283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02598" y="0"/>
            <a:ext cx="2985558" cy="502835"/>
          </a:xfrm>
          <a:prstGeom prst="rect">
            <a:avLst/>
          </a:prstGeom>
        </p:spPr>
        <p:txBody>
          <a:bodyPr vert="horz" lIns="92464" tIns="46232" rIns="92464" bIns="46232" rtlCol="0"/>
          <a:lstStyle>
            <a:lvl1pPr algn="r">
              <a:defRPr sz="1200"/>
            </a:lvl1pPr>
          </a:lstStyle>
          <a:p>
            <a:fld id="{A090FAA4-96F4-47F8-99C2-6CDC25686CBD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4125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4" tIns="46232" rIns="92464" bIns="46232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8976" y="4823033"/>
            <a:ext cx="5511800" cy="3946119"/>
          </a:xfrm>
          <a:prstGeom prst="rect">
            <a:avLst/>
          </a:prstGeom>
        </p:spPr>
        <p:txBody>
          <a:bodyPr vert="horz" lIns="92464" tIns="46232" rIns="92464" bIns="46232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519055"/>
            <a:ext cx="2985558" cy="502834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02598" y="9519055"/>
            <a:ext cx="2985558" cy="502834"/>
          </a:xfrm>
          <a:prstGeom prst="rect">
            <a:avLst/>
          </a:prstGeom>
        </p:spPr>
        <p:txBody>
          <a:bodyPr vert="horz" lIns="92464" tIns="46232" rIns="92464" bIns="46232" rtlCol="0" anchor="b"/>
          <a:lstStyle>
            <a:lvl1pPr algn="r">
              <a:defRPr sz="1200"/>
            </a:lvl1pPr>
          </a:lstStyle>
          <a:p>
            <a:fld id="{68293CBE-374D-43F8-8E4F-47F4618CAFC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49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1025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8389E-5666-04EC-80CE-77FFAADE2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64F28E7-18EC-829A-A7F7-DA6D61162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3F1188B-1A85-DBD8-146C-2F6A64444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5114E0-5C04-D7BB-EDF1-8115B2B0D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0465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8389E-5666-04EC-80CE-77FFAADE2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64F28E7-18EC-829A-A7F7-DA6D61162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3F1188B-1A85-DBD8-146C-2F6A64444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5114E0-5C04-D7BB-EDF1-8115B2B0D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587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3CBE-374D-43F8-8E4F-47F4618CAFCD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610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379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985BB-FE99-83A8-E4B9-93D2F61AB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809294C1-3687-D02D-CDCE-72FB401FB7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202EA8B-6E1D-C9C6-4670-D4B215A43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EBC59D8-AA16-0665-9979-295971651C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590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3CBE-374D-43F8-8E4F-47F4618CAFCD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9683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8373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2681D-5E49-0888-56A2-DF640F89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D5B59FE-0E2B-E574-957C-B8C5301D6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5E9847A-966B-DB24-229B-C0B46A1C2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D3907A-7FC1-B9E9-8420-CA79EDFFB5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44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B84AE-D6E7-2B7B-7BB5-1EF07AF32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E8948A8-40D2-EEFA-D5E3-9425E619C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B892F3B-6CE6-A891-C6B6-BB597B38B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/>
          </a:p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C78A120-19A8-0765-2072-DDBB0624C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3CBE-374D-43F8-8E4F-47F4618CAFCD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674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3CBE-374D-43F8-8E4F-47F4618CAFCD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4504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3CBE-374D-43F8-8E4F-47F4618CAFCD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746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31DFD-F4E2-4C21-CECB-47863CE94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D661934-4550-F5AE-69EF-EAC8E15122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C42C7D7E-6698-A2AA-A9E7-6A5113BED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38B5EF8-596C-789B-ED38-6A40A33498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3CBE-374D-43F8-8E4F-47F4618CAFCD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347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8389E-5666-04EC-80CE-77FFAADE2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64F28E7-18EC-829A-A7F7-DA6D61162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3F1188B-1A85-DBD8-146C-2F6A64444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5114E0-5C04-D7BB-EDF1-8115B2B0DE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7708-5C1D-427B-8209-AA46677F01A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199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B8AFCD-3F51-4B31-8215-91D2E91CBD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29212" y="1588"/>
            <a:ext cx="7062788" cy="6665912"/>
          </a:xfrm>
          <a:custGeom>
            <a:avLst/>
            <a:gdLst>
              <a:gd name="connsiteX0" fmla="*/ 435975 w 7062788"/>
              <a:gd name="connsiteY0" fmla="*/ 0 h 6665912"/>
              <a:gd name="connsiteX1" fmla="*/ 7062788 w 7062788"/>
              <a:gd name="connsiteY1" fmla="*/ 0 h 6665912"/>
              <a:gd name="connsiteX2" fmla="*/ 7062788 w 7062788"/>
              <a:gd name="connsiteY2" fmla="*/ 5984671 h 6665912"/>
              <a:gd name="connsiteX3" fmla="*/ 4646762 w 7062788"/>
              <a:gd name="connsiteY3" fmla="*/ 6665912 h 6665912"/>
              <a:gd name="connsiteX4" fmla="*/ 0 w 7062788"/>
              <a:gd name="connsiteY4" fmla="*/ 1981461 h 6665912"/>
              <a:gd name="connsiteX5" fmla="*/ 435975 w 7062788"/>
              <a:gd name="connsiteY5" fmla="*/ 0 h 666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62788" h="6665912">
                <a:moveTo>
                  <a:pt x="435975" y="0"/>
                </a:moveTo>
                <a:lnTo>
                  <a:pt x="7062788" y="0"/>
                </a:lnTo>
                <a:cubicBezTo>
                  <a:pt x="7062788" y="0"/>
                  <a:pt x="7062788" y="0"/>
                  <a:pt x="7062788" y="5984671"/>
                </a:cubicBezTo>
                <a:cubicBezTo>
                  <a:pt x="6357962" y="6416856"/>
                  <a:pt x="5533244" y="6665912"/>
                  <a:pt x="4646762" y="6665912"/>
                </a:cubicBezTo>
                <a:cubicBezTo>
                  <a:pt x="2081779" y="6665912"/>
                  <a:pt x="0" y="4570911"/>
                  <a:pt x="0" y="1981461"/>
                </a:cubicBezTo>
                <a:cubicBezTo>
                  <a:pt x="0" y="1274581"/>
                  <a:pt x="156224" y="600665"/>
                  <a:pt x="4359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BB5D5C3-996C-4042-A017-CA1F5EA33D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383" y="324548"/>
            <a:ext cx="4889500" cy="990600"/>
          </a:xfrm>
        </p:spPr>
        <p:txBody>
          <a:bodyPr anchor="ctr">
            <a:normAutofit/>
          </a:bodyPr>
          <a:lstStyle>
            <a:lvl1pPr marL="0" indent="0">
              <a:buNone/>
              <a:defRPr sz="4800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AE9347BC-6D46-4F88-BC87-74D5A65D4B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6724" y="1170868"/>
            <a:ext cx="4784160" cy="215234"/>
          </a:xfrm>
        </p:spPr>
        <p:txBody>
          <a:bodyPr anchor="ctr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US" dirty="0"/>
              <a:t>Put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94766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31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73F346C-1D46-43F3-90F6-4C856FECEA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lementa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07E7D2-DA82-40D9-245E-FC3F49BB101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267201"/>
            <a:ext cx="12192000" cy="2590800"/>
          </a:xfrm>
        </p:spPr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9639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8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35714A27-E792-8E22-EE31-F36704E1CC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65666" y="-94267"/>
            <a:ext cx="4055712" cy="7088956"/>
          </a:xfrm>
          <a:prstGeom prst="rect">
            <a:avLst/>
          </a:prstGeom>
          <a:pattFill prst="pct5">
            <a:fgClr>
              <a:srgbClr val="A40000"/>
            </a:fgClr>
            <a:bgClr>
              <a:schemeClr val="bg1"/>
            </a:bgClr>
          </a:patt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ID" sz="1400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699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701E373-3DA2-19B6-DF20-2795FD971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74861C-8054-5C59-0169-93879197F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561E6C1-1EA6-6A05-2D63-8C9639CF8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293B6-0C4C-4E89-A4D2-17EB1E19B435}" type="datetimeFigureOut">
              <a:rPr lang="nb-NO" smtClean="0"/>
              <a:t>11.09.2024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CDA3E6A-97A1-4EC1-CFDA-168C6EF52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4F3829-F958-A75C-A4A3-E6CA3E372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C0751-3EE9-4978-A44F-5BA70CD644AF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119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svg"/><Relationship Id="rId3" Type="http://schemas.openxmlformats.org/officeDocument/2006/relationships/image" Target="../media/image101.jpeg"/><Relationship Id="rId21" Type="http://schemas.openxmlformats.org/officeDocument/2006/relationships/image" Target="../media/image116.png"/><Relationship Id="rId34" Type="http://schemas.microsoft.com/office/2007/relationships/hdphoto" Target="../media/hdphoto1.wdp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11.png"/><Relationship Id="rId20" Type="http://schemas.openxmlformats.org/officeDocument/2006/relationships/image" Target="../media/image115.svg"/><Relationship Id="rId29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06.png"/><Relationship Id="rId24" Type="http://schemas.openxmlformats.org/officeDocument/2006/relationships/image" Target="../media/image119.svg"/><Relationship Id="rId32" Type="http://schemas.openxmlformats.org/officeDocument/2006/relationships/image" Target="../media/image125.svg"/><Relationship Id="rId5" Type="http://schemas.openxmlformats.org/officeDocument/2006/relationships/image" Target="../media/image2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svg"/><Relationship Id="rId10" Type="http://schemas.openxmlformats.org/officeDocument/2006/relationships/image" Target="../media/image105.svg"/><Relationship Id="rId19" Type="http://schemas.openxmlformats.org/officeDocument/2006/relationships/image" Target="../media/image114.png"/><Relationship Id="rId31" Type="http://schemas.openxmlformats.org/officeDocument/2006/relationships/image" Target="../media/image124.png"/><Relationship Id="rId4" Type="http://schemas.openxmlformats.org/officeDocument/2006/relationships/image" Target="../media/image5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svg"/><Relationship Id="rId27" Type="http://schemas.openxmlformats.org/officeDocument/2006/relationships/image" Target="../media/image122.png"/><Relationship Id="rId30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7.png"/><Relationship Id="rId18" Type="http://schemas.openxmlformats.org/officeDocument/2006/relationships/image" Target="../media/image12.svg"/><Relationship Id="rId26" Type="http://schemas.openxmlformats.org/officeDocument/2006/relationships/image" Target="../media/image20.svg"/><Relationship Id="rId3" Type="http://schemas.openxmlformats.org/officeDocument/2006/relationships/image" Target="../media/image127.jpeg"/><Relationship Id="rId21" Type="http://schemas.openxmlformats.org/officeDocument/2006/relationships/image" Target="../media/image15.png"/><Relationship Id="rId34" Type="http://schemas.openxmlformats.org/officeDocument/2006/relationships/image" Target="../media/image28.svg"/><Relationship Id="rId7" Type="http://schemas.openxmlformats.org/officeDocument/2006/relationships/image" Target="../media/image130.png"/><Relationship Id="rId12" Type="http://schemas.openxmlformats.org/officeDocument/2006/relationships/image" Target="../media/image133.svg"/><Relationship Id="rId17" Type="http://schemas.openxmlformats.org/officeDocument/2006/relationships/image" Target="../media/image11.png"/><Relationship Id="rId25" Type="http://schemas.openxmlformats.org/officeDocument/2006/relationships/image" Target="../media/image19.png"/><Relationship Id="rId3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.svg"/><Relationship Id="rId20" Type="http://schemas.openxmlformats.org/officeDocument/2006/relationships/image" Target="../media/image14.sv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svg"/><Relationship Id="rId11" Type="http://schemas.openxmlformats.org/officeDocument/2006/relationships/image" Target="../media/image132.png"/><Relationship Id="rId24" Type="http://schemas.openxmlformats.org/officeDocument/2006/relationships/image" Target="../media/image18.svg"/><Relationship Id="rId32" Type="http://schemas.openxmlformats.org/officeDocument/2006/relationships/image" Target="../media/image26.svg"/><Relationship Id="rId5" Type="http://schemas.openxmlformats.org/officeDocument/2006/relationships/image" Target="../media/image128.png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28" Type="http://schemas.openxmlformats.org/officeDocument/2006/relationships/image" Target="../media/image22.svg"/><Relationship Id="rId10" Type="http://schemas.openxmlformats.org/officeDocument/2006/relationships/image" Target="../media/image88.svg"/><Relationship Id="rId19" Type="http://schemas.openxmlformats.org/officeDocument/2006/relationships/image" Target="../media/image13.png"/><Relationship Id="rId31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87.png"/><Relationship Id="rId14" Type="http://schemas.openxmlformats.org/officeDocument/2006/relationships/image" Target="../media/image8.svg"/><Relationship Id="rId22" Type="http://schemas.openxmlformats.org/officeDocument/2006/relationships/image" Target="../media/image16.svg"/><Relationship Id="rId27" Type="http://schemas.openxmlformats.org/officeDocument/2006/relationships/image" Target="../media/image21.png"/><Relationship Id="rId30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svg"/><Relationship Id="rId18" Type="http://schemas.openxmlformats.org/officeDocument/2006/relationships/image" Target="../media/image142.png"/><Relationship Id="rId3" Type="http://schemas.openxmlformats.org/officeDocument/2006/relationships/image" Target="../media/image5.png"/><Relationship Id="rId21" Type="http://schemas.openxmlformats.org/officeDocument/2006/relationships/image" Target="../media/image145.svg"/><Relationship Id="rId7" Type="http://schemas.openxmlformats.org/officeDocument/2006/relationships/image" Target="../media/image131.svg"/><Relationship Id="rId12" Type="http://schemas.openxmlformats.org/officeDocument/2006/relationships/image" Target="../media/image138.png"/><Relationship Id="rId17" Type="http://schemas.openxmlformats.org/officeDocument/2006/relationships/image" Target="../media/image141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7.svg"/><Relationship Id="rId5" Type="http://schemas.openxmlformats.org/officeDocument/2006/relationships/image" Target="../media/image3.svg"/><Relationship Id="rId15" Type="http://schemas.openxmlformats.org/officeDocument/2006/relationships/image" Target="../media/image14.svg"/><Relationship Id="rId10" Type="http://schemas.openxmlformats.org/officeDocument/2006/relationships/image" Target="../media/image136.png"/><Relationship Id="rId19" Type="http://schemas.openxmlformats.org/officeDocument/2006/relationships/image" Target="../media/image143.svg"/><Relationship Id="rId4" Type="http://schemas.openxmlformats.org/officeDocument/2006/relationships/image" Target="../media/image2.png"/><Relationship Id="rId9" Type="http://schemas.openxmlformats.org/officeDocument/2006/relationships/image" Target="../media/image135.sv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9.png"/><Relationship Id="rId18" Type="http://schemas.openxmlformats.org/officeDocument/2006/relationships/image" Target="../media/image155.svg"/><Relationship Id="rId26" Type="http://schemas.openxmlformats.org/officeDocument/2006/relationships/image" Target="../media/image160.png"/><Relationship Id="rId39" Type="http://schemas.openxmlformats.org/officeDocument/2006/relationships/image" Target="../media/image173.svg"/><Relationship Id="rId3" Type="http://schemas.openxmlformats.org/officeDocument/2006/relationships/image" Target="../media/image128.png"/><Relationship Id="rId21" Type="http://schemas.openxmlformats.org/officeDocument/2006/relationships/image" Target="../media/image158.png"/><Relationship Id="rId34" Type="http://schemas.openxmlformats.org/officeDocument/2006/relationships/image" Target="../media/image168.png"/><Relationship Id="rId42" Type="http://schemas.openxmlformats.org/officeDocument/2006/relationships/image" Target="../media/image18.svg"/><Relationship Id="rId7" Type="http://schemas.openxmlformats.org/officeDocument/2006/relationships/image" Target="../media/image146.png"/><Relationship Id="rId12" Type="http://schemas.openxmlformats.org/officeDocument/2006/relationships/image" Target="../media/image151.svg"/><Relationship Id="rId17" Type="http://schemas.openxmlformats.org/officeDocument/2006/relationships/image" Target="../media/image154.png"/><Relationship Id="rId25" Type="http://schemas.openxmlformats.org/officeDocument/2006/relationships/image" Target="../media/image112.png"/><Relationship Id="rId33" Type="http://schemas.openxmlformats.org/officeDocument/2006/relationships/image" Target="../media/image167.svg"/><Relationship Id="rId38" Type="http://schemas.openxmlformats.org/officeDocument/2006/relationships/image" Target="../media/image17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53.svg"/><Relationship Id="rId20" Type="http://schemas.openxmlformats.org/officeDocument/2006/relationships/image" Target="../media/image157.svg"/><Relationship Id="rId29" Type="http://schemas.openxmlformats.org/officeDocument/2006/relationships/image" Target="../media/image163.svg"/><Relationship Id="rId41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svg"/><Relationship Id="rId11" Type="http://schemas.openxmlformats.org/officeDocument/2006/relationships/image" Target="../media/image150.png"/><Relationship Id="rId24" Type="http://schemas.openxmlformats.org/officeDocument/2006/relationships/image" Target="../media/image113.png"/><Relationship Id="rId32" Type="http://schemas.openxmlformats.org/officeDocument/2006/relationships/image" Target="../media/image166.png"/><Relationship Id="rId37" Type="http://schemas.openxmlformats.org/officeDocument/2006/relationships/image" Target="../media/image171.svg"/><Relationship Id="rId40" Type="http://schemas.openxmlformats.org/officeDocument/2006/relationships/image" Target="../media/image5.png"/><Relationship Id="rId5" Type="http://schemas.openxmlformats.org/officeDocument/2006/relationships/image" Target="../media/image136.png"/><Relationship Id="rId15" Type="http://schemas.openxmlformats.org/officeDocument/2006/relationships/image" Target="../media/image152.png"/><Relationship Id="rId23" Type="http://schemas.openxmlformats.org/officeDocument/2006/relationships/image" Target="../media/image109.pn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10" Type="http://schemas.openxmlformats.org/officeDocument/2006/relationships/image" Target="../media/image149.svg"/><Relationship Id="rId19" Type="http://schemas.openxmlformats.org/officeDocument/2006/relationships/image" Target="../media/image156.png"/><Relationship Id="rId31" Type="http://schemas.openxmlformats.org/officeDocument/2006/relationships/image" Target="../media/image165.svg"/><Relationship Id="rId4" Type="http://schemas.openxmlformats.org/officeDocument/2006/relationships/image" Target="../media/image129.svg"/><Relationship Id="rId9" Type="http://schemas.openxmlformats.org/officeDocument/2006/relationships/image" Target="../media/image148.png"/><Relationship Id="rId14" Type="http://schemas.openxmlformats.org/officeDocument/2006/relationships/image" Target="../media/image20.svg"/><Relationship Id="rId22" Type="http://schemas.openxmlformats.org/officeDocument/2006/relationships/image" Target="../media/image159.svg"/><Relationship Id="rId27" Type="http://schemas.openxmlformats.org/officeDocument/2006/relationships/image" Target="../media/image161.svg"/><Relationship Id="rId30" Type="http://schemas.openxmlformats.org/officeDocument/2006/relationships/image" Target="../media/image164.png"/><Relationship Id="rId35" Type="http://schemas.openxmlformats.org/officeDocument/2006/relationships/image" Target="../media/image1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70.png"/><Relationship Id="rId18" Type="http://schemas.openxmlformats.org/officeDocument/2006/relationships/image" Target="../media/image88.svg"/><Relationship Id="rId3" Type="http://schemas.openxmlformats.org/officeDocument/2006/relationships/image" Target="../media/image174.jpeg"/><Relationship Id="rId7" Type="http://schemas.openxmlformats.org/officeDocument/2006/relationships/image" Target="../media/image152.png"/><Relationship Id="rId12" Type="http://schemas.openxmlformats.org/officeDocument/2006/relationships/image" Target="../media/image178.sv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177.png"/><Relationship Id="rId5" Type="http://schemas.openxmlformats.org/officeDocument/2006/relationships/image" Target="../media/image2.png"/><Relationship Id="rId15" Type="http://schemas.openxmlformats.org/officeDocument/2006/relationships/image" Target="../media/image104.png"/><Relationship Id="rId10" Type="http://schemas.openxmlformats.org/officeDocument/2006/relationships/image" Target="../media/image176.svg"/><Relationship Id="rId4" Type="http://schemas.openxmlformats.org/officeDocument/2006/relationships/image" Target="../media/image5.png"/><Relationship Id="rId9" Type="http://schemas.openxmlformats.org/officeDocument/2006/relationships/image" Target="../media/image175.png"/><Relationship Id="rId14" Type="http://schemas.openxmlformats.org/officeDocument/2006/relationships/image" Target="../media/image1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167.svg"/><Relationship Id="rId3" Type="http://schemas.openxmlformats.org/officeDocument/2006/relationships/image" Target="../media/image2.png"/><Relationship Id="rId21" Type="http://schemas.openxmlformats.org/officeDocument/2006/relationships/image" Target="../media/image180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166.png"/><Relationship Id="rId2" Type="http://schemas.openxmlformats.org/officeDocument/2006/relationships/image" Target="../media/image179.jpeg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svg"/><Relationship Id="rId11" Type="http://schemas.openxmlformats.org/officeDocument/2006/relationships/image" Target="../media/image11.png"/><Relationship Id="rId24" Type="http://schemas.openxmlformats.org/officeDocument/2006/relationships/image" Target="../media/image165.svg"/><Relationship Id="rId5" Type="http://schemas.openxmlformats.org/officeDocument/2006/relationships/image" Target="../media/image130.png"/><Relationship Id="rId15" Type="http://schemas.openxmlformats.org/officeDocument/2006/relationships/image" Target="../media/image15.png"/><Relationship Id="rId23" Type="http://schemas.openxmlformats.org/officeDocument/2006/relationships/image" Target="../media/image164.pn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4" Type="http://schemas.openxmlformats.org/officeDocument/2006/relationships/image" Target="../media/image3.sv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18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13" Type="http://schemas.openxmlformats.org/officeDocument/2006/relationships/image" Target="../media/image93.png"/><Relationship Id="rId18" Type="http://schemas.openxmlformats.org/officeDocument/2006/relationships/image" Target="../media/image185.svg"/><Relationship Id="rId3" Type="http://schemas.openxmlformats.org/officeDocument/2006/relationships/image" Target="../media/image2.png"/><Relationship Id="rId21" Type="http://schemas.openxmlformats.org/officeDocument/2006/relationships/image" Target="../media/image60.png"/><Relationship Id="rId7" Type="http://schemas.openxmlformats.org/officeDocument/2006/relationships/image" Target="../media/image182.png"/><Relationship Id="rId12" Type="http://schemas.openxmlformats.org/officeDocument/2006/relationships/image" Target="../media/image131.svg"/><Relationship Id="rId17" Type="http://schemas.openxmlformats.org/officeDocument/2006/relationships/image" Target="../media/image184.png"/><Relationship Id="rId25" Type="http://schemas.openxmlformats.org/officeDocument/2006/relationships/image" Target="../media/image18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6.svg"/><Relationship Id="rId20" Type="http://schemas.openxmlformats.org/officeDocument/2006/relationships/image" Target="../media/image1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30.png"/><Relationship Id="rId24" Type="http://schemas.openxmlformats.org/officeDocument/2006/relationships/image" Target="../media/image186.png"/><Relationship Id="rId5" Type="http://schemas.openxmlformats.org/officeDocument/2006/relationships/image" Target="../media/image15.png"/><Relationship Id="rId15" Type="http://schemas.openxmlformats.org/officeDocument/2006/relationships/image" Target="../media/image95.png"/><Relationship Id="rId23" Type="http://schemas.openxmlformats.org/officeDocument/2006/relationships/image" Target="../media/image4.png"/><Relationship Id="rId10" Type="http://schemas.openxmlformats.org/officeDocument/2006/relationships/image" Target="../media/image88.svg"/><Relationship Id="rId19" Type="http://schemas.openxmlformats.org/officeDocument/2006/relationships/image" Target="../media/image175.png"/><Relationship Id="rId4" Type="http://schemas.openxmlformats.org/officeDocument/2006/relationships/image" Target="../media/image3.svg"/><Relationship Id="rId9" Type="http://schemas.openxmlformats.org/officeDocument/2006/relationships/image" Target="../media/image87.png"/><Relationship Id="rId14" Type="http://schemas.openxmlformats.org/officeDocument/2006/relationships/image" Target="../media/image94.svg"/><Relationship Id="rId22" Type="http://schemas.openxmlformats.org/officeDocument/2006/relationships/image" Target="../media/image6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26" Type="http://schemas.openxmlformats.org/officeDocument/2006/relationships/image" Target="../media/image26.svg"/><Relationship Id="rId3" Type="http://schemas.openxmlformats.org/officeDocument/2006/relationships/image" Target="../media/image6.jpeg"/><Relationship Id="rId21" Type="http://schemas.openxmlformats.org/officeDocument/2006/relationships/image" Target="../media/image21.png"/><Relationship Id="rId34" Type="http://schemas.openxmlformats.org/officeDocument/2006/relationships/image" Target="../media/image34.sv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11" Type="http://schemas.openxmlformats.org/officeDocument/2006/relationships/image" Target="../media/image11.png"/><Relationship Id="rId24" Type="http://schemas.openxmlformats.org/officeDocument/2006/relationships/image" Target="../media/image24.svg"/><Relationship Id="rId32" Type="http://schemas.openxmlformats.org/officeDocument/2006/relationships/image" Target="../media/image32.svg"/><Relationship Id="rId37" Type="http://schemas.openxmlformats.org/officeDocument/2006/relationships/image" Target="../media/image37.png"/><Relationship Id="rId5" Type="http://schemas.openxmlformats.org/officeDocument/2006/relationships/image" Target="../media/image2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svg"/><Relationship Id="rId36" Type="http://schemas.openxmlformats.org/officeDocument/2006/relationships/image" Target="../media/image36.svg"/><Relationship Id="rId10" Type="http://schemas.openxmlformats.org/officeDocument/2006/relationships/image" Target="../media/image10.sv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Relationship Id="rId22" Type="http://schemas.openxmlformats.org/officeDocument/2006/relationships/image" Target="../media/image22.svg"/><Relationship Id="rId27" Type="http://schemas.openxmlformats.org/officeDocument/2006/relationships/image" Target="../media/image27.png"/><Relationship Id="rId30" Type="http://schemas.openxmlformats.org/officeDocument/2006/relationships/image" Target="../media/image30.svg"/><Relationship Id="rId35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5.svg"/><Relationship Id="rId3" Type="http://schemas.openxmlformats.org/officeDocument/2006/relationships/image" Target="../media/image2.png"/><Relationship Id="rId21" Type="http://schemas.openxmlformats.org/officeDocument/2006/relationships/image" Target="../media/image58.png"/><Relationship Id="rId7" Type="http://schemas.openxmlformats.org/officeDocument/2006/relationships/image" Target="../media/image45.svg"/><Relationship Id="rId12" Type="http://schemas.openxmlformats.org/officeDocument/2006/relationships/image" Target="../media/image42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3.png"/><Relationship Id="rId20" Type="http://schemas.openxmlformats.org/officeDocument/2006/relationships/image" Target="../media/image5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1.svg"/><Relationship Id="rId5" Type="http://schemas.openxmlformats.org/officeDocument/2006/relationships/image" Target="../media/image5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56.png"/><Relationship Id="rId4" Type="http://schemas.openxmlformats.org/officeDocument/2006/relationships/image" Target="../media/image3.svg"/><Relationship Id="rId9" Type="http://schemas.openxmlformats.org/officeDocument/2006/relationships/image" Target="../media/image47.svg"/><Relationship Id="rId14" Type="http://schemas.openxmlformats.org/officeDocument/2006/relationships/image" Target="../media/image51.svg"/><Relationship Id="rId22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69.png"/><Relationship Id="rId18" Type="http://schemas.openxmlformats.org/officeDocument/2006/relationships/image" Target="../media/image74.svg"/><Relationship Id="rId3" Type="http://schemas.openxmlformats.org/officeDocument/2006/relationships/image" Target="../media/image63.png"/><Relationship Id="rId7" Type="http://schemas.openxmlformats.org/officeDocument/2006/relationships/image" Target="../media/image44.png"/><Relationship Id="rId12" Type="http://schemas.openxmlformats.org/officeDocument/2006/relationships/image" Target="../media/image68.svg"/><Relationship Id="rId17" Type="http://schemas.openxmlformats.org/officeDocument/2006/relationships/image" Target="../media/image73.png"/><Relationship Id="rId2" Type="http://schemas.openxmlformats.org/officeDocument/2006/relationships/image" Target="../media/image5.png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svg"/><Relationship Id="rId11" Type="http://schemas.openxmlformats.org/officeDocument/2006/relationships/image" Target="../media/image67.png"/><Relationship Id="rId5" Type="http://schemas.openxmlformats.org/officeDocument/2006/relationships/image" Target="../media/image2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4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44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78.png"/><Relationship Id="rId5" Type="http://schemas.openxmlformats.org/officeDocument/2006/relationships/image" Target="../media/image3.sv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image" Target="../media/image2.pn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13" Type="http://schemas.openxmlformats.org/officeDocument/2006/relationships/image" Target="../media/image11.png"/><Relationship Id="rId18" Type="http://schemas.openxmlformats.org/officeDocument/2006/relationships/image" Target="../media/image96.svg"/><Relationship Id="rId3" Type="http://schemas.openxmlformats.org/officeDocument/2006/relationships/image" Target="../media/image84.jpeg"/><Relationship Id="rId21" Type="http://schemas.openxmlformats.org/officeDocument/2006/relationships/image" Target="../media/image99.png"/><Relationship Id="rId7" Type="http://schemas.openxmlformats.org/officeDocument/2006/relationships/image" Target="../media/image87.png"/><Relationship Id="rId12" Type="http://schemas.openxmlformats.org/officeDocument/2006/relationships/image" Target="../media/image92.svg"/><Relationship Id="rId17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4.svg"/><Relationship Id="rId20" Type="http://schemas.openxmlformats.org/officeDocument/2006/relationships/image" Target="../media/image98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svg"/><Relationship Id="rId11" Type="http://schemas.openxmlformats.org/officeDocument/2006/relationships/image" Target="../media/image91.png"/><Relationship Id="rId24" Type="http://schemas.openxmlformats.org/officeDocument/2006/relationships/image" Target="../media/image3.sv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image" Target="../media/image2.png"/><Relationship Id="rId10" Type="http://schemas.openxmlformats.org/officeDocument/2006/relationships/image" Target="../media/image90.svg"/><Relationship Id="rId19" Type="http://schemas.openxmlformats.org/officeDocument/2006/relationships/image" Target="../media/image97.png"/><Relationship Id="rId4" Type="http://schemas.openxmlformats.org/officeDocument/2006/relationships/image" Target="../media/image5.png"/><Relationship Id="rId9" Type="http://schemas.openxmlformats.org/officeDocument/2006/relationships/image" Target="../media/image89.png"/><Relationship Id="rId14" Type="http://schemas.openxmlformats.org/officeDocument/2006/relationships/image" Target="../media/image12.svg"/><Relationship Id="rId22" Type="http://schemas.openxmlformats.org/officeDocument/2006/relationships/image" Target="../media/image10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tre, Planke, Dørhåndtak, konstruksjon&#10;&#10;Automatisk generert beskrivelse">
            <a:extLst>
              <a:ext uri="{FF2B5EF4-FFF2-40B4-BE49-F238E27FC236}">
                <a16:creationId xmlns:a16="http://schemas.microsoft.com/office/drawing/2014/main" id="{158C23DD-22D5-4D4C-E860-1D6FFDAA7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D45938-F77C-4B35-BAB6-C76238DED3D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367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6A03BF44-C274-D890-7B26-81D3996726C1}"/>
              </a:ext>
            </a:extLst>
          </p:cNvPr>
          <p:cNvGrpSpPr>
            <a:grpSpLocks/>
          </p:cNvGrpSpPr>
          <p:nvPr/>
        </p:nvGrpSpPr>
        <p:grpSpPr>
          <a:xfrm>
            <a:off x="3844723" y="3805405"/>
            <a:ext cx="4753299" cy="1078498"/>
            <a:chOff x="9608665" y="706775"/>
            <a:chExt cx="1221813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6" name="Rectangle: Rounded Corners 8">
              <a:extLst>
                <a:ext uri="{FF2B5EF4-FFF2-40B4-BE49-F238E27FC236}">
                  <a16:creationId xmlns:a16="http://schemas.microsoft.com/office/drawing/2014/main" id="{C984AC38-6D02-7927-6540-1DAD873D4E42}"/>
                </a:ext>
              </a:extLst>
            </p:cNvPr>
            <p:cNvSpPr/>
            <p:nvPr/>
          </p:nvSpPr>
          <p:spPr>
            <a:xfrm>
              <a:off x="9631966" y="706775"/>
              <a:ext cx="1175211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BAF8292-E0F9-4547-E2FA-71E3C070A6EC}"/>
                </a:ext>
              </a:extLst>
            </p:cNvPr>
            <p:cNvSpPr txBox="1"/>
            <p:nvPr/>
          </p:nvSpPr>
          <p:spPr>
            <a:xfrm>
              <a:off x="9608665" y="753863"/>
              <a:ext cx="1221813" cy="361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540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3" name="Grafikk 12" descr="Korn med heldekkende fyll">
            <a:extLst>
              <a:ext uri="{FF2B5EF4-FFF2-40B4-BE49-F238E27FC236}">
                <a16:creationId xmlns:a16="http://schemas.microsoft.com/office/drawing/2014/main" id="{DD2A02E4-829E-7782-04DD-25F5B332D74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6413" y="1907367"/>
            <a:ext cx="529920" cy="529920"/>
          </a:xfrm>
          <a:prstGeom prst="rect">
            <a:avLst/>
          </a:prstGeom>
        </p:spPr>
      </p:pic>
      <p:sp>
        <p:nvSpPr>
          <p:cNvPr id="14" name="TextBox 26">
            <a:extLst>
              <a:ext uri="{FF2B5EF4-FFF2-40B4-BE49-F238E27FC236}">
                <a16:creationId xmlns:a16="http://schemas.microsoft.com/office/drawing/2014/main" id="{5C86DC4B-59DA-5F66-B798-C225D23F398E}"/>
              </a:ext>
            </a:extLst>
          </p:cNvPr>
          <p:cNvSpPr txBox="1"/>
          <p:nvPr/>
        </p:nvSpPr>
        <p:spPr>
          <a:xfrm>
            <a:off x="1827298" y="2486081"/>
            <a:ext cx="8788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Vi er sterkere gjennom</a:t>
            </a:r>
          </a:p>
        </p:txBody>
      </p:sp>
      <p:sp>
        <p:nvSpPr>
          <p:cNvPr id="15" name="TextBox 29">
            <a:extLst>
              <a:ext uri="{FF2B5EF4-FFF2-40B4-BE49-F238E27FC236}">
                <a16:creationId xmlns:a16="http://schemas.microsoft.com/office/drawing/2014/main" id="{AB40E444-C473-C2C2-359F-E60D4C342F85}"/>
              </a:ext>
            </a:extLst>
          </p:cNvPr>
          <p:cNvSpPr txBox="1"/>
          <p:nvPr/>
        </p:nvSpPr>
        <p:spPr>
          <a:xfrm>
            <a:off x="3548798" y="4927641"/>
            <a:ext cx="5345147" cy="380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400" b="0" i="0" dirty="0">
                <a:solidFill>
                  <a:schemeClr val="bg1"/>
                </a:solidFill>
                <a:effectLst/>
                <a:latin typeface="IBM Plex Sans" panose="020B0503050203000203" pitchFamily="34" charset="0"/>
              </a:rPr>
              <a:t>Generell læring om samvirkemodellen, styrker og utfordringer</a:t>
            </a:r>
            <a:endParaRPr lang="nb-NO" sz="1400" dirty="0">
              <a:solidFill>
                <a:schemeClr val="bg1"/>
              </a:solidFill>
              <a:latin typeface="IBM Plex Sans" panose="020B0503050203000203" pitchFamily="34" charset="0"/>
              <a:ea typeface="Roboto Light" panose="02000000000000000000" pitchFamily="2" charset="0"/>
            </a:endParaRPr>
          </a:p>
        </p:txBody>
      </p:sp>
      <p:pic>
        <p:nvPicPr>
          <p:cNvPr id="22" name="Bilde 21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1F5C3758-22CE-FEEA-7132-B12C54842E2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" y="6032584"/>
            <a:ext cx="2088000" cy="5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12886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BDF4-5C25-6A7A-1A4C-70BDE8A9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F0825E6-E145-A783-AD4B-E378E7B6FC04}"/>
              </a:ext>
            </a:extLst>
          </p:cNvPr>
          <p:cNvSpPr>
            <a:spLocks/>
          </p:cNvSpPr>
          <p:nvPr/>
        </p:nvSpPr>
        <p:spPr bwMode="auto">
          <a:xfrm>
            <a:off x="1708" y="3055937"/>
            <a:ext cx="12188583" cy="3802063"/>
          </a:xfrm>
          <a:custGeom>
            <a:avLst/>
            <a:gdLst>
              <a:gd name="T0" fmla="*/ 4392 w 4392"/>
              <a:gd name="T1" fmla="*/ 1370 h 1370"/>
              <a:gd name="T2" fmla="*/ 4392 w 4392"/>
              <a:gd name="T3" fmla="*/ 244 h 1370"/>
              <a:gd name="T4" fmla="*/ 4092 w 4392"/>
              <a:gd name="T5" fmla="*/ 129 h 1370"/>
              <a:gd name="T6" fmla="*/ 3712 w 4392"/>
              <a:gd name="T7" fmla="*/ 17 h 1370"/>
              <a:gd name="T8" fmla="*/ 3310 w 4392"/>
              <a:gd name="T9" fmla="*/ 50 h 1370"/>
              <a:gd name="T10" fmla="*/ 2931 w 4392"/>
              <a:gd name="T11" fmla="*/ 216 h 1370"/>
              <a:gd name="T12" fmla="*/ 2194 w 4392"/>
              <a:gd name="T13" fmla="*/ 829 h 1370"/>
              <a:gd name="T14" fmla="*/ 1649 w 4392"/>
              <a:gd name="T15" fmla="*/ 767 h 1370"/>
              <a:gd name="T16" fmla="*/ 1121 w 4392"/>
              <a:gd name="T17" fmla="*/ 589 h 1370"/>
              <a:gd name="T18" fmla="*/ 0 w 4392"/>
              <a:gd name="T19" fmla="*/ 753 h 1370"/>
              <a:gd name="T20" fmla="*/ 0 w 4392"/>
              <a:gd name="T21" fmla="*/ 1370 h 1370"/>
              <a:gd name="T22" fmla="*/ 4392 w 4392"/>
              <a:gd name="T23" fmla="*/ 1370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92" h="1370">
                <a:moveTo>
                  <a:pt x="4392" y="1370"/>
                </a:moveTo>
                <a:cubicBezTo>
                  <a:pt x="4392" y="244"/>
                  <a:pt x="4392" y="244"/>
                  <a:pt x="4392" y="244"/>
                </a:cubicBezTo>
                <a:cubicBezTo>
                  <a:pt x="4292" y="206"/>
                  <a:pt x="4192" y="167"/>
                  <a:pt x="4092" y="129"/>
                </a:cubicBezTo>
                <a:cubicBezTo>
                  <a:pt x="3969" y="81"/>
                  <a:pt x="3843" y="33"/>
                  <a:pt x="3712" y="17"/>
                </a:cubicBezTo>
                <a:cubicBezTo>
                  <a:pt x="3578" y="0"/>
                  <a:pt x="3441" y="17"/>
                  <a:pt x="3310" y="50"/>
                </a:cubicBezTo>
                <a:cubicBezTo>
                  <a:pt x="3176" y="84"/>
                  <a:pt x="3044" y="136"/>
                  <a:pt x="2931" y="216"/>
                </a:cubicBezTo>
                <a:cubicBezTo>
                  <a:pt x="2668" y="403"/>
                  <a:pt x="2505" y="742"/>
                  <a:pt x="2194" y="829"/>
                </a:cubicBezTo>
                <a:cubicBezTo>
                  <a:pt x="2015" y="879"/>
                  <a:pt x="1823" y="832"/>
                  <a:pt x="1649" y="767"/>
                </a:cubicBezTo>
                <a:cubicBezTo>
                  <a:pt x="1474" y="702"/>
                  <a:pt x="1305" y="617"/>
                  <a:pt x="1121" y="589"/>
                </a:cubicBezTo>
                <a:cubicBezTo>
                  <a:pt x="745" y="532"/>
                  <a:pt x="378" y="718"/>
                  <a:pt x="0" y="753"/>
                </a:cubicBezTo>
                <a:cubicBezTo>
                  <a:pt x="0" y="1370"/>
                  <a:pt x="0" y="1370"/>
                  <a:pt x="0" y="1370"/>
                </a:cubicBezTo>
                <a:lnTo>
                  <a:pt x="4392" y="137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93F528AF-365E-D645-F1A0-D24CB3E96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44" name="Gruppe 43">
            <a:extLst>
              <a:ext uri="{FF2B5EF4-FFF2-40B4-BE49-F238E27FC236}">
                <a16:creationId xmlns:a16="http://schemas.microsoft.com/office/drawing/2014/main" id="{3A1A6891-2108-CD9D-F535-2E1F492B743B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0043A989-AB75-5DBD-5728-B12D2898979C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lideNo">
              <a:extLst>
                <a:ext uri="{FF2B5EF4-FFF2-40B4-BE49-F238E27FC236}">
                  <a16:creationId xmlns:a16="http://schemas.microsoft.com/office/drawing/2014/main" id="{747188ED-46E7-6BAA-DE51-41FAC364BB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10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7" name="TextBox 3">
            <a:extLst>
              <a:ext uri="{FF2B5EF4-FFF2-40B4-BE49-F238E27FC236}">
                <a16:creationId xmlns:a16="http://schemas.microsoft.com/office/drawing/2014/main" id="{5F6AFCBB-8DDB-B650-BFDB-BA2BADBA175C}"/>
              </a:ext>
            </a:extLst>
          </p:cNvPr>
          <p:cNvSpPr txBox="1"/>
          <p:nvPr/>
        </p:nvSpPr>
        <p:spPr>
          <a:xfrm>
            <a:off x="751382" y="507249"/>
            <a:ext cx="5919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Forhandlings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styrke</a:t>
            </a:r>
          </a:p>
        </p:txBody>
      </p:sp>
      <p:sp>
        <p:nvSpPr>
          <p:cNvPr id="3" name="Rectangle 19">
            <a:extLst>
              <a:ext uri="{FF2B5EF4-FFF2-40B4-BE49-F238E27FC236}">
                <a16:creationId xmlns:a16="http://schemas.microsoft.com/office/drawing/2014/main" id="{22D7A2AF-195B-B4D8-ECA0-4865A3F87FCD}"/>
              </a:ext>
            </a:extLst>
          </p:cNvPr>
          <p:cNvSpPr/>
          <p:nvPr/>
        </p:nvSpPr>
        <p:spPr>
          <a:xfrm>
            <a:off x="1040859" y="2840844"/>
            <a:ext cx="10025351" cy="3344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Grafikk 46" descr="Korn med heldekkende fyll">
            <a:extLst>
              <a:ext uri="{FF2B5EF4-FFF2-40B4-BE49-F238E27FC236}">
                <a16:creationId xmlns:a16="http://schemas.microsoft.com/office/drawing/2014/main" id="{09676845-DCAE-A714-EC1A-B2EA7D5FD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90027" y="2044005"/>
            <a:ext cx="396000" cy="396000"/>
          </a:xfrm>
          <a:prstGeom prst="rect">
            <a:avLst/>
          </a:prstGeom>
        </p:spPr>
      </p:pic>
      <p:sp>
        <p:nvSpPr>
          <p:cNvPr id="29" name="TextBox 29">
            <a:extLst>
              <a:ext uri="{FF2B5EF4-FFF2-40B4-BE49-F238E27FC236}">
                <a16:creationId xmlns:a16="http://schemas.microsoft.com/office/drawing/2014/main" id="{472FE48E-4DE5-E596-4C23-3B3881480359}"/>
              </a:ext>
            </a:extLst>
          </p:cNvPr>
          <p:cNvSpPr txBox="1"/>
          <p:nvPr/>
        </p:nvSpPr>
        <p:spPr>
          <a:xfrm>
            <a:off x="5942859" y="1398283"/>
            <a:ext cx="5000911" cy="703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4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I markeder hvor produsentsamvirker har en sterk posisjon, er råvareprisene høye. 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D97C0E8A-53C2-7E17-B6BE-DCA343D884E2}"/>
              </a:ext>
            </a:extLst>
          </p:cNvPr>
          <p:cNvGrpSpPr/>
          <p:nvPr/>
        </p:nvGrpSpPr>
        <p:grpSpPr>
          <a:xfrm>
            <a:off x="7530846" y="3346524"/>
            <a:ext cx="3364122" cy="2343843"/>
            <a:chOff x="7705900" y="3291489"/>
            <a:chExt cx="3364122" cy="2343843"/>
          </a:xfrm>
        </p:grpSpPr>
        <p:sp>
          <p:nvSpPr>
            <p:cNvPr id="26" name="TextBox 29">
              <a:extLst>
                <a:ext uri="{FF2B5EF4-FFF2-40B4-BE49-F238E27FC236}">
                  <a16:creationId xmlns:a16="http://schemas.microsoft.com/office/drawing/2014/main" id="{B42553CD-A817-B2D6-6798-7A5828BEF91C}"/>
                </a:ext>
              </a:extLst>
            </p:cNvPr>
            <p:cNvSpPr txBox="1"/>
            <p:nvPr/>
          </p:nvSpPr>
          <p:spPr>
            <a:xfrm>
              <a:off x="7705900" y="3291489"/>
              <a:ext cx="3364122" cy="102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00"/>
                </a:spcAft>
              </a:pP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Sterke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merkevarer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sikrer en sterkere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forhandlingsposisjon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ovenfor dagligvarekjedene……</a:t>
              </a:r>
            </a:p>
          </p:txBody>
        </p:sp>
        <p:sp>
          <p:nvSpPr>
            <p:cNvPr id="27" name="TextBox 29">
              <a:extLst>
                <a:ext uri="{FF2B5EF4-FFF2-40B4-BE49-F238E27FC236}">
                  <a16:creationId xmlns:a16="http://schemas.microsoft.com/office/drawing/2014/main" id="{615C84D7-EDFC-45D6-0471-B3D72F84EAC1}"/>
                </a:ext>
              </a:extLst>
            </p:cNvPr>
            <p:cNvSpPr txBox="1"/>
            <p:nvPr/>
          </p:nvSpPr>
          <p:spPr>
            <a:xfrm>
              <a:off x="7754355" y="4608704"/>
              <a:ext cx="2506726" cy="1026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00"/>
                </a:spcAft>
              </a:pP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…..lettere for landbrukssamvirkene å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sikre avsetning</a:t>
              </a:r>
              <a:r>
                <a:rPr lang="nb-NO" sz="1400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nb-NO" sz="14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til</a:t>
              </a:r>
              <a:r>
                <a:rPr lang="nb-NO" sz="1400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gode priser</a:t>
              </a:r>
              <a:endPara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8" name="Group 7">
            <a:extLst>
              <a:ext uri="{FF2B5EF4-FFF2-40B4-BE49-F238E27FC236}">
                <a16:creationId xmlns:a16="http://schemas.microsoft.com/office/drawing/2014/main" id="{02E87AE1-3E48-F66F-F4B5-CBAC9D567D54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9" name="Rectangle: Rounded Corners 8">
              <a:extLst>
                <a:ext uri="{FF2B5EF4-FFF2-40B4-BE49-F238E27FC236}">
                  <a16:creationId xmlns:a16="http://schemas.microsoft.com/office/drawing/2014/main" id="{9421B330-F347-7BFC-C43C-337D8B502EA4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78776395-4B87-8CDD-BF9F-6F1B5494A673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2" name="Rett linje 1">
            <a:extLst>
              <a:ext uri="{FF2B5EF4-FFF2-40B4-BE49-F238E27FC236}">
                <a16:creationId xmlns:a16="http://schemas.microsoft.com/office/drawing/2014/main" id="{CBC61A58-07E4-33B8-92E7-C27943F1EEEE}"/>
              </a:ext>
            </a:extLst>
          </p:cNvPr>
          <p:cNvCxnSpPr/>
          <p:nvPr/>
        </p:nvCxnSpPr>
        <p:spPr>
          <a:xfrm>
            <a:off x="7252968" y="3152058"/>
            <a:ext cx="0" cy="2844000"/>
          </a:xfrm>
          <a:prstGeom prst="line">
            <a:avLst/>
          </a:prstGeom>
          <a:ln>
            <a:solidFill>
              <a:srgbClr val="7F7F7F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7CDF2508-1B34-409F-2B20-00518D5E1429}"/>
              </a:ext>
            </a:extLst>
          </p:cNvPr>
          <p:cNvGrpSpPr/>
          <p:nvPr/>
        </p:nvGrpSpPr>
        <p:grpSpPr>
          <a:xfrm>
            <a:off x="949600" y="246385"/>
            <a:ext cx="5881687" cy="4572000"/>
            <a:chOff x="42303" y="739605"/>
            <a:chExt cx="5881687" cy="4572000"/>
          </a:xfrm>
        </p:grpSpPr>
        <p:pic>
          <p:nvPicPr>
            <p:cNvPr id="12" name="Grafikk 11" descr="En økologisk-figur">
              <a:extLst>
                <a:ext uri="{FF2B5EF4-FFF2-40B4-BE49-F238E27FC236}">
                  <a16:creationId xmlns:a16="http://schemas.microsoft.com/office/drawing/2014/main" id="{A5B01856-8073-B390-EA4B-298E39CDE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6009852" flipH="1">
              <a:off x="697147" y="84761"/>
              <a:ext cx="4572000" cy="5881687"/>
            </a:xfrm>
            <a:prstGeom prst="rect">
              <a:avLst/>
            </a:prstGeom>
            <a:effectLst>
              <a:outerShdw blurRad="152400" dist="50800" dir="5400000" algn="tl" rotWithShape="0">
                <a:prstClr val="black">
                  <a:alpha val="15000"/>
                </a:prstClr>
              </a:outerShdw>
            </a:effec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2207CF8-7221-1E2C-5074-A4F81BC9D347}"/>
                </a:ext>
              </a:extLst>
            </p:cNvPr>
            <p:cNvSpPr txBox="1"/>
            <p:nvPr/>
          </p:nvSpPr>
          <p:spPr>
            <a:xfrm>
              <a:off x="1782115" y="2693481"/>
              <a:ext cx="2402063" cy="893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200" b="1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Målet</a:t>
              </a:r>
              <a:r>
                <a:rPr lang="nb-NO" sz="1200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til landbrukssamvirkene er å sørge for </a:t>
              </a:r>
              <a:r>
                <a:rPr lang="nb-NO" sz="1200" b="1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trygg avsetning </a:t>
              </a:r>
              <a:r>
                <a:rPr lang="nb-NO" sz="1200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til </a:t>
              </a:r>
              <a:r>
                <a:rPr lang="nb-NO" sz="1200" b="1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best mulig priser</a:t>
              </a:r>
            </a:p>
          </p:txBody>
        </p:sp>
      </p:grpSp>
      <p:pic>
        <p:nvPicPr>
          <p:cNvPr id="32" name="Grafikk 31">
            <a:extLst>
              <a:ext uri="{FF2B5EF4-FFF2-40B4-BE49-F238E27FC236}">
                <a16:creationId xmlns:a16="http://schemas.microsoft.com/office/drawing/2014/main" id="{F89CA377-17A1-C688-0CA3-E9005028F42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183379" flipH="1">
            <a:off x="10045999" y="4361955"/>
            <a:ext cx="585983" cy="540000"/>
          </a:xfrm>
          <a:prstGeom prst="rect">
            <a:avLst/>
          </a:prstGeom>
        </p:spPr>
      </p:pic>
      <p:grpSp>
        <p:nvGrpSpPr>
          <p:cNvPr id="52" name="Gruppe 51">
            <a:extLst>
              <a:ext uri="{FF2B5EF4-FFF2-40B4-BE49-F238E27FC236}">
                <a16:creationId xmlns:a16="http://schemas.microsoft.com/office/drawing/2014/main" id="{88F4E021-EEA4-79D9-8B92-42F1BAF11105}"/>
              </a:ext>
            </a:extLst>
          </p:cNvPr>
          <p:cNvGrpSpPr/>
          <p:nvPr/>
        </p:nvGrpSpPr>
        <p:grpSpPr>
          <a:xfrm>
            <a:off x="1459603" y="3185718"/>
            <a:ext cx="5462747" cy="3253291"/>
            <a:chOff x="1819949" y="3193274"/>
            <a:chExt cx="5462747" cy="3253291"/>
          </a:xfrm>
        </p:grpSpPr>
        <p:pic>
          <p:nvPicPr>
            <p:cNvPr id="4" name="Picture 2" descr="REMA 1000 Sogn">
              <a:extLst>
                <a:ext uri="{FF2B5EF4-FFF2-40B4-BE49-F238E27FC236}">
                  <a16:creationId xmlns:a16="http://schemas.microsoft.com/office/drawing/2014/main" id="{51370426-7384-7AC3-51DA-37A6D6D9A6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2" t="16814" r="24638" b="18097"/>
            <a:stretch/>
          </p:blipFill>
          <p:spPr bwMode="auto">
            <a:xfrm>
              <a:off x="1992880" y="3202353"/>
              <a:ext cx="307181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NorgesGruppen ASA">
              <a:extLst>
                <a:ext uri="{FF2B5EF4-FFF2-40B4-BE49-F238E27FC236}">
                  <a16:creationId xmlns:a16="http://schemas.microsoft.com/office/drawing/2014/main" id="{DE831FD5-CCCF-423D-6EDF-0D3D9B790F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3" t="14472" r="6372" b="14217"/>
            <a:stretch/>
          </p:blipFill>
          <p:spPr bwMode="auto">
            <a:xfrm>
              <a:off x="1906682" y="3948201"/>
              <a:ext cx="484424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3D5CC97A-C0A2-7860-F6A8-47DA9F77F4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949" y="3705899"/>
              <a:ext cx="632968" cy="1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Bilde 13" descr="Et bilde som inneholder Font, Grafikk, logo, design&#10;&#10;Automatisk generert beskrivelse">
              <a:extLst>
                <a:ext uri="{FF2B5EF4-FFF2-40B4-BE49-F238E27FC236}">
                  <a16:creationId xmlns:a16="http://schemas.microsoft.com/office/drawing/2014/main" id="{7D582985-BF33-BA40-BA5F-32152F2DD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2414" y="4594445"/>
              <a:ext cx="726455" cy="612000"/>
            </a:xfrm>
            <a:prstGeom prst="rect">
              <a:avLst/>
            </a:prstGeom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67F3160-A45D-A2CD-1D1F-490D6017E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3244" y="3291474"/>
              <a:ext cx="612000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Biola_sort_18.ai Biola Logo">
              <a:extLst>
                <a:ext uri="{FF2B5EF4-FFF2-40B4-BE49-F238E27FC236}">
                  <a16:creationId xmlns:a16="http://schemas.microsoft.com/office/drawing/2014/main" id="{FE040DEB-FDCF-D70E-653C-520ECB6C7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325" y="3374787"/>
              <a:ext cx="1260000" cy="7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Bilde 19" descr="Et bilde som inneholder logo, tekst, Font, Grafikk&#10;&#10;Automatisk generert beskrivelse">
              <a:extLst>
                <a:ext uri="{FF2B5EF4-FFF2-40B4-BE49-F238E27FC236}">
                  <a16:creationId xmlns:a16="http://schemas.microsoft.com/office/drawing/2014/main" id="{28F0FE66-E2F9-6CA4-F6E2-EFC851B7C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4929" y="3830067"/>
              <a:ext cx="1915043" cy="972000"/>
            </a:xfrm>
            <a:prstGeom prst="rect">
              <a:avLst/>
            </a:prstGeom>
          </p:spPr>
        </p:pic>
        <p:pic>
          <p:nvPicPr>
            <p:cNvPr id="22" name="Bilde 21" descr="Et bilde som inneholder tekst, Grafikk, grafisk design, logo&#10;&#10;Automatisk generert beskrivelse">
              <a:extLst>
                <a:ext uri="{FF2B5EF4-FFF2-40B4-BE49-F238E27FC236}">
                  <a16:creationId xmlns:a16="http://schemas.microsoft.com/office/drawing/2014/main" id="{0E839856-5859-739F-D461-78291C1C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6601" y="4244285"/>
              <a:ext cx="536095" cy="504000"/>
            </a:xfrm>
            <a:prstGeom prst="rect">
              <a:avLst/>
            </a:prstGeom>
          </p:spPr>
        </p:pic>
        <p:pic>
          <p:nvPicPr>
            <p:cNvPr id="40" name="Grafikk 39" descr="Dumphuske kontur">
              <a:extLst>
                <a:ext uri="{FF2B5EF4-FFF2-40B4-BE49-F238E27FC236}">
                  <a16:creationId xmlns:a16="http://schemas.microsoft.com/office/drawing/2014/main" id="{91EBAF35-5F57-99C1-FDDA-51228E4DF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flipH="1">
              <a:off x="2320136" y="3638565"/>
              <a:ext cx="2808000" cy="2808000"/>
            </a:xfrm>
            <a:prstGeom prst="rect">
              <a:avLst/>
            </a:prstGeom>
          </p:spPr>
        </p:pic>
        <p:sp>
          <p:nvSpPr>
            <p:cNvPr id="16" name="Rektangel 15">
              <a:extLst>
                <a:ext uri="{FF2B5EF4-FFF2-40B4-BE49-F238E27FC236}">
                  <a16:creationId xmlns:a16="http://schemas.microsoft.com/office/drawing/2014/main" id="{AC49F4F9-971C-2E35-B167-6E62475ACF71}"/>
                </a:ext>
              </a:extLst>
            </p:cNvPr>
            <p:cNvSpPr/>
            <p:nvPr/>
          </p:nvSpPr>
          <p:spPr>
            <a:xfrm>
              <a:off x="4762922" y="5083312"/>
              <a:ext cx="469625" cy="344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2" name="Gruppe 41">
              <a:extLst>
                <a:ext uri="{FF2B5EF4-FFF2-40B4-BE49-F238E27FC236}">
                  <a16:creationId xmlns:a16="http://schemas.microsoft.com/office/drawing/2014/main" id="{B64177F8-B433-1BF1-40D2-F1501F59CED0}"/>
                </a:ext>
              </a:extLst>
            </p:cNvPr>
            <p:cNvGrpSpPr/>
            <p:nvPr/>
          </p:nvGrpSpPr>
          <p:grpSpPr>
            <a:xfrm>
              <a:off x="4479612" y="3556561"/>
              <a:ext cx="1764000" cy="2808000"/>
              <a:chOff x="4490116" y="3610620"/>
              <a:chExt cx="1701993" cy="2732444"/>
            </a:xfrm>
          </p:grpSpPr>
          <p:pic>
            <p:nvPicPr>
              <p:cNvPr id="13" name="Grafikk 12" descr="Hunn kryss Ben">
                <a:extLst>
                  <a:ext uri="{FF2B5EF4-FFF2-40B4-BE49-F238E27FC236}">
                    <a16:creationId xmlns:a16="http://schemas.microsoft.com/office/drawing/2014/main" id="{A7449AE6-6AC8-C07E-C082-9CD2AA92F3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4490116" y="4111064"/>
                <a:ext cx="1701993" cy="2232000"/>
              </a:xfrm>
              <a:prstGeom prst="rect">
                <a:avLst/>
              </a:prstGeom>
              <a:effectLst>
                <a:outerShdw blurRad="152400" dist="50800" dir="5400000" algn="tl" rotWithShape="0">
                  <a:prstClr val="black">
                    <a:alpha val="15000"/>
                  </a:prstClr>
                </a:outerShdw>
              </a:effectLst>
            </p:spPr>
          </p:pic>
          <p:pic>
            <p:nvPicPr>
              <p:cNvPr id="24" name="Grafikk 23" descr="Kvinne med Bangs">
                <a:extLst>
                  <a:ext uri="{FF2B5EF4-FFF2-40B4-BE49-F238E27FC236}">
                    <a16:creationId xmlns:a16="http://schemas.microsoft.com/office/drawing/2014/main" id="{E3FEA9D0-FF78-352D-A6AD-9F998DA18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599969" y="3610620"/>
                <a:ext cx="679069" cy="612000"/>
              </a:xfrm>
              <a:prstGeom prst="rect">
                <a:avLst/>
              </a:prstGeom>
            </p:spPr>
          </p:pic>
          <p:pic>
            <p:nvPicPr>
              <p:cNvPr id="34" name="Grafikk 33" descr="Et smilefjes">
                <a:extLst>
                  <a:ext uri="{FF2B5EF4-FFF2-40B4-BE49-F238E27FC236}">
                    <a16:creationId xmlns:a16="http://schemas.microsoft.com/office/drawing/2014/main" id="{758E7135-DA6F-4272-8E62-50DD146DF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4884703" y="3815335"/>
                <a:ext cx="279273" cy="288000"/>
              </a:xfrm>
              <a:prstGeom prst="rect">
                <a:avLst/>
              </a:prstGeom>
            </p:spPr>
          </p:pic>
        </p:grp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28DDE4C0-30A2-F8AC-0A75-C4BA12931BAE}"/>
                </a:ext>
              </a:extLst>
            </p:cNvPr>
            <p:cNvGrpSpPr/>
            <p:nvPr/>
          </p:nvGrpSpPr>
          <p:grpSpPr>
            <a:xfrm>
              <a:off x="2413260" y="3193274"/>
              <a:ext cx="1100718" cy="1697308"/>
              <a:chOff x="2429162" y="3201225"/>
              <a:chExt cx="1100718" cy="1697308"/>
            </a:xfrm>
          </p:grpSpPr>
          <p:pic>
            <p:nvPicPr>
              <p:cNvPr id="11" name="Grafikk 10" descr="Kvinne som sitter ned">
                <a:extLst>
                  <a:ext uri="{FF2B5EF4-FFF2-40B4-BE49-F238E27FC236}">
                    <a16:creationId xmlns:a16="http://schemas.microsoft.com/office/drawing/2014/main" id="{3284E4A0-7A28-65B5-C828-730729FEE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2429162" y="3602533"/>
                <a:ext cx="1100718" cy="1296000"/>
              </a:xfrm>
              <a:prstGeom prst="rect">
                <a:avLst/>
              </a:prstGeom>
              <a:effectLst>
                <a:outerShdw blurRad="152400" dist="50800" dir="5400000" algn="tl" rotWithShape="0">
                  <a:prstClr val="black">
                    <a:alpha val="15000"/>
                  </a:prstClr>
                </a:outerShdw>
              </a:effectLst>
            </p:spPr>
          </p:pic>
          <p:pic>
            <p:nvPicPr>
              <p:cNvPr id="18" name="Grafikk 17" descr="Kvinne med uavgjort hår">
                <a:extLst>
                  <a:ext uri="{FF2B5EF4-FFF2-40B4-BE49-F238E27FC236}">
                    <a16:creationId xmlns:a16="http://schemas.microsoft.com/office/drawing/2014/main" id="{DBA6D5C7-16D7-11CC-B755-BC3B6B21EB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2515640" y="3201225"/>
                <a:ext cx="504000" cy="504000"/>
              </a:xfrm>
              <a:prstGeom prst="rect">
                <a:avLst/>
              </a:prstGeom>
            </p:spPr>
          </p:pic>
        </p:grpSp>
      </p:grpSp>
      <p:sp>
        <p:nvSpPr>
          <p:cNvPr id="53" name="Ellipse 52">
            <a:extLst>
              <a:ext uri="{FF2B5EF4-FFF2-40B4-BE49-F238E27FC236}">
                <a16:creationId xmlns:a16="http://schemas.microsoft.com/office/drawing/2014/main" id="{3C4EF9BB-B149-2F37-3EE2-811C076C0E32}"/>
              </a:ext>
            </a:extLst>
          </p:cNvPr>
          <p:cNvSpPr/>
          <p:nvPr/>
        </p:nvSpPr>
        <p:spPr>
          <a:xfrm>
            <a:off x="4059061" y="2044005"/>
            <a:ext cx="180000" cy="18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9" name="Grafikk 18" descr="En ansikts ansikt">
            <a:extLst>
              <a:ext uri="{FF2B5EF4-FFF2-40B4-BE49-F238E27FC236}">
                <a16:creationId xmlns:a16="http://schemas.microsoft.com/office/drawing/2014/main" id="{3357DA8F-E4A1-9A45-E634-BF7D5EC6042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367697" y="3353480"/>
            <a:ext cx="244588" cy="252000"/>
          </a:xfrm>
          <a:prstGeom prst="rect">
            <a:avLst/>
          </a:prstGeom>
        </p:spPr>
      </p:pic>
      <p:pic>
        <p:nvPicPr>
          <p:cNvPr id="15" name="Bilde 14" descr="Et bilde som inneholder Grafikk, Font, logo, grafisk design&#10;&#10;Automatisk generert beskrivelse">
            <a:extLst>
              <a:ext uri="{FF2B5EF4-FFF2-40B4-BE49-F238E27FC236}">
                <a16:creationId xmlns:a16="http://schemas.microsoft.com/office/drawing/2014/main" id="{BB85E972-8AEE-3B0F-704C-EDDF79D26AAC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33" r="26879" b="30194"/>
          <a:stretch/>
        </p:blipFill>
        <p:spPr>
          <a:xfrm>
            <a:off x="6380900" y="5057124"/>
            <a:ext cx="49533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757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BDF4-5C25-6A7A-1A4C-70BDE8A9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9F0825E6-E145-A783-AD4B-E378E7B6FC04}"/>
              </a:ext>
            </a:extLst>
          </p:cNvPr>
          <p:cNvSpPr>
            <a:spLocks/>
          </p:cNvSpPr>
          <p:nvPr/>
        </p:nvSpPr>
        <p:spPr bwMode="auto">
          <a:xfrm>
            <a:off x="1708" y="3055937"/>
            <a:ext cx="12188583" cy="3802063"/>
          </a:xfrm>
          <a:custGeom>
            <a:avLst/>
            <a:gdLst>
              <a:gd name="T0" fmla="*/ 4392 w 4392"/>
              <a:gd name="T1" fmla="*/ 1370 h 1370"/>
              <a:gd name="T2" fmla="*/ 4392 w 4392"/>
              <a:gd name="T3" fmla="*/ 244 h 1370"/>
              <a:gd name="T4" fmla="*/ 4092 w 4392"/>
              <a:gd name="T5" fmla="*/ 129 h 1370"/>
              <a:gd name="T6" fmla="*/ 3712 w 4392"/>
              <a:gd name="T7" fmla="*/ 17 h 1370"/>
              <a:gd name="T8" fmla="*/ 3310 w 4392"/>
              <a:gd name="T9" fmla="*/ 50 h 1370"/>
              <a:gd name="T10" fmla="*/ 2931 w 4392"/>
              <a:gd name="T11" fmla="*/ 216 h 1370"/>
              <a:gd name="T12" fmla="*/ 2194 w 4392"/>
              <a:gd name="T13" fmla="*/ 829 h 1370"/>
              <a:gd name="T14" fmla="*/ 1649 w 4392"/>
              <a:gd name="T15" fmla="*/ 767 h 1370"/>
              <a:gd name="T16" fmla="*/ 1121 w 4392"/>
              <a:gd name="T17" fmla="*/ 589 h 1370"/>
              <a:gd name="T18" fmla="*/ 0 w 4392"/>
              <a:gd name="T19" fmla="*/ 753 h 1370"/>
              <a:gd name="T20" fmla="*/ 0 w 4392"/>
              <a:gd name="T21" fmla="*/ 1370 h 1370"/>
              <a:gd name="T22" fmla="*/ 4392 w 4392"/>
              <a:gd name="T23" fmla="*/ 1370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92" h="1370">
                <a:moveTo>
                  <a:pt x="4392" y="1370"/>
                </a:moveTo>
                <a:cubicBezTo>
                  <a:pt x="4392" y="244"/>
                  <a:pt x="4392" y="244"/>
                  <a:pt x="4392" y="244"/>
                </a:cubicBezTo>
                <a:cubicBezTo>
                  <a:pt x="4292" y="206"/>
                  <a:pt x="4192" y="167"/>
                  <a:pt x="4092" y="129"/>
                </a:cubicBezTo>
                <a:cubicBezTo>
                  <a:pt x="3969" y="81"/>
                  <a:pt x="3843" y="33"/>
                  <a:pt x="3712" y="17"/>
                </a:cubicBezTo>
                <a:cubicBezTo>
                  <a:pt x="3578" y="0"/>
                  <a:pt x="3441" y="17"/>
                  <a:pt x="3310" y="50"/>
                </a:cubicBezTo>
                <a:cubicBezTo>
                  <a:pt x="3176" y="84"/>
                  <a:pt x="3044" y="136"/>
                  <a:pt x="2931" y="216"/>
                </a:cubicBezTo>
                <a:cubicBezTo>
                  <a:pt x="2668" y="403"/>
                  <a:pt x="2505" y="742"/>
                  <a:pt x="2194" y="829"/>
                </a:cubicBezTo>
                <a:cubicBezTo>
                  <a:pt x="2015" y="879"/>
                  <a:pt x="1823" y="832"/>
                  <a:pt x="1649" y="767"/>
                </a:cubicBezTo>
                <a:cubicBezTo>
                  <a:pt x="1474" y="702"/>
                  <a:pt x="1305" y="617"/>
                  <a:pt x="1121" y="589"/>
                </a:cubicBezTo>
                <a:cubicBezTo>
                  <a:pt x="745" y="532"/>
                  <a:pt x="378" y="718"/>
                  <a:pt x="0" y="753"/>
                </a:cubicBezTo>
                <a:cubicBezTo>
                  <a:pt x="0" y="1370"/>
                  <a:pt x="0" y="1370"/>
                  <a:pt x="0" y="1370"/>
                </a:cubicBezTo>
                <a:lnTo>
                  <a:pt x="4392" y="1370"/>
                </a:lnTo>
                <a:close/>
              </a:path>
            </a:pathLst>
          </a:custGeom>
          <a:blipFill>
            <a:blip r:embed="rId3" cstate="hq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93F528AF-365E-D645-F1A0-D24CB3E969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44" name="Gruppe 43">
            <a:extLst>
              <a:ext uri="{FF2B5EF4-FFF2-40B4-BE49-F238E27FC236}">
                <a16:creationId xmlns:a16="http://schemas.microsoft.com/office/drawing/2014/main" id="{3A1A6891-2108-CD9D-F535-2E1F492B743B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0043A989-AB75-5DBD-5728-B12D2898979C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lideNo">
              <a:extLst>
                <a:ext uri="{FF2B5EF4-FFF2-40B4-BE49-F238E27FC236}">
                  <a16:creationId xmlns:a16="http://schemas.microsoft.com/office/drawing/2014/main" id="{747188ED-46E7-6BAA-DE51-41FAC364BB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11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" name="Rectangle 19">
            <a:extLst>
              <a:ext uri="{FF2B5EF4-FFF2-40B4-BE49-F238E27FC236}">
                <a16:creationId xmlns:a16="http://schemas.microsoft.com/office/drawing/2014/main" id="{22D7A2AF-195B-B4D8-ECA0-4865A3F87FCD}"/>
              </a:ext>
            </a:extLst>
          </p:cNvPr>
          <p:cNvSpPr/>
          <p:nvPr/>
        </p:nvSpPr>
        <p:spPr>
          <a:xfrm>
            <a:off x="1066429" y="2662935"/>
            <a:ext cx="10025351" cy="3344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7" name="Grafikk 46" descr="Korn med heldekkende fyll">
            <a:extLst>
              <a:ext uri="{FF2B5EF4-FFF2-40B4-BE49-F238E27FC236}">
                <a16:creationId xmlns:a16="http://schemas.microsoft.com/office/drawing/2014/main" id="{09676845-DCAE-A714-EC1A-B2EA7D5FD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62350" y="1858671"/>
            <a:ext cx="396000" cy="396000"/>
          </a:xfrm>
          <a:prstGeom prst="rect">
            <a:avLst/>
          </a:prstGeom>
        </p:spPr>
      </p:pic>
      <p:grpSp>
        <p:nvGrpSpPr>
          <p:cNvPr id="48" name="Group 7">
            <a:extLst>
              <a:ext uri="{FF2B5EF4-FFF2-40B4-BE49-F238E27FC236}">
                <a16:creationId xmlns:a16="http://schemas.microsoft.com/office/drawing/2014/main" id="{02E87AE1-3E48-F66F-F4B5-CBAC9D567D54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9" name="Rectangle: Rounded Corners 8">
              <a:extLst>
                <a:ext uri="{FF2B5EF4-FFF2-40B4-BE49-F238E27FC236}">
                  <a16:creationId xmlns:a16="http://schemas.microsoft.com/office/drawing/2014/main" id="{9421B330-F347-7BFC-C43C-337D8B502EA4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78776395-4B87-8CDD-BF9F-6F1B5494A673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81BD1746-4D8A-9324-CF13-FB3A0B7C69A6}"/>
              </a:ext>
            </a:extLst>
          </p:cNvPr>
          <p:cNvSpPr txBox="1"/>
          <p:nvPr/>
        </p:nvSpPr>
        <p:spPr>
          <a:xfrm>
            <a:off x="751382" y="383424"/>
            <a:ext cx="50541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Andel av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overskudd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5B2702-775D-F241-2F61-324376F5FDAC}"/>
              </a:ext>
            </a:extLst>
          </p:cNvPr>
          <p:cNvSpPr txBox="1"/>
          <p:nvPr/>
        </p:nvSpPr>
        <p:spPr>
          <a:xfrm>
            <a:off x="5099957" y="974943"/>
            <a:ext cx="4143852" cy="1160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Landbrukssamvirkene gir bonden mulighet for </a:t>
            </a:r>
            <a:r>
              <a:rPr lang="nb-NO" sz="16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avkastning fra større del av verdikjeden!</a:t>
            </a:r>
            <a:endParaRPr lang="nb-NO" sz="1600" dirty="0">
              <a:solidFill>
                <a:schemeClr val="tx1">
                  <a:lumMod val="65000"/>
                  <a:lumOff val="35000"/>
                </a:schemeClr>
              </a:solidFill>
              <a:latin typeface="IBM Plex Sans" panose="020B0503050203000203" pitchFamily="34" charset="0"/>
              <a:ea typeface="Roboto Light" panose="02000000000000000000" pitchFamily="2" charset="0"/>
            </a:endParaRPr>
          </a:p>
        </p:txBody>
      </p:sp>
      <p:sp>
        <p:nvSpPr>
          <p:cNvPr id="1037" name="TextBox 14">
            <a:extLst>
              <a:ext uri="{FF2B5EF4-FFF2-40B4-BE49-F238E27FC236}">
                <a16:creationId xmlns:a16="http://schemas.microsoft.com/office/drawing/2014/main" id="{369352CE-9D96-DFB6-12AF-AEC0D4311D27}"/>
              </a:ext>
            </a:extLst>
          </p:cNvPr>
          <p:cNvSpPr txBox="1"/>
          <p:nvPr/>
        </p:nvSpPr>
        <p:spPr>
          <a:xfrm>
            <a:off x="1562361" y="4829479"/>
            <a:ext cx="1998462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Bonden får </a:t>
            </a:r>
          </a:p>
          <a:p>
            <a:pPr algn="ctr">
              <a:lnSpc>
                <a:spcPct val="150000"/>
              </a:lnSpc>
            </a:pPr>
            <a:r>
              <a:rPr lang="nb-NO" sz="1100" b="1" dirty="0">
                <a:solidFill>
                  <a:srgbClr val="C00000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avsetning av råvarene </a:t>
            </a:r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sine</a:t>
            </a: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9975D5F-3FD6-8597-F835-146BDD6E45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3694" y="4856097"/>
            <a:ext cx="3270822" cy="684000"/>
          </a:xfrm>
          <a:prstGeom prst="rect">
            <a:avLst/>
          </a:prstGeom>
        </p:spPr>
      </p:pic>
      <p:sp>
        <p:nvSpPr>
          <p:cNvPr id="5" name="TextBox 29">
            <a:extLst>
              <a:ext uri="{FF2B5EF4-FFF2-40B4-BE49-F238E27FC236}">
                <a16:creationId xmlns:a16="http://schemas.microsoft.com/office/drawing/2014/main" id="{99B92B54-4ED4-BBA5-ACA9-41D97B715B83}"/>
              </a:ext>
            </a:extLst>
          </p:cNvPr>
          <p:cNvSpPr txBox="1"/>
          <p:nvPr/>
        </p:nvSpPr>
        <p:spPr>
          <a:xfrm>
            <a:off x="9905720" y="4736430"/>
            <a:ext cx="105824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Samvirke SA</a:t>
            </a:r>
            <a:endParaRPr lang="nb-NO" sz="1100" b="1" dirty="0">
              <a:solidFill>
                <a:srgbClr val="D8AA6A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extBox 29">
            <a:extLst>
              <a:ext uri="{FF2B5EF4-FFF2-40B4-BE49-F238E27FC236}">
                <a16:creationId xmlns:a16="http://schemas.microsoft.com/office/drawing/2014/main" id="{EC553F82-CEE5-82FD-CEA2-DDABCA3BA13A}"/>
              </a:ext>
            </a:extLst>
          </p:cNvPr>
          <p:cNvSpPr txBox="1"/>
          <p:nvPr/>
        </p:nvSpPr>
        <p:spPr>
          <a:xfrm>
            <a:off x="9885522" y="3500391"/>
            <a:ext cx="1058248" cy="48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Overskudd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Samvirke SA</a:t>
            </a:r>
            <a:endParaRPr lang="nb-NO" sz="1100" b="1" dirty="0">
              <a:solidFill>
                <a:srgbClr val="D8AA6A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2" name="Grafikk 11" descr="Mynter med heldekkende fyll">
            <a:extLst>
              <a:ext uri="{FF2B5EF4-FFF2-40B4-BE49-F238E27FC236}">
                <a16:creationId xmlns:a16="http://schemas.microsoft.com/office/drawing/2014/main" id="{699E2AAB-20D8-029A-C830-7E220AB242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56386" y="3693459"/>
            <a:ext cx="290070" cy="292467"/>
          </a:xfrm>
          <a:prstGeom prst="rect">
            <a:avLst/>
          </a:prstGeom>
        </p:spPr>
      </p:pic>
      <p:pic>
        <p:nvPicPr>
          <p:cNvPr id="13" name="Grafikk 12" descr="Mynter med heldekkende fyll">
            <a:extLst>
              <a:ext uri="{FF2B5EF4-FFF2-40B4-BE49-F238E27FC236}">
                <a16:creationId xmlns:a16="http://schemas.microsoft.com/office/drawing/2014/main" id="{C43A3A68-9F10-C7A5-1367-40D0541E94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01421" y="3307857"/>
            <a:ext cx="290070" cy="292467"/>
          </a:xfrm>
          <a:prstGeom prst="rect">
            <a:avLst/>
          </a:prstGeom>
        </p:spPr>
      </p:pic>
      <p:pic>
        <p:nvPicPr>
          <p:cNvPr id="14" name="Grafikk 13" descr="Mynter med heldekkende fyll">
            <a:extLst>
              <a:ext uri="{FF2B5EF4-FFF2-40B4-BE49-F238E27FC236}">
                <a16:creationId xmlns:a16="http://schemas.microsoft.com/office/drawing/2014/main" id="{84C09539-1A42-7C51-D0F9-8EFD1CBCF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28974" y="3964275"/>
            <a:ext cx="290070" cy="292467"/>
          </a:xfrm>
          <a:prstGeom prst="rect">
            <a:avLst/>
          </a:prstGeom>
        </p:spPr>
      </p:pic>
      <p:pic>
        <p:nvPicPr>
          <p:cNvPr id="16" name="Grafikk 15" descr="Mynter med heldekkende fyll">
            <a:extLst>
              <a:ext uri="{FF2B5EF4-FFF2-40B4-BE49-F238E27FC236}">
                <a16:creationId xmlns:a16="http://schemas.microsoft.com/office/drawing/2014/main" id="{D3CFF981-E9E0-69E7-5D75-846F199EAA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60350" y="3606773"/>
            <a:ext cx="290070" cy="292467"/>
          </a:xfrm>
          <a:prstGeom prst="rect">
            <a:avLst/>
          </a:prstGeom>
        </p:spPr>
      </p:pic>
      <p:grpSp>
        <p:nvGrpSpPr>
          <p:cNvPr id="20" name="Gruppe 19">
            <a:extLst>
              <a:ext uri="{FF2B5EF4-FFF2-40B4-BE49-F238E27FC236}">
                <a16:creationId xmlns:a16="http://schemas.microsoft.com/office/drawing/2014/main" id="{BB8FA784-BA06-530B-DE52-F1C0F3E0F004}"/>
              </a:ext>
            </a:extLst>
          </p:cNvPr>
          <p:cNvGrpSpPr/>
          <p:nvPr/>
        </p:nvGrpSpPr>
        <p:grpSpPr>
          <a:xfrm>
            <a:off x="7219919" y="3216151"/>
            <a:ext cx="1073672" cy="954616"/>
            <a:chOff x="7443753" y="3825184"/>
            <a:chExt cx="1073672" cy="954616"/>
          </a:xfrm>
        </p:grpSpPr>
        <p:pic>
          <p:nvPicPr>
            <p:cNvPr id="1044" name="Grafikk 1043" descr="Mynter med heldekkende fyll">
              <a:extLst>
                <a:ext uri="{FF2B5EF4-FFF2-40B4-BE49-F238E27FC236}">
                  <a16:creationId xmlns:a16="http://schemas.microsoft.com/office/drawing/2014/main" id="{16A5A357-E387-8A84-DCD2-6EAC3E76C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605167" y="4169198"/>
              <a:ext cx="290070" cy="292467"/>
            </a:xfrm>
            <a:prstGeom prst="rect">
              <a:avLst/>
            </a:prstGeom>
          </p:spPr>
        </p:pic>
        <p:pic>
          <p:nvPicPr>
            <p:cNvPr id="9" name="Grafikk 8" descr="Mynter med heldekkende fyll">
              <a:extLst>
                <a:ext uri="{FF2B5EF4-FFF2-40B4-BE49-F238E27FC236}">
                  <a16:creationId xmlns:a16="http://schemas.microsoft.com/office/drawing/2014/main" id="{B17E1F72-5E09-BFDF-A162-669651304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80589" y="3956466"/>
              <a:ext cx="290070" cy="292467"/>
            </a:xfrm>
            <a:prstGeom prst="rect">
              <a:avLst/>
            </a:prstGeom>
          </p:spPr>
        </p:pic>
        <p:pic>
          <p:nvPicPr>
            <p:cNvPr id="11" name="Grafikk 10" descr="Mynter med heldekkende fyll">
              <a:extLst>
                <a:ext uri="{FF2B5EF4-FFF2-40B4-BE49-F238E27FC236}">
                  <a16:creationId xmlns:a16="http://schemas.microsoft.com/office/drawing/2014/main" id="{CF9DD2CC-BE3F-A022-C575-AA5422720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056650" y="4378379"/>
              <a:ext cx="290070" cy="292467"/>
            </a:xfrm>
            <a:prstGeom prst="rect">
              <a:avLst/>
            </a:prstGeom>
          </p:spPr>
        </p:pic>
        <p:sp>
          <p:nvSpPr>
            <p:cNvPr id="18" name="Rektangel: avrundede hjørner 17">
              <a:extLst>
                <a:ext uri="{FF2B5EF4-FFF2-40B4-BE49-F238E27FC236}">
                  <a16:creationId xmlns:a16="http://schemas.microsoft.com/office/drawing/2014/main" id="{48295055-9802-2226-8CBD-B994BEE44CCF}"/>
                </a:ext>
              </a:extLst>
            </p:cNvPr>
            <p:cNvSpPr/>
            <p:nvPr/>
          </p:nvSpPr>
          <p:spPr>
            <a:xfrm>
              <a:off x="7443753" y="3825184"/>
              <a:ext cx="1073672" cy="954616"/>
            </a:xfrm>
            <a:prstGeom prst="roundRect">
              <a:avLst/>
            </a:prstGeom>
            <a:noFill/>
            <a:ln>
              <a:solidFill>
                <a:srgbClr val="D8AA6A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cxnSp>
        <p:nvCxnSpPr>
          <p:cNvPr id="22" name="Rett linje 21">
            <a:extLst>
              <a:ext uri="{FF2B5EF4-FFF2-40B4-BE49-F238E27FC236}">
                <a16:creationId xmlns:a16="http://schemas.microsoft.com/office/drawing/2014/main" id="{260DA8C8-00CF-A5AC-8341-7F71A4B82A13}"/>
              </a:ext>
            </a:extLst>
          </p:cNvPr>
          <p:cNvCxnSpPr>
            <a:cxnSpLocks/>
          </p:cNvCxnSpPr>
          <p:nvPr/>
        </p:nvCxnSpPr>
        <p:spPr>
          <a:xfrm rot="5400000">
            <a:off x="7298948" y="914971"/>
            <a:ext cx="0" cy="6876000"/>
          </a:xfrm>
          <a:prstGeom prst="line">
            <a:avLst/>
          </a:prstGeom>
          <a:ln>
            <a:solidFill>
              <a:srgbClr val="7F7F7F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fikk 24" descr="Mynter med heldekkende fyll">
            <a:extLst>
              <a:ext uri="{FF2B5EF4-FFF2-40B4-BE49-F238E27FC236}">
                <a16:creationId xmlns:a16="http://schemas.microsoft.com/office/drawing/2014/main" id="{71B0E10D-DA39-DCD4-F591-8C8B21CF4B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32097" y="3297691"/>
            <a:ext cx="290070" cy="292467"/>
          </a:xfrm>
          <a:prstGeom prst="rect">
            <a:avLst/>
          </a:prstGeom>
        </p:spPr>
      </p:pic>
      <p:pic>
        <p:nvPicPr>
          <p:cNvPr id="26" name="Grafikk 25" descr="Mynter med heldekkende fyll">
            <a:extLst>
              <a:ext uri="{FF2B5EF4-FFF2-40B4-BE49-F238E27FC236}">
                <a16:creationId xmlns:a16="http://schemas.microsoft.com/office/drawing/2014/main" id="{9421ACE1-0B35-CF12-1BCA-E40916DAD5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2487" y="3828736"/>
            <a:ext cx="290070" cy="292467"/>
          </a:xfrm>
          <a:prstGeom prst="rect">
            <a:avLst/>
          </a:prstGeom>
        </p:spPr>
      </p:pic>
      <p:grpSp>
        <p:nvGrpSpPr>
          <p:cNvPr id="1076" name="Gruppe 1075">
            <a:extLst>
              <a:ext uri="{FF2B5EF4-FFF2-40B4-BE49-F238E27FC236}">
                <a16:creationId xmlns:a16="http://schemas.microsoft.com/office/drawing/2014/main" id="{67D8DFB7-5999-77AE-5992-B33D90F87110}"/>
              </a:ext>
            </a:extLst>
          </p:cNvPr>
          <p:cNvGrpSpPr>
            <a:grpSpLocks noChangeAspect="1"/>
          </p:cNvGrpSpPr>
          <p:nvPr/>
        </p:nvGrpSpPr>
        <p:grpSpPr>
          <a:xfrm>
            <a:off x="1465597" y="2996480"/>
            <a:ext cx="2103180" cy="1661610"/>
            <a:chOff x="1886871" y="3888271"/>
            <a:chExt cx="2008344" cy="1584000"/>
          </a:xfrm>
        </p:grpSpPr>
        <p:grpSp>
          <p:nvGrpSpPr>
            <p:cNvPr id="1077" name="Gruppe 1076">
              <a:extLst>
                <a:ext uri="{FF2B5EF4-FFF2-40B4-BE49-F238E27FC236}">
                  <a16:creationId xmlns:a16="http://schemas.microsoft.com/office/drawing/2014/main" id="{83E1E084-C85E-6D22-27DA-D7568A62D2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86871" y="3888271"/>
              <a:ext cx="2008344" cy="1584000"/>
              <a:chOff x="1581355" y="3534351"/>
              <a:chExt cx="2727482" cy="2151193"/>
            </a:xfrm>
            <a:solidFill>
              <a:srgbClr val="7F7F7F"/>
            </a:solidFill>
          </p:grpSpPr>
          <p:pic>
            <p:nvPicPr>
              <p:cNvPr id="1079" name="Grafikk 1078" descr="Mann som har en hoodie">
                <a:extLst>
                  <a:ext uri="{FF2B5EF4-FFF2-40B4-BE49-F238E27FC236}">
                    <a16:creationId xmlns:a16="http://schemas.microsoft.com/office/drawing/2014/main" id="{DCC82143-0570-743E-AF48-1B9C53C78F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1581355" y="3630993"/>
                <a:ext cx="1285874" cy="1733551"/>
              </a:xfrm>
              <a:prstGeom prst="rect">
                <a:avLst/>
              </a:prstGeom>
            </p:spPr>
          </p:pic>
          <p:pic>
            <p:nvPicPr>
              <p:cNvPr id="1080" name="Grafikk 1079" descr="Kvinne med armene krysset">
                <a:extLst>
                  <a:ext uri="{FF2B5EF4-FFF2-40B4-BE49-F238E27FC236}">
                    <a16:creationId xmlns:a16="http://schemas.microsoft.com/office/drawing/2014/main" id="{FEAB69FB-9414-0554-8DD0-E5245AE829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127737" y="4062949"/>
                <a:ext cx="1181100" cy="1247775"/>
              </a:xfrm>
              <a:prstGeom prst="rect">
                <a:avLst/>
              </a:prstGeom>
            </p:spPr>
          </p:pic>
          <p:pic>
            <p:nvPicPr>
              <p:cNvPr id="1081" name="Grafikk 1080" descr="Mann i Robe tommelen opp">
                <a:extLst>
                  <a:ext uri="{FF2B5EF4-FFF2-40B4-BE49-F238E27FC236}">
                    <a16:creationId xmlns:a16="http://schemas.microsoft.com/office/drawing/2014/main" id="{B6C0DAC7-E9D7-6D70-DAB7-DC066417D9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224293" y="4456819"/>
                <a:ext cx="1333500" cy="1228725"/>
              </a:xfrm>
              <a:prstGeom prst="rect">
                <a:avLst/>
              </a:prstGeom>
            </p:spPr>
          </p:pic>
          <p:pic>
            <p:nvPicPr>
              <p:cNvPr id="1082" name="Grafikk 1081" descr="Kvinne med uavgjort hår">
                <a:extLst>
                  <a:ext uri="{FF2B5EF4-FFF2-40B4-BE49-F238E27FC236}">
                    <a16:creationId xmlns:a16="http://schemas.microsoft.com/office/drawing/2014/main" id="{B8890393-F650-3327-0C90-7EA51E454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269158" y="3534351"/>
                <a:ext cx="733425" cy="733425"/>
              </a:xfrm>
              <a:prstGeom prst="rect">
                <a:avLst/>
              </a:prstGeom>
            </p:spPr>
          </p:pic>
          <p:pic>
            <p:nvPicPr>
              <p:cNvPr id="1083" name="Grafikk 1082" descr="Mann med kort hår">
                <a:extLst>
                  <a:ext uri="{FF2B5EF4-FFF2-40B4-BE49-F238E27FC236}">
                    <a16:creationId xmlns:a16="http://schemas.microsoft.com/office/drawing/2014/main" id="{C896FFC2-C6EC-DF3E-A5BD-87DCC7DE64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2621961" y="3954331"/>
                <a:ext cx="590550" cy="714375"/>
              </a:xfrm>
              <a:prstGeom prst="rect">
                <a:avLst/>
              </a:prstGeom>
            </p:spPr>
          </p:pic>
          <p:pic>
            <p:nvPicPr>
              <p:cNvPr id="1084" name="Grafikk 1083" descr="Et spise ansikt">
                <a:extLst>
                  <a:ext uri="{FF2B5EF4-FFF2-40B4-BE49-F238E27FC236}">
                    <a16:creationId xmlns:a16="http://schemas.microsoft.com/office/drawing/2014/main" id="{4C23C184-98A7-990B-2039-7CAECF2E8F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834105" y="4197243"/>
                <a:ext cx="304800" cy="314325"/>
              </a:xfrm>
              <a:prstGeom prst="rect">
                <a:avLst/>
              </a:prstGeom>
            </p:spPr>
          </p:pic>
        </p:grpSp>
        <p:pic>
          <p:nvPicPr>
            <p:cNvPr id="1078" name="Grafikk 1077" descr="Et smilefjes">
              <a:extLst>
                <a:ext uri="{FF2B5EF4-FFF2-40B4-BE49-F238E27FC236}">
                  <a16:creationId xmlns:a16="http://schemas.microsoft.com/office/drawing/2014/main" id="{11A29282-8C25-D940-7D9D-898F48CA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387117" y="4065167"/>
              <a:ext cx="244364" cy="252000"/>
            </a:xfrm>
            <a:prstGeom prst="rect">
              <a:avLst/>
            </a:prstGeom>
          </p:spPr>
        </p:pic>
      </p:grpSp>
      <p:sp>
        <p:nvSpPr>
          <p:cNvPr id="17" name="TextBox 14">
            <a:extLst>
              <a:ext uri="{FF2B5EF4-FFF2-40B4-BE49-F238E27FC236}">
                <a16:creationId xmlns:a16="http://schemas.microsoft.com/office/drawing/2014/main" id="{9DD8CB2A-0F86-A48A-640B-C04A09061FB2}"/>
              </a:ext>
            </a:extLst>
          </p:cNvPr>
          <p:cNvSpPr txBox="1"/>
          <p:nvPr/>
        </p:nvSpPr>
        <p:spPr>
          <a:xfrm>
            <a:off x="4092486" y="3243279"/>
            <a:ext cx="27406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Bonden mottar </a:t>
            </a:r>
            <a:r>
              <a:rPr lang="nb-NO" sz="11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andel av overskudd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basert på </a:t>
            </a:r>
            <a:r>
              <a:rPr lang="nb-NO" sz="11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sin samhandling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med samvirkeforetaket</a:t>
            </a:r>
          </a:p>
        </p:txBody>
      </p:sp>
      <p:cxnSp>
        <p:nvCxnSpPr>
          <p:cNvPr id="23" name="Rett pilkobling 22">
            <a:extLst>
              <a:ext uri="{FF2B5EF4-FFF2-40B4-BE49-F238E27FC236}">
                <a16:creationId xmlns:a16="http://schemas.microsoft.com/office/drawing/2014/main" id="{E3BF3A14-570D-55CB-5173-5E6CEAC1E9BF}"/>
              </a:ext>
            </a:extLst>
          </p:cNvPr>
          <p:cNvCxnSpPr>
            <a:cxnSpLocks/>
          </p:cNvCxnSpPr>
          <p:nvPr/>
        </p:nvCxnSpPr>
        <p:spPr>
          <a:xfrm>
            <a:off x="6387685" y="5453391"/>
            <a:ext cx="216000" cy="0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tt pilkobling 23">
            <a:extLst>
              <a:ext uri="{FF2B5EF4-FFF2-40B4-BE49-F238E27FC236}">
                <a16:creationId xmlns:a16="http://schemas.microsoft.com/office/drawing/2014/main" id="{503820A9-471B-672B-2E7D-EB540D02F68C}"/>
              </a:ext>
            </a:extLst>
          </p:cNvPr>
          <p:cNvCxnSpPr>
            <a:cxnSpLocks/>
          </p:cNvCxnSpPr>
          <p:nvPr/>
        </p:nvCxnSpPr>
        <p:spPr>
          <a:xfrm flipH="1">
            <a:off x="6562338" y="4817968"/>
            <a:ext cx="216000" cy="0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e 30">
            <a:extLst>
              <a:ext uri="{FF2B5EF4-FFF2-40B4-BE49-F238E27FC236}">
                <a16:creationId xmlns:a16="http://schemas.microsoft.com/office/drawing/2014/main" id="{DB4340A2-CFAE-061E-1E66-FE82FE92C22F}"/>
              </a:ext>
            </a:extLst>
          </p:cNvPr>
          <p:cNvGrpSpPr/>
          <p:nvPr/>
        </p:nvGrpSpPr>
        <p:grpSpPr>
          <a:xfrm>
            <a:off x="4704540" y="4683246"/>
            <a:ext cx="1438880" cy="292468"/>
            <a:chOff x="4730418" y="5551568"/>
            <a:chExt cx="1438880" cy="292468"/>
          </a:xfrm>
        </p:grpSpPr>
        <p:pic>
          <p:nvPicPr>
            <p:cNvPr id="28" name="Grafikk 27" descr="Mynter med heldekkende fyll">
              <a:extLst>
                <a:ext uri="{FF2B5EF4-FFF2-40B4-BE49-F238E27FC236}">
                  <a16:creationId xmlns:a16="http://schemas.microsoft.com/office/drawing/2014/main" id="{739AA744-95AA-4E0C-9AFA-E6446C4B8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20774" y="5551569"/>
              <a:ext cx="290070" cy="292467"/>
            </a:xfrm>
            <a:prstGeom prst="rect">
              <a:avLst/>
            </a:prstGeom>
          </p:spPr>
        </p:pic>
        <p:pic>
          <p:nvPicPr>
            <p:cNvPr id="29" name="Grafikk 28" descr="Mynter med heldekkende fyll">
              <a:extLst>
                <a:ext uri="{FF2B5EF4-FFF2-40B4-BE49-F238E27FC236}">
                  <a16:creationId xmlns:a16="http://schemas.microsoft.com/office/drawing/2014/main" id="{1B491A90-94D3-80AB-8A94-02D86EE3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79228" y="5551568"/>
              <a:ext cx="290070" cy="292467"/>
            </a:xfrm>
            <a:prstGeom prst="rect">
              <a:avLst/>
            </a:prstGeom>
          </p:spPr>
        </p:pic>
        <p:pic>
          <p:nvPicPr>
            <p:cNvPr id="30" name="Grafikk 29" descr="Mynter med heldekkende fyll">
              <a:extLst>
                <a:ext uri="{FF2B5EF4-FFF2-40B4-BE49-F238E27FC236}">
                  <a16:creationId xmlns:a16="http://schemas.microsoft.com/office/drawing/2014/main" id="{C5740E35-06AA-5A0F-DCCA-03CA09F86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30418" y="5551568"/>
              <a:ext cx="290070" cy="292467"/>
            </a:xfrm>
            <a:prstGeom prst="rect">
              <a:avLst/>
            </a:prstGeom>
          </p:spPr>
        </p:pic>
      </p:grpSp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DEA1D155-0556-2425-FB24-A5FCEA7D2FBE}"/>
              </a:ext>
            </a:extLst>
          </p:cNvPr>
          <p:cNvCxnSpPr>
            <a:cxnSpLocks/>
          </p:cNvCxnSpPr>
          <p:nvPr/>
        </p:nvCxnSpPr>
        <p:spPr>
          <a:xfrm flipH="1">
            <a:off x="6746903" y="3671164"/>
            <a:ext cx="216000" cy="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tt pilkobling 32">
            <a:extLst>
              <a:ext uri="{FF2B5EF4-FFF2-40B4-BE49-F238E27FC236}">
                <a16:creationId xmlns:a16="http://schemas.microsoft.com/office/drawing/2014/main" id="{510A8A59-EB87-1B68-F371-8C2BF6FCFAC6}"/>
              </a:ext>
            </a:extLst>
          </p:cNvPr>
          <p:cNvCxnSpPr>
            <a:cxnSpLocks/>
          </p:cNvCxnSpPr>
          <p:nvPr/>
        </p:nvCxnSpPr>
        <p:spPr>
          <a:xfrm flipH="1">
            <a:off x="3896255" y="3683668"/>
            <a:ext cx="288000" cy="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Rett pilkobling 1">
            <a:extLst>
              <a:ext uri="{FF2B5EF4-FFF2-40B4-BE49-F238E27FC236}">
                <a16:creationId xmlns:a16="http://schemas.microsoft.com/office/drawing/2014/main" id="{F1D3B541-3964-0913-C49C-138DC326F347}"/>
              </a:ext>
            </a:extLst>
          </p:cNvPr>
          <p:cNvCxnSpPr>
            <a:cxnSpLocks/>
          </p:cNvCxnSpPr>
          <p:nvPr/>
        </p:nvCxnSpPr>
        <p:spPr>
          <a:xfrm flipH="1">
            <a:off x="3898019" y="4818785"/>
            <a:ext cx="504000" cy="0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26">
            <a:extLst>
              <a:ext uri="{FF2B5EF4-FFF2-40B4-BE49-F238E27FC236}">
                <a16:creationId xmlns:a16="http://schemas.microsoft.com/office/drawing/2014/main" id="{12CC5B43-E649-7BEF-40B6-260C03C3A0A6}"/>
              </a:ext>
            </a:extLst>
          </p:cNvPr>
          <p:cNvSpPr/>
          <p:nvPr/>
        </p:nvSpPr>
        <p:spPr>
          <a:xfrm>
            <a:off x="9340146" y="4311875"/>
            <a:ext cx="183557" cy="115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035" name="Rett pilkobling 1034">
            <a:extLst>
              <a:ext uri="{FF2B5EF4-FFF2-40B4-BE49-F238E27FC236}">
                <a16:creationId xmlns:a16="http://schemas.microsoft.com/office/drawing/2014/main" id="{CE86D2DC-0F71-9C91-3B59-469FEF6355E5}"/>
              </a:ext>
            </a:extLst>
          </p:cNvPr>
          <p:cNvCxnSpPr>
            <a:cxnSpLocks/>
          </p:cNvCxnSpPr>
          <p:nvPr/>
        </p:nvCxnSpPr>
        <p:spPr>
          <a:xfrm rot="16200000">
            <a:off x="9130885" y="4452995"/>
            <a:ext cx="576000" cy="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tt pilkobling 42">
            <a:extLst>
              <a:ext uri="{FF2B5EF4-FFF2-40B4-BE49-F238E27FC236}">
                <a16:creationId xmlns:a16="http://schemas.microsoft.com/office/drawing/2014/main" id="{0F096E32-FB43-6250-39CE-D4EA9C84B563}"/>
              </a:ext>
            </a:extLst>
          </p:cNvPr>
          <p:cNvCxnSpPr>
            <a:cxnSpLocks/>
          </p:cNvCxnSpPr>
          <p:nvPr/>
        </p:nvCxnSpPr>
        <p:spPr>
          <a:xfrm>
            <a:off x="4198369" y="5451676"/>
            <a:ext cx="216000" cy="0"/>
          </a:xfrm>
          <a:prstGeom prst="straightConnector1">
            <a:avLst/>
          </a:prstGeom>
          <a:ln w="158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uppe 50">
            <a:extLst>
              <a:ext uri="{FF2B5EF4-FFF2-40B4-BE49-F238E27FC236}">
                <a16:creationId xmlns:a16="http://schemas.microsoft.com/office/drawing/2014/main" id="{4FB7E594-7D12-30BE-FD67-02C24DF7801A}"/>
              </a:ext>
            </a:extLst>
          </p:cNvPr>
          <p:cNvGrpSpPr>
            <a:grpSpLocks noChangeAspect="1"/>
          </p:cNvGrpSpPr>
          <p:nvPr/>
        </p:nvGrpSpPr>
        <p:grpSpPr>
          <a:xfrm>
            <a:off x="4702030" y="5302228"/>
            <a:ext cx="1465557" cy="290659"/>
            <a:chOff x="6168957" y="3405184"/>
            <a:chExt cx="2002357" cy="397120"/>
          </a:xfrm>
        </p:grpSpPr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79AF223E-A251-DC0D-CA96-C9B6FA72E08B}"/>
                </a:ext>
              </a:extLst>
            </p:cNvPr>
            <p:cNvGrpSpPr/>
            <p:nvPr/>
          </p:nvGrpSpPr>
          <p:grpSpPr>
            <a:xfrm>
              <a:off x="6746187" y="3405184"/>
              <a:ext cx="1425127" cy="397120"/>
              <a:chOff x="4078229" y="4091604"/>
              <a:chExt cx="1425127" cy="397120"/>
            </a:xfrm>
          </p:grpSpPr>
          <p:pic>
            <p:nvPicPr>
              <p:cNvPr id="54" name="Grafikk 53">
                <a:extLst>
                  <a:ext uri="{FF2B5EF4-FFF2-40B4-BE49-F238E27FC236}">
                    <a16:creationId xmlns:a16="http://schemas.microsoft.com/office/drawing/2014/main" id="{3D76783D-F636-48C0-8C71-A9CCF760F5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5151014" y="4126347"/>
                <a:ext cx="352342" cy="360000"/>
              </a:xfrm>
              <a:prstGeom prst="rect">
                <a:avLst/>
              </a:prstGeom>
            </p:spPr>
          </p:pic>
          <p:grpSp>
            <p:nvGrpSpPr>
              <p:cNvPr id="55" name="Gruppe 54">
                <a:extLst>
                  <a:ext uri="{FF2B5EF4-FFF2-40B4-BE49-F238E27FC236}">
                    <a16:creationId xmlns:a16="http://schemas.microsoft.com/office/drawing/2014/main" id="{10B6FA36-05C6-C9F0-BCD9-260A87D666CE}"/>
                  </a:ext>
                </a:extLst>
              </p:cNvPr>
              <p:cNvGrpSpPr/>
              <p:nvPr/>
            </p:nvGrpSpPr>
            <p:grpSpPr>
              <a:xfrm>
                <a:off x="4078229" y="4091604"/>
                <a:ext cx="894222" cy="397120"/>
                <a:chOff x="4078229" y="4091604"/>
                <a:chExt cx="894222" cy="397120"/>
              </a:xfrm>
            </p:grpSpPr>
            <p:pic>
              <p:nvPicPr>
                <p:cNvPr id="56" name="Grafikk 55">
                  <a:extLst>
                    <a:ext uri="{FF2B5EF4-FFF2-40B4-BE49-F238E27FC236}">
                      <a16:creationId xmlns:a16="http://schemas.microsoft.com/office/drawing/2014/main" id="{AB9C7B79-C286-AF32-8E7D-F932FECB3D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8229" y="4128724"/>
                  <a:ext cx="349155" cy="360000"/>
                </a:xfrm>
                <a:prstGeom prst="rect">
                  <a:avLst/>
                </a:prstGeom>
              </p:spPr>
            </p:pic>
            <p:pic>
              <p:nvPicPr>
                <p:cNvPr id="57" name="Grafikk 56">
                  <a:extLst>
                    <a:ext uri="{FF2B5EF4-FFF2-40B4-BE49-F238E27FC236}">
                      <a16:creationId xmlns:a16="http://schemas.microsoft.com/office/drawing/2014/main" id="{E4E1F371-58C0-5327-E2EF-7D83995A76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08359" y="4091604"/>
                  <a:ext cx="364092" cy="360000"/>
                </a:xfrm>
                <a:prstGeom prst="rect">
                  <a:avLst/>
                </a:prstGeom>
              </p:spPr>
            </p:pic>
          </p:grpSp>
        </p:grpSp>
        <p:pic>
          <p:nvPicPr>
            <p:cNvPr id="53" name="Grafikk 52">
              <a:extLst>
                <a:ext uri="{FF2B5EF4-FFF2-40B4-BE49-F238E27FC236}">
                  <a16:creationId xmlns:a16="http://schemas.microsoft.com/office/drawing/2014/main" id="{9AD47AB1-6563-A517-66DC-7595A6C7E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6168957" y="3442304"/>
              <a:ext cx="396256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834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4BDF4-5C25-6A7A-1A4C-70BDE8A95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93F528AF-365E-D645-F1A0-D24CB3E96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44" name="Gruppe 43">
            <a:extLst>
              <a:ext uri="{FF2B5EF4-FFF2-40B4-BE49-F238E27FC236}">
                <a16:creationId xmlns:a16="http://schemas.microsoft.com/office/drawing/2014/main" id="{3A1A6891-2108-CD9D-F535-2E1F492B743B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0043A989-AB75-5DBD-5728-B12D2898979C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lideNo">
              <a:extLst>
                <a:ext uri="{FF2B5EF4-FFF2-40B4-BE49-F238E27FC236}">
                  <a16:creationId xmlns:a16="http://schemas.microsoft.com/office/drawing/2014/main" id="{747188ED-46E7-6BAA-DE51-41FAC364BBC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12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Group 7">
            <a:extLst>
              <a:ext uri="{FF2B5EF4-FFF2-40B4-BE49-F238E27FC236}">
                <a16:creationId xmlns:a16="http://schemas.microsoft.com/office/drawing/2014/main" id="{02E87AE1-3E48-F66F-F4B5-CBAC9D567D54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9" name="Rectangle: Rounded Corners 8">
              <a:extLst>
                <a:ext uri="{FF2B5EF4-FFF2-40B4-BE49-F238E27FC236}">
                  <a16:creationId xmlns:a16="http://schemas.microsoft.com/office/drawing/2014/main" id="{9421B330-F347-7BFC-C43C-337D8B502EA4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78776395-4B87-8CDD-BF9F-6F1B5494A673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81BD1746-4D8A-9324-CF13-FB3A0B7C69A6}"/>
              </a:ext>
            </a:extLst>
          </p:cNvPr>
          <p:cNvSpPr txBox="1"/>
          <p:nvPr/>
        </p:nvSpPr>
        <p:spPr>
          <a:xfrm>
            <a:off x="751381" y="383424"/>
            <a:ext cx="7374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Patronasje</a:t>
            </a:r>
            <a:r>
              <a:rPr lang="nb-NO" sz="4400"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prinsippet</a:t>
            </a:r>
            <a:endParaRPr lang="nb-NO" sz="4400" dirty="0">
              <a:latin typeface="Poppins" panose="00000500000000000000" pitchFamily="2" charset="0"/>
              <a:ea typeface="Roboto Medium" panose="020000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6" name="Gruppe 65">
            <a:extLst>
              <a:ext uri="{FF2B5EF4-FFF2-40B4-BE49-F238E27FC236}">
                <a16:creationId xmlns:a16="http://schemas.microsoft.com/office/drawing/2014/main" id="{BC96FC9B-F9B0-A650-F830-D82D616360A0}"/>
              </a:ext>
            </a:extLst>
          </p:cNvPr>
          <p:cNvGrpSpPr/>
          <p:nvPr/>
        </p:nvGrpSpPr>
        <p:grpSpPr>
          <a:xfrm>
            <a:off x="2151848" y="1784511"/>
            <a:ext cx="3796473" cy="891291"/>
            <a:chOff x="2365613" y="1563055"/>
            <a:chExt cx="3796473" cy="891291"/>
          </a:xfrm>
        </p:grpSpPr>
        <p:pic>
          <p:nvPicPr>
            <p:cNvPr id="47" name="Grafikk 46" descr="Korn med heldekkende fyll">
              <a:extLst>
                <a:ext uri="{FF2B5EF4-FFF2-40B4-BE49-F238E27FC236}">
                  <a16:creationId xmlns:a16="http://schemas.microsoft.com/office/drawing/2014/main" id="{09676845-DCAE-A714-EC1A-B2EA7D5FD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66086" y="2058346"/>
              <a:ext cx="396000" cy="396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5B2702-775D-F241-2F61-324376F5FDAC}"/>
                </a:ext>
              </a:extLst>
            </p:cNvPr>
            <p:cNvSpPr txBox="1"/>
            <p:nvPr/>
          </p:nvSpPr>
          <p:spPr>
            <a:xfrm>
              <a:off x="2365613" y="1563055"/>
              <a:ext cx="3733533" cy="79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Etterbetaling basert på økonomisk  </a:t>
              </a:r>
              <a:r>
                <a:rPr lang="nb-NO" sz="16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samhandling </a:t>
              </a: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med selskapet</a:t>
              </a:r>
            </a:p>
          </p:txBody>
        </p:sp>
      </p:grpSp>
      <p:sp>
        <p:nvSpPr>
          <p:cNvPr id="4" name="TextBox 14">
            <a:extLst>
              <a:ext uri="{FF2B5EF4-FFF2-40B4-BE49-F238E27FC236}">
                <a16:creationId xmlns:a16="http://schemas.microsoft.com/office/drawing/2014/main" id="{47999362-83EB-4C9A-44C8-98F925494EB8}"/>
              </a:ext>
            </a:extLst>
          </p:cNvPr>
          <p:cNvSpPr txBox="1"/>
          <p:nvPr/>
        </p:nvSpPr>
        <p:spPr>
          <a:xfrm>
            <a:off x="795272" y="1058597"/>
            <a:ext cx="6577333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Kjøpeutbytte i forbrukersamvirke           Etterbetaling i produsentsamvirker</a:t>
            </a:r>
          </a:p>
        </p:txBody>
      </p: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0B07C541-D8E4-6FE2-595F-6B19DACFF7AE}"/>
              </a:ext>
            </a:extLst>
          </p:cNvPr>
          <p:cNvGrpSpPr/>
          <p:nvPr/>
        </p:nvGrpSpPr>
        <p:grpSpPr>
          <a:xfrm>
            <a:off x="285305" y="5038047"/>
            <a:ext cx="4863673" cy="862108"/>
            <a:chOff x="6607324" y="3930817"/>
            <a:chExt cx="4863673" cy="862108"/>
          </a:xfrm>
        </p:grpSpPr>
        <p:pic>
          <p:nvPicPr>
            <p:cNvPr id="9" name="Grafikk 8">
              <a:extLst>
                <a:ext uri="{FF2B5EF4-FFF2-40B4-BE49-F238E27FC236}">
                  <a16:creationId xmlns:a16="http://schemas.microsoft.com/office/drawing/2014/main" id="{7D4FB337-C31F-DF9A-81FB-5054E67E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48482" y="3930817"/>
              <a:ext cx="4122515" cy="862108"/>
            </a:xfrm>
            <a:prstGeom prst="rect">
              <a:avLst/>
            </a:prstGeom>
          </p:spPr>
        </p:pic>
        <p:sp>
          <p:nvSpPr>
            <p:cNvPr id="11" name="TextBox 29">
              <a:extLst>
                <a:ext uri="{FF2B5EF4-FFF2-40B4-BE49-F238E27FC236}">
                  <a16:creationId xmlns:a16="http://schemas.microsoft.com/office/drawing/2014/main" id="{C35C8E53-45DE-1576-01F5-D8D8BAFD9CEF}"/>
                </a:ext>
              </a:extLst>
            </p:cNvPr>
            <p:cNvSpPr txBox="1"/>
            <p:nvPr/>
          </p:nvSpPr>
          <p:spPr>
            <a:xfrm>
              <a:off x="6607324" y="4062376"/>
              <a:ext cx="1058248" cy="318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nb-NO" sz="11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Samvirke SA</a:t>
              </a:r>
              <a:endParaRPr lang="nb-NO" sz="11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6" name="Grafikk 15">
            <a:extLst>
              <a:ext uri="{FF2B5EF4-FFF2-40B4-BE49-F238E27FC236}">
                <a16:creationId xmlns:a16="http://schemas.microsoft.com/office/drawing/2014/main" id="{12223880-49C6-EAAF-F05A-971E87086F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0334" y="3443808"/>
            <a:ext cx="1345249" cy="1368248"/>
          </a:xfrm>
          <a:prstGeom prst="rect">
            <a:avLst/>
          </a:prstGeom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30489593-61AF-D806-663B-6682F5EE8FCF}"/>
              </a:ext>
            </a:extLst>
          </p:cNvPr>
          <p:cNvSpPr/>
          <p:nvPr/>
        </p:nvSpPr>
        <p:spPr>
          <a:xfrm>
            <a:off x="2285414" y="4570853"/>
            <a:ext cx="719329" cy="46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22293530-28D8-24D4-08CD-A2949B8C2FC6}"/>
              </a:ext>
            </a:extLst>
          </p:cNvPr>
          <p:cNvSpPr txBox="1"/>
          <p:nvPr/>
        </p:nvSpPr>
        <p:spPr>
          <a:xfrm>
            <a:off x="3053727" y="3271965"/>
            <a:ext cx="2740643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Samvirkeforetaket </a:t>
            </a:r>
            <a:r>
              <a:rPr lang="nb-NO" sz="11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utbetaler deler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av det </a:t>
            </a:r>
            <a:r>
              <a:rPr lang="nb-NO" sz="11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løpende overskuddet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til sine medlemmer</a:t>
            </a:r>
          </a:p>
        </p:txBody>
      </p:sp>
      <p:pic>
        <p:nvPicPr>
          <p:cNvPr id="57" name="Grafikk 56">
            <a:extLst>
              <a:ext uri="{FF2B5EF4-FFF2-40B4-BE49-F238E27FC236}">
                <a16:creationId xmlns:a16="http://schemas.microsoft.com/office/drawing/2014/main" id="{D498F3A3-DC56-5C72-F71B-77A4A1ACA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612673">
            <a:off x="4735443" y="3193031"/>
            <a:ext cx="2654046" cy="2195322"/>
          </a:xfrm>
          <a:prstGeom prst="rect">
            <a:avLst/>
          </a:prstGeom>
        </p:spPr>
      </p:pic>
      <p:grpSp>
        <p:nvGrpSpPr>
          <p:cNvPr id="67" name="Gruppe 66">
            <a:extLst>
              <a:ext uri="{FF2B5EF4-FFF2-40B4-BE49-F238E27FC236}">
                <a16:creationId xmlns:a16="http://schemas.microsoft.com/office/drawing/2014/main" id="{2EA427FA-FD12-321A-3576-BB80309FAA38}"/>
              </a:ext>
            </a:extLst>
          </p:cNvPr>
          <p:cNvGrpSpPr/>
          <p:nvPr/>
        </p:nvGrpSpPr>
        <p:grpSpPr>
          <a:xfrm>
            <a:off x="7484533" y="1758553"/>
            <a:ext cx="3818783" cy="2931357"/>
            <a:chOff x="7346753" y="2292850"/>
            <a:chExt cx="3818783" cy="2931357"/>
          </a:xfrm>
        </p:grpSpPr>
        <p:grpSp>
          <p:nvGrpSpPr>
            <p:cNvPr id="54" name="Gruppe 53">
              <a:extLst>
                <a:ext uri="{FF2B5EF4-FFF2-40B4-BE49-F238E27FC236}">
                  <a16:creationId xmlns:a16="http://schemas.microsoft.com/office/drawing/2014/main" id="{DD73BD0E-560A-A97B-0310-B6CEA9960DB5}"/>
                </a:ext>
              </a:extLst>
            </p:cNvPr>
            <p:cNvGrpSpPr/>
            <p:nvPr/>
          </p:nvGrpSpPr>
          <p:grpSpPr>
            <a:xfrm>
              <a:off x="7509841" y="3109043"/>
              <a:ext cx="3655695" cy="2115164"/>
              <a:chOff x="5242765" y="2347983"/>
              <a:chExt cx="3655695" cy="2115164"/>
            </a:xfrm>
          </p:grpSpPr>
          <p:pic>
            <p:nvPicPr>
              <p:cNvPr id="38" name="Grafikk 37" descr="Kvinne som presenterer hånden">
                <a:extLst>
                  <a:ext uri="{FF2B5EF4-FFF2-40B4-BE49-F238E27FC236}">
                    <a16:creationId xmlns:a16="http://schemas.microsoft.com/office/drawing/2014/main" id="{A187D174-AD14-1011-1EFF-BA0612E0E7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 b="73059"/>
              <a:stretch/>
            </p:blipFill>
            <p:spPr>
              <a:xfrm flipH="1">
                <a:off x="5471365" y="2965041"/>
                <a:ext cx="3427095" cy="1498106"/>
              </a:xfrm>
              <a:prstGeom prst="rect">
                <a:avLst/>
              </a:prstGeom>
            </p:spPr>
          </p:pic>
          <p:pic>
            <p:nvPicPr>
              <p:cNvPr id="33" name="Grafikk 32" descr="Kvinne med uavgjort hår">
                <a:extLst>
                  <a:ext uri="{FF2B5EF4-FFF2-40B4-BE49-F238E27FC236}">
                    <a16:creationId xmlns:a16="http://schemas.microsoft.com/office/drawing/2014/main" id="{F79E02C6-E8BC-6D5C-4199-83A290A8B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 flipH="1">
                <a:off x="7528528" y="2347983"/>
                <a:ext cx="991822" cy="993504"/>
              </a:xfrm>
              <a:prstGeom prst="rect">
                <a:avLst/>
              </a:prstGeom>
            </p:spPr>
          </p:pic>
          <p:pic>
            <p:nvPicPr>
              <p:cNvPr id="43" name="Grafikk 42">
                <a:extLst>
                  <a:ext uri="{FF2B5EF4-FFF2-40B4-BE49-F238E27FC236}">
                    <a16:creationId xmlns:a16="http://schemas.microsoft.com/office/drawing/2014/main" id="{79A6F72E-AEAF-6BF3-F4A9-DA20CBC75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242765" y="2625532"/>
                <a:ext cx="457200" cy="228600"/>
              </a:xfrm>
              <a:prstGeom prst="rect">
                <a:avLst/>
              </a:prstGeom>
            </p:spPr>
          </p:pic>
          <p:pic>
            <p:nvPicPr>
              <p:cNvPr id="51" name="Grafikk 50">
                <a:extLst>
                  <a:ext uri="{FF2B5EF4-FFF2-40B4-BE49-F238E27FC236}">
                    <a16:creationId xmlns:a16="http://schemas.microsoft.com/office/drawing/2014/main" id="{3186DA60-400B-D6E7-B29D-F9B414983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410669" y="3200007"/>
                <a:ext cx="457200" cy="228600"/>
              </a:xfrm>
              <a:prstGeom prst="rect">
                <a:avLst/>
              </a:prstGeom>
            </p:spPr>
          </p:pic>
          <p:pic>
            <p:nvPicPr>
              <p:cNvPr id="52" name="Grafikk 51">
                <a:extLst>
                  <a:ext uri="{FF2B5EF4-FFF2-40B4-BE49-F238E27FC236}">
                    <a16:creationId xmlns:a16="http://schemas.microsoft.com/office/drawing/2014/main" id="{C29D3277-5879-4756-0FC6-D9E86E0B0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536323" y="2917519"/>
                <a:ext cx="457200" cy="228600"/>
              </a:xfrm>
              <a:prstGeom prst="rect">
                <a:avLst/>
              </a:prstGeom>
            </p:spPr>
          </p:pic>
        </p:grpSp>
        <p:sp>
          <p:nvSpPr>
            <p:cNvPr id="55" name="TextBox 14">
              <a:extLst>
                <a:ext uri="{FF2B5EF4-FFF2-40B4-BE49-F238E27FC236}">
                  <a16:creationId xmlns:a16="http://schemas.microsoft.com/office/drawing/2014/main" id="{D57E42E3-2F02-8308-4A4A-B5EBD78620C7}"/>
                </a:ext>
              </a:extLst>
            </p:cNvPr>
            <p:cNvSpPr txBox="1"/>
            <p:nvPr/>
          </p:nvSpPr>
          <p:spPr>
            <a:xfrm>
              <a:off x="7346753" y="2292850"/>
              <a:ext cx="3199853" cy="826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Bonden mottar </a:t>
              </a:r>
              <a:r>
                <a:rPr lang="nb-NO" sz="11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andel av overskudd </a:t>
              </a:r>
              <a:r>
                <a:rPr lang="nb-NO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basert på </a:t>
              </a:r>
              <a:r>
                <a:rPr lang="nb-NO" sz="11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sin</a:t>
              </a:r>
              <a:r>
                <a:rPr lang="nb-NO" sz="11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 økonomiske samhandling </a:t>
              </a:r>
              <a:r>
                <a:rPr lang="nb-NO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med samvirkeforetaket</a:t>
              </a:r>
            </a:p>
          </p:txBody>
        </p:sp>
      </p:grpSp>
      <p:sp>
        <p:nvSpPr>
          <p:cNvPr id="63" name="TextBox 14">
            <a:extLst>
              <a:ext uri="{FF2B5EF4-FFF2-40B4-BE49-F238E27FC236}">
                <a16:creationId xmlns:a16="http://schemas.microsoft.com/office/drawing/2014/main" id="{B9E6528A-0347-8283-EAE6-3FC69E078DE7}"/>
              </a:ext>
            </a:extLst>
          </p:cNvPr>
          <p:cNvSpPr txBox="1"/>
          <p:nvPr/>
        </p:nvSpPr>
        <p:spPr>
          <a:xfrm>
            <a:off x="5504679" y="5080143"/>
            <a:ext cx="6198008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1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PATRONASJEPRINSIPPET, 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et grunnleggende rettferdighetshensyn: </a:t>
            </a:r>
            <a:r>
              <a:rPr lang="nb-NO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verdiene bør fordeles på de som har skapt dem, og fordelingen må skje på grunnlag av innsatsen til det enkelte medlem</a:t>
            </a:r>
            <a:r>
              <a:rPr lang="nb-N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64" name="Rektangel 63">
            <a:extLst>
              <a:ext uri="{FF2B5EF4-FFF2-40B4-BE49-F238E27FC236}">
                <a16:creationId xmlns:a16="http://schemas.microsoft.com/office/drawing/2014/main" id="{40F7E6EE-96F3-E488-6FF2-6EF6F7E41983}"/>
              </a:ext>
            </a:extLst>
          </p:cNvPr>
          <p:cNvSpPr/>
          <p:nvPr/>
        </p:nvSpPr>
        <p:spPr>
          <a:xfrm>
            <a:off x="1744980" y="4386813"/>
            <a:ext cx="618071" cy="47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7772FFD7-EC14-FDAB-167E-DBE023D05A60}"/>
              </a:ext>
            </a:extLst>
          </p:cNvPr>
          <p:cNvGrpSpPr/>
          <p:nvPr/>
        </p:nvGrpSpPr>
        <p:grpSpPr>
          <a:xfrm>
            <a:off x="1773973" y="4031634"/>
            <a:ext cx="1775236" cy="1148864"/>
            <a:chOff x="1673413" y="3993369"/>
            <a:chExt cx="1775236" cy="1148864"/>
          </a:xfrm>
        </p:grpSpPr>
        <p:pic>
          <p:nvPicPr>
            <p:cNvPr id="23" name="Grafikk 22">
              <a:extLst>
                <a:ext uri="{FF2B5EF4-FFF2-40B4-BE49-F238E27FC236}">
                  <a16:creationId xmlns:a16="http://schemas.microsoft.com/office/drawing/2014/main" id="{DDBF87E3-1732-6906-1F30-5B1462F1D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365856" y="4702442"/>
              <a:ext cx="457200" cy="228600"/>
            </a:xfrm>
            <a:prstGeom prst="rect">
              <a:avLst/>
            </a:prstGeom>
          </p:spPr>
        </p:pic>
        <p:pic>
          <p:nvPicPr>
            <p:cNvPr id="39" name="Grafikk 38">
              <a:extLst>
                <a:ext uri="{FF2B5EF4-FFF2-40B4-BE49-F238E27FC236}">
                  <a16:creationId xmlns:a16="http://schemas.microsoft.com/office/drawing/2014/main" id="{DC088AA2-853A-A8C4-07D8-FB47EC46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24955" y="4238521"/>
              <a:ext cx="457200" cy="228600"/>
            </a:xfrm>
            <a:prstGeom prst="rect">
              <a:avLst/>
            </a:prstGeom>
          </p:spPr>
        </p:pic>
        <p:pic>
          <p:nvPicPr>
            <p:cNvPr id="40" name="Grafikk 39">
              <a:extLst>
                <a:ext uri="{FF2B5EF4-FFF2-40B4-BE49-F238E27FC236}">
                  <a16:creationId xmlns:a16="http://schemas.microsoft.com/office/drawing/2014/main" id="{8F2FF725-6DDA-AA74-C112-592B70B81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935934" y="4753364"/>
              <a:ext cx="457200" cy="228600"/>
            </a:xfrm>
            <a:prstGeom prst="rect">
              <a:avLst/>
            </a:prstGeom>
          </p:spPr>
        </p:pic>
        <p:pic>
          <p:nvPicPr>
            <p:cNvPr id="41" name="Grafikk 40">
              <a:extLst>
                <a:ext uri="{FF2B5EF4-FFF2-40B4-BE49-F238E27FC236}">
                  <a16:creationId xmlns:a16="http://schemas.microsoft.com/office/drawing/2014/main" id="{ED466B8E-34CA-CBD7-831B-33B9E68F3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991449" y="4394635"/>
              <a:ext cx="457200" cy="228600"/>
            </a:xfrm>
            <a:prstGeom prst="rect">
              <a:avLst/>
            </a:prstGeom>
          </p:spPr>
        </p:pic>
        <p:pic>
          <p:nvPicPr>
            <p:cNvPr id="42" name="Grafikk 41">
              <a:extLst>
                <a:ext uri="{FF2B5EF4-FFF2-40B4-BE49-F238E27FC236}">
                  <a16:creationId xmlns:a16="http://schemas.microsoft.com/office/drawing/2014/main" id="{07EFCB99-1345-8AE5-419D-6BEFFF120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882155" y="3993369"/>
              <a:ext cx="457200" cy="228600"/>
            </a:xfrm>
            <a:prstGeom prst="rect">
              <a:avLst/>
            </a:prstGeom>
          </p:spPr>
        </p:pic>
        <p:pic>
          <p:nvPicPr>
            <p:cNvPr id="19" name="Grafikk 18">
              <a:extLst>
                <a:ext uri="{FF2B5EF4-FFF2-40B4-BE49-F238E27FC236}">
                  <a16:creationId xmlns:a16="http://schemas.microsoft.com/office/drawing/2014/main" id="{573BBB6E-A7F3-B0AD-4A69-4491B0AA6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822688" y="4478860"/>
              <a:ext cx="457200" cy="228600"/>
            </a:xfrm>
            <a:prstGeom prst="rect">
              <a:avLst/>
            </a:prstGeom>
          </p:spPr>
        </p:pic>
        <p:pic>
          <p:nvPicPr>
            <p:cNvPr id="21" name="Grafikk 20">
              <a:extLst>
                <a:ext uri="{FF2B5EF4-FFF2-40B4-BE49-F238E27FC236}">
                  <a16:creationId xmlns:a16="http://schemas.microsoft.com/office/drawing/2014/main" id="{2F8ECDCB-23CD-678E-5670-C1B95E149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673413" y="4913633"/>
              <a:ext cx="457200" cy="228600"/>
            </a:xfrm>
            <a:prstGeom prst="rect">
              <a:avLst/>
            </a:prstGeom>
          </p:spPr>
        </p:pic>
      </p:grpSp>
      <p:pic>
        <p:nvPicPr>
          <p:cNvPr id="6" name="Grafikk 5" descr="En kvinnes ansikt">
            <a:extLst>
              <a:ext uri="{FF2B5EF4-FFF2-40B4-BE49-F238E27FC236}">
                <a16:creationId xmlns:a16="http://schemas.microsoft.com/office/drawing/2014/main" id="{8333BC60-A6B3-8582-F1C6-9073503158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 flipH="1">
            <a:off x="9996201" y="2912578"/>
            <a:ext cx="440469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37915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 19">
            <a:extLst>
              <a:ext uri="{FF2B5EF4-FFF2-40B4-BE49-F238E27FC236}">
                <a16:creationId xmlns:a16="http://schemas.microsoft.com/office/drawing/2014/main" id="{607D6A1B-BBE8-5BBF-6145-CFF9B8C245BB}"/>
              </a:ext>
            </a:extLst>
          </p:cNvPr>
          <p:cNvSpPr/>
          <p:nvPr/>
        </p:nvSpPr>
        <p:spPr>
          <a:xfrm>
            <a:off x="1024129" y="2822775"/>
            <a:ext cx="10160994" cy="32882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774DAC29-6DD9-69E6-6DFE-157E48D81713}"/>
              </a:ext>
            </a:extLst>
          </p:cNvPr>
          <p:cNvSpPr txBox="1"/>
          <p:nvPr/>
        </p:nvSpPr>
        <p:spPr>
          <a:xfrm>
            <a:off x="5805259" y="1188129"/>
            <a:ext cx="5820742" cy="959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3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Gjennom landbrukssamvirkene kan bønder i fellesskap </a:t>
            </a:r>
            <a:r>
              <a:rPr lang="nb-NO" sz="13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koordinere innkjøp</a:t>
            </a:r>
            <a:r>
              <a:rPr lang="nb-NO" sz="13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, oppnå bedre priser gjennom </a:t>
            </a:r>
            <a:r>
              <a:rPr lang="nb-NO" sz="13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felles markedsføring og distribusjon</a:t>
            </a:r>
            <a:r>
              <a:rPr lang="nb-NO" sz="13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, samt få tilgang til </a:t>
            </a:r>
            <a:r>
              <a:rPr lang="nb-NO" sz="13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teknisk og økonomisk støtte</a:t>
            </a:r>
            <a:r>
              <a:rPr lang="nb-NO" sz="13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32" name="Grafikk 31" descr="Korn med heldekkende fyll">
            <a:extLst>
              <a:ext uri="{FF2B5EF4-FFF2-40B4-BE49-F238E27FC236}">
                <a16:creationId xmlns:a16="http://schemas.microsoft.com/office/drawing/2014/main" id="{C439FA03-127E-F965-F01D-24BA8AA3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03556" y="2211721"/>
            <a:ext cx="396000" cy="396000"/>
          </a:xfrm>
          <a:prstGeom prst="rect">
            <a:avLst/>
          </a:prstGeom>
        </p:spPr>
      </p:pic>
      <p:pic>
        <p:nvPicPr>
          <p:cNvPr id="54" name="Grafikk 53">
            <a:extLst>
              <a:ext uri="{FF2B5EF4-FFF2-40B4-BE49-F238E27FC236}">
                <a16:creationId xmlns:a16="http://schemas.microsoft.com/office/drawing/2014/main" id="{81453900-5D64-48F8-B846-9869893826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612673">
            <a:off x="5194025" y="2142789"/>
            <a:ext cx="2654046" cy="2195322"/>
          </a:xfrm>
          <a:prstGeom prst="rect">
            <a:avLst/>
          </a:prstGeom>
        </p:spPr>
      </p:pic>
      <p:grpSp>
        <p:nvGrpSpPr>
          <p:cNvPr id="66" name="Gruppe 65">
            <a:extLst>
              <a:ext uri="{FF2B5EF4-FFF2-40B4-BE49-F238E27FC236}">
                <a16:creationId xmlns:a16="http://schemas.microsoft.com/office/drawing/2014/main" id="{8B0840E7-B58C-790E-B02F-FFF3C7854904}"/>
              </a:ext>
            </a:extLst>
          </p:cNvPr>
          <p:cNvGrpSpPr>
            <a:grpSpLocks noChangeAspect="1"/>
          </p:cNvGrpSpPr>
          <p:nvPr/>
        </p:nvGrpSpPr>
        <p:grpSpPr>
          <a:xfrm>
            <a:off x="1718128" y="3466933"/>
            <a:ext cx="1574773" cy="1586168"/>
            <a:chOff x="9431043" y="2166631"/>
            <a:chExt cx="1639742" cy="1651605"/>
          </a:xfrm>
        </p:grpSpPr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077EFEEB-1678-F662-2665-32F575402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31043" y="2166631"/>
              <a:ext cx="1639742" cy="1651605"/>
              <a:chOff x="7608177" y="2362419"/>
              <a:chExt cx="2839139" cy="2859680"/>
            </a:xfrm>
            <a:solidFill>
              <a:srgbClr val="7F7F7F"/>
            </a:solidFill>
          </p:grpSpPr>
          <p:pic>
            <p:nvPicPr>
              <p:cNvPr id="8" name="Grafikk 7" descr="Snakke boble for rektangel">
                <a:extLst>
                  <a:ext uri="{FF2B5EF4-FFF2-40B4-BE49-F238E27FC236}">
                    <a16:creationId xmlns:a16="http://schemas.microsoft.com/office/drawing/2014/main" id="{88C18851-900F-76A1-941C-912CFE312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302859" y="2362419"/>
                <a:ext cx="1927159" cy="1304925"/>
              </a:xfrm>
              <a:prstGeom prst="rect">
                <a:avLst/>
              </a:prstGeom>
            </p:spPr>
          </p:pic>
          <p:grpSp>
            <p:nvGrpSpPr>
              <p:cNvPr id="47" name="Gruppe 46">
                <a:extLst>
                  <a:ext uri="{FF2B5EF4-FFF2-40B4-BE49-F238E27FC236}">
                    <a16:creationId xmlns:a16="http://schemas.microsoft.com/office/drawing/2014/main" id="{10B75107-39FB-57E6-1883-943ED74B48A9}"/>
                  </a:ext>
                </a:extLst>
              </p:cNvPr>
              <p:cNvGrpSpPr/>
              <p:nvPr/>
            </p:nvGrpSpPr>
            <p:grpSpPr>
              <a:xfrm>
                <a:off x="7608177" y="3340148"/>
                <a:ext cx="2839139" cy="1881951"/>
                <a:chOff x="9241903" y="4340719"/>
                <a:chExt cx="2839139" cy="1881951"/>
              </a:xfrm>
              <a:grpFill/>
            </p:grpSpPr>
            <p:grpSp>
              <p:nvGrpSpPr>
                <p:cNvPr id="46" name="Gruppe 45">
                  <a:extLst>
                    <a:ext uri="{FF2B5EF4-FFF2-40B4-BE49-F238E27FC236}">
                      <a16:creationId xmlns:a16="http://schemas.microsoft.com/office/drawing/2014/main" id="{A26C7A82-8FA6-FAFC-3943-FB594C6E1623}"/>
                    </a:ext>
                  </a:extLst>
                </p:cNvPr>
                <p:cNvGrpSpPr/>
                <p:nvPr/>
              </p:nvGrpSpPr>
              <p:grpSpPr>
                <a:xfrm flipH="1">
                  <a:off x="10833267" y="4473094"/>
                  <a:ext cx="1247775" cy="1749576"/>
                  <a:chOff x="7670565" y="2292465"/>
                  <a:chExt cx="1247775" cy="1749576"/>
                </a:xfrm>
                <a:grpFill/>
              </p:grpSpPr>
              <p:pic>
                <p:nvPicPr>
                  <p:cNvPr id="14" name="Grafikk 13" descr="Kvinne i en t-skjorte">
                    <a:extLst>
                      <a:ext uri="{FF2B5EF4-FFF2-40B4-BE49-F238E27FC236}">
                        <a16:creationId xmlns:a16="http://schemas.microsoft.com/office/drawing/2014/main" id="{319CD85F-B212-C3BB-C5E5-5141A60F708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670565" y="2860941"/>
                    <a:ext cx="1247775" cy="1181100"/>
                  </a:xfrm>
                  <a:prstGeom prst="rect">
                    <a:avLst/>
                  </a:prstGeom>
                </p:spPr>
              </p:pic>
              <p:pic>
                <p:nvPicPr>
                  <p:cNvPr id="21" name="Grafikk 20" descr="Gutt med bølget hår">
                    <a:extLst>
                      <a:ext uri="{FF2B5EF4-FFF2-40B4-BE49-F238E27FC236}">
                        <a16:creationId xmlns:a16="http://schemas.microsoft.com/office/drawing/2014/main" id="{6A8D0064-2349-A0BD-278C-56C1C9280CA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46619" y="2292465"/>
                    <a:ext cx="600075" cy="714375"/>
                  </a:xfrm>
                  <a:prstGeom prst="rect">
                    <a:avLst/>
                  </a:prstGeom>
                </p:spPr>
              </p:pic>
              <p:pic>
                <p:nvPicPr>
                  <p:cNvPr id="30" name="Grafikk 29" descr="Et smilefjes">
                    <a:extLst>
                      <a:ext uri="{FF2B5EF4-FFF2-40B4-BE49-F238E27FC236}">
                        <a16:creationId xmlns:a16="http://schemas.microsoft.com/office/drawing/2014/main" id="{CABD8B10-2584-246E-4A2D-18CEA5B2FC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69856" y="2539112"/>
                    <a:ext cx="304800" cy="31432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" name="Gruppe 43">
                  <a:extLst>
                    <a:ext uri="{FF2B5EF4-FFF2-40B4-BE49-F238E27FC236}">
                      <a16:creationId xmlns:a16="http://schemas.microsoft.com/office/drawing/2014/main" id="{63BE69A3-0755-7F94-980F-DFECB5C759A9}"/>
                    </a:ext>
                  </a:extLst>
                </p:cNvPr>
                <p:cNvGrpSpPr/>
                <p:nvPr/>
              </p:nvGrpSpPr>
              <p:grpSpPr>
                <a:xfrm>
                  <a:off x="9241903" y="4340719"/>
                  <a:ext cx="1771650" cy="1797644"/>
                  <a:chOff x="9434589" y="4107737"/>
                  <a:chExt cx="1771650" cy="1797644"/>
                </a:xfrm>
                <a:grpFill/>
              </p:grpSpPr>
              <p:pic>
                <p:nvPicPr>
                  <p:cNvPr id="10" name="Grafikk 9" descr="Mann som har en bærbar data maskin">
                    <a:extLst>
                      <a:ext uri="{FF2B5EF4-FFF2-40B4-BE49-F238E27FC236}">
                        <a16:creationId xmlns:a16="http://schemas.microsoft.com/office/drawing/2014/main" id="{EEC693DB-DBA7-4F02-D8ED-2FE05A2B58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434589" y="4648081"/>
                    <a:ext cx="1771650" cy="1257300"/>
                  </a:xfrm>
                  <a:prstGeom prst="rect">
                    <a:avLst/>
                  </a:prstGeom>
                </p:spPr>
              </p:pic>
              <p:pic>
                <p:nvPicPr>
                  <p:cNvPr id="19" name="Grafikk 18" descr="Kvinne med Bangs">
                    <a:extLst>
                      <a:ext uri="{FF2B5EF4-FFF2-40B4-BE49-F238E27FC236}">
                        <a16:creationId xmlns:a16="http://schemas.microsoft.com/office/drawing/2014/main" id="{635B641A-64D2-A7FB-8779-211FD195A0A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652435" y="4107737"/>
                    <a:ext cx="771526" cy="695324"/>
                  </a:xfrm>
                  <a:prstGeom prst="rect">
                    <a:avLst/>
                  </a:prstGeom>
                </p:spPr>
              </p:pic>
              <p:pic>
                <p:nvPicPr>
                  <p:cNvPr id="35" name="Grafikk 34" descr="Glad ansikt uten munn">
                    <a:extLst>
                      <a:ext uri="{FF2B5EF4-FFF2-40B4-BE49-F238E27FC236}">
                        <a16:creationId xmlns:a16="http://schemas.microsoft.com/office/drawing/2014/main" id="{A6801DDC-367E-69E0-B396-D9D63888CCD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999684" y="4308527"/>
                    <a:ext cx="304800" cy="304800"/>
                  </a:xfrm>
                  <a:prstGeom prst="rect">
                    <a:avLst/>
                  </a:prstGeom>
                </p:spPr>
              </p:pic>
              <p:pic>
                <p:nvPicPr>
                  <p:cNvPr id="40" name="Grafikk 39" descr="Liten, rund Eyeglasses">
                    <a:extLst>
                      <a:ext uri="{FF2B5EF4-FFF2-40B4-BE49-F238E27FC236}">
                        <a16:creationId xmlns:a16="http://schemas.microsoft.com/office/drawing/2014/main" id="{61A1240B-1284-9AF0-FD1C-3D43C0E371F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22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9793291" y="4375184"/>
                    <a:ext cx="600075" cy="209549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52" name="TextBox 29">
              <a:extLst>
                <a:ext uri="{FF2B5EF4-FFF2-40B4-BE49-F238E27FC236}">
                  <a16:creationId xmlns:a16="http://schemas.microsoft.com/office/drawing/2014/main" id="{FD2C499B-E7C6-54CE-1ADB-A75B45330B6B}"/>
                </a:ext>
              </a:extLst>
            </p:cNvPr>
            <p:cNvSpPr txBox="1"/>
            <p:nvPr/>
          </p:nvSpPr>
          <p:spPr>
            <a:xfrm>
              <a:off x="9833663" y="2290653"/>
              <a:ext cx="1113028" cy="2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Produksjonsplan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B8FDEC-46BE-E3A5-7C2E-D47E146CA3D8}"/>
              </a:ext>
            </a:extLst>
          </p:cNvPr>
          <p:cNvSpPr txBox="1"/>
          <p:nvPr/>
        </p:nvSpPr>
        <p:spPr>
          <a:xfrm>
            <a:off x="1590249" y="1607278"/>
            <a:ext cx="2802731" cy="893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</a:rPr>
              <a:t>Medlemsnytte er å nå de </a:t>
            </a:r>
            <a:b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</a:rPr>
            </a:b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</a:rPr>
              <a:t>felles økonomiske målene</a:t>
            </a:r>
            <a:r>
              <a:rPr lang="nb-NO" sz="1200" dirty="0">
                <a:solidFill>
                  <a:srgbClr val="D8AA6A"/>
                </a:solidFill>
                <a:latin typeface="IBM Plex Sans" panose="020B0503050203000203" pitchFamily="34" charset="0"/>
              </a:rPr>
              <a:t> </a:t>
            </a: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</a:rPr>
              <a:t>for bonden</a:t>
            </a:r>
          </a:p>
        </p:txBody>
      </p:sp>
      <p:grpSp>
        <p:nvGrpSpPr>
          <p:cNvPr id="99" name="Gruppe 98">
            <a:extLst>
              <a:ext uri="{FF2B5EF4-FFF2-40B4-BE49-F238E27FC236}">
                <a16:creationId xmlns:a16="http://schemas.microsoft.com/office/drawing/2014/main" id="{F63D71E5-C355-F9E1-B179-2BD75AA8A9BA}"/>
              </a:ext>
            </a:extLst>
          </p:cNvPr>
          <p:cNvGrpSpPr>
            <a:grpSpLocks noChangeAspect="1"/>
          </p:cNvGrpSpPr>
          <p:nvPr/>
        </p:nvGrpSpPr>
        <p:grpSpPr>
          <a:xfrm>
            <a:off x="6066283" y="4371668"/>
            <a:ext cx="1893911" cy="1141157"/>
            <a:chOff x="8046299" y="4547199"/>
            <a:chExt cx="2617150" cy="1576936"/>
          </a:xfrm>
        </p:grpSpPr>
        <p:pic>
          <p:nvPicPr>
            <p:cNvPr id="84" name="Bilde 83" descr="Et bilde som inneholder Font, Grafikk, logo, design&#10;&#10;Automatisk generert beskrivelse">
              <a:extLst>
                <a:ext uri="{FF2B5EF4-FFF2-40B4-BE49-F238E27FC236}">
                  <a16:creationId xmlns:a16="http://schemas.microsoft.com/office/drawing/2014/main" id="{710AB2C6-31DC-AED7-74F6-C268B3D3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4421" y="5280190"/>
              <a:ext cx="726455" cy="612000"/>
            </a:xfrm>
            <a:prstGeom prst="rect">
              <a:avLst/>
            </a:prstGeom>
          </p:spPr>
        </p:pic>
        <p:pic>
          <p:nvPicPr>
            <p:cNvPr id="87" name="Bilde 86" descr="Et bilde som inneholder tekst, Grafikk, grafisk design, logo&#10;&#10;Automatisk generert beskrivelse">
              <a:extLst>
                <a:ext uri="{FF2B5EF4-FFF2-40B4-BE49-F238E27FC236}">
                  <a16:creationId xmlns:a16="http://schemas.microsoft.com/office/drawing/2014/main" id="{687AF161-2F34-3363-D266-067A9FF67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7354" y="4988961"/>
              <a:ext cx="536095" cy="504000"/>
            </a:xfrm>
            <a:prstGeom prst="rect">
              <a:avLst/>
            </a:prstGeom>
          </p:spPr>
        </p:pic>
        <p:pic>
          <p:nvPicPr>
            <p:cNvPr id="98" name="Bilde 97" descr="Et bilde som inneholder logo, tekst, Font, Grafikk&#10;&#10;Automatisk generert beskrivelse">
              <a:extLst>
                <a:ext uri="{FF2B5EF4-FFF2-40B4-BE49-F238E27FC236}">
                  <a16:creationId xmlns:a16="http://schemas.microsoft.com/office/drawing/2014/main" id="{83BB2549-550C-58B4-F856-76F36B42D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2235" y="4547199"/>
              <a:ext cx="1915043" cy="972000"/>
            </a:xfrm>
            <a:prstGeom prst="rect">
              <a:avLst/>
            </a:prstGeom>
          </p:spPr>
        </p:pic>
        <p:pic>
          <p:nvPicPr>
            <p:cNvPr id="97" name="Grafikk 96" descr="Handlevogn kontur">
              <a:extLst>
                <a:ext uri="{FF2B5EF4-FFF2-40B4-BE49-F238E27FC236}">
                  <a16:creationId xmlns:a16="http://schemas.microsoft.com/office/drawing/2014/main" id="{476B8C34-BE4C-50BE-49B1-875955929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8046299" y="5008135"/>
              <a:ext cx="1116000" cy="1116000"/>
            </a:xfrm>
            <a:prstGeom prst="rect">
              <a:avLst/>
            </a:prstGeom>
          </p:spPr>
        </p:pic>
      </p:grpSp>
      <p:sp>
        <p:nvSpPr>
          <p:cNvPr id="104" name="TextBox 3">
            <a:extLst>
              <a:ext uri="{FF2B5EF4-FFF2-40B4-BE49-F238E27FC236}">
                <a16:creationId xmlns:a16="http://schemas.microsoft.com/office/drawing/2014/main" id="{9D559DCE-B370-6437-607B-A95D2702E90A}"/>
              </a:ext>
            </a:extLst>
          </p:cNvPr>
          <p:cNvSpPr txBox="1"/>
          <p:nvPr/>
        </p:nvSpPr>
        <p:spPr>
          <a:xfrm>
            <a:off x="751381" y="507249"/>
            <a:ext cx="661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Felles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oppgaver</a:t>
            </a:r>
          </a:p>
        </p:txBody>
      </p:sp>
      <p:grpSp>
        <p:nvGrpSpPr>
          <p:cNvPr id="93" name="Gruppe 92">
            <a:extLst>
              <a:ext uri="{FF2B5EF4-FFF2-40B4-BE49-F238E27FC236}">
                <a16:creationId xmlns:a16="http://schemas.microsoft.com/office/drawing/2014/main" id="{07594E0A-47F9-AFBC-8199-FDCBC96D66DF}"/>
              </a:ext>
            </a:extLst>
          </p:cNvPr>
          <p:cNvGrpSpPr>
            <a:grpSpLocks noChangeAspect="1"/>
          </p:cNvGrpSpPr>
          <p:nvPr/>
        </p:nvGrpSpPr>
        <p:grpSpPr>
          <a:xfrm>
            <a:off x="7705797" y="2884801"/>
            <a:ext cx="3021176" cy="1699412"/>
            <a:chOff x="5117367" y="2421479"/>
            <a:chExt cx="3072000" cy="1728000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71106940-9B66-7C94-4764-0F4D9F17A17F}"/>
                </a:ext>
              </a:extLst>
            </p:cNvPr>
            <p:cNvGrpSpPr/>
            <p:nvPr/>
          </p:nvGrpSpPr>
          <p:grpSpPr>
            <a:xfrm>
              <a:off x="5117367" y="2421479"/>
              <a:ext cx="3072000" cy="1728000"/>
              <a:chOff x="5117367" y="2421479"/>
              <a:chExt cx="3072000" cy="1728000"/>
            </a:xfrm>
          </p:grpSpPr>
          <p:pic>
            <p:nvPicPr>
              <p:cNvPr id="57" name="Grafikk 56" descr="Klasse roms med laboratorie utstyr">
                <a:extLst>
                  <a:ext uri="{FF2B5EF4-FFF2-40B4-BE49-F238E27FC236}">
                    <a16:creationId xmlns:a16="http://schemas.microsoft.com/office/drawing/2014/main" id="{86B3400C-3175-2989-9298-FB069ECD5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5117367" y="2421479"/>
                <a:ext cx="3072000" cy="1728000"/>
              </a:xfrm>
              <a:prstGeom prst="rect">
                <a:avLst/>
              </a:prstGeom>
            </p:spPr>
          </p:pic>
          <p:pic>
            <p:nvPicPr>
              <p:cNvPr id="68" name="Grafikk 67" descr="Hunn kryss Ben">
                <a:extLst>
                  <a:ext uri="{FF2B5EF4-FFF2-40B4-BE49-F238E27FC236}">
                    <a16:creationId xmlns:a16="http://schemas.microsoft.com/office/drawing/2014/main" id="{98E9AEE8-8BC3-B42C-E4C5-1515CFE13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6295090" y="2971138"/>
                <a:ext cx="823549" cy="1080000"/>
              </a:xfrm>
              <a:prstGeom prst="rect">
                <a:avLst/>
              </a:prstGeom>
            </p:spPr>
          </p:pic>
          <p:pic>
            <p:nvPicPr>
              <p:cNvPr id="70" name="Grafikk 69" descr="En kvinne med Bangs">
                <a:extLst>
                  <a:ext uri="{FF2B5EF4-FFF2-40B4-BE49-F238E27FC236}">
                    <a16:creationId xmlns:a16="http://schemas.microsoft.com/office/drawing/2014/main" id="{7CBBC58B-3996-5EFA-0CA4-A90489F9E8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6352094" y="2697555"/>
                <a:ext cx="309565" cy="360000"/>
              </a:xfrm>
              <a:prstGeom prst="rect">
                <a:avLst/>
              </a:prstGeom>
            </p:spPr>
          </p:pic>
        </p:grpSp>
        <p:pic>
          <p:nvPicPr>
            <p:cNvPr id="75" name="Grafikk 74" descr="Frø med heldekkende fyll">
              <a:extLst>
                <a:ext uri="{FF2B5EF4-FFF2-40B4-BE49-F238E27FC236}">
                  <a16:creationId xmlns:a16="http://schemas.microsoft.com/office/drawing/2014/main" id="{B2679E1B-108C-525D-59B2-5FE7822CC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704633" y="2961479"/>
              <a:ext cx="324000" cy="324000"/>
            </a:xfrm>
            <a:prstGeom prst="rect">
              <a:avLst/>
            </a:prstGeom>
          </p:spPr>
        </p:pic>
        <p:pic>
          <p:nvPicPr>
            <p:cNvPr id="79" name="Grafikk 78" descr="Gris med heldekkende fyll">
              <a:extLst>
                <a:ext uri="{FF2B5EF4-FFF2-40B4-BE49-F238E27FC236}">
                  <a16:creationId xmlns:a16="http://schemas.microsoft.com/office/drawing/2014/main" id="{BB67E433-9816-540C-7A79-8C58D33A5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5367884" y="2794434"/>
              <a:ext cx="396000" cy="396000"/>
            </a:xfrm>
            <a:prstGeom prst="rect">
              <a:avLst/>
            </a:prstGeom>
          </p:spPr>
        </p:pic>
      </p:grpSp>
      <p:sp>
        <p:nvSpPr>
          <p:cNvPr id="9" name="TextBox 4">
            <a:extLst>
              <a:ext uri="{FF2B5EF4-FFF2-40B4-BE49-F238E27FC236}">
                <a16:creationId xmlns:a16="http://schemas.microsoft.com/office/drawing/2014/main" id="{DB0485C0-038B-C12D-C04D-83A0BE8A7342}"/>
              </a:ext>
            </a:extLst>
          </p:cNvPr>
          <p:cNvSpPr txBox="1"/>
          <p:nvPr/>
        </p:nvSpPr>
        <p:spPr>
          <a:xfrm>
            <a:off x="6000140" y="5461353"/>
            <a:ext cx="2385932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25">
              <a:lnSpc>
                <a:spcPct val="150000"/>
              </a:lnSpc>
              <a:buClr>
                <a:srgbClr val="D8AA6A"/>
              </a:buClr>
            </a:pP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Marked og merkevare</a:t>
            </a:r>
          </a:p>
        </p:txBody>
      </p:sp>
      <p:sp>
        <p:nvSpPr>
          <p:cNvPr id="36" name="TextBox 4">
            <a:extLst>
              <a:ext uri="{FF2B5EF4-FFF2-40B4-BE49-F238E27FC236}">
                <a16:creationId xmlns:a16="http://schemas.microsoft.com/office/drawing/2014/main" id="{31FF6D42-051E-AE7E-CD2F-CE6490981CD6}"/>
              </a:ext>
            </a:extLst>
          </p:cNvPr>
          <p:cNvSpPr txBox="1"/>
          <p:nvPr/>
        </p:nvSpPr>
        <p:spPr>
          <a:xfrm>
            <a:off x="1736268" y="4985657"/>
            <a:ext cx="1953711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25">
              <a:lnSpc>
                <a:spcPct val="150000"/>
              </a:lnSpc>
              <a:spcAft>
                <a:spcPts val="300"/>
              </a:spcAft>
              <a:buClr>
                <a:srgbClr val="D8AA6A"/>
              </a:buClr>
            </a:pP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Rådgivning</a:t>
            </a:r>
          </a:p>
        </p:txBody>
      </p:sp>
      <p:pic>
        <p:nvPicPr>
          <p:cNvPr id="49" name="Grafikk 48" descr="Kvinne som holder et skilt">
            <a:extLst>
              <a:ext uri="{FF2B5EF4-FFF2-40B4-BE49-F238E27FC236}">
                <a16:creationId xmlns:a16="http://schemas.microsoft.com/office/drawing/2014/main" id="{7E4208A7-489F-DABA-C27E-72692DED128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103556" y="3208365"/>
            <a:ext cx="1603629" cy="283540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131507C0-8164-9D34-5E27-4C8B4BF81F2A}"/>
              </a:ext>
            </a:extLst>
          </p:cNvPr>
          <p:cNvSpPr txBox="1"/>
          <p:nvPr/>
        </p:nvSpPr>
        <p:spPr>
          <a:xfrm>
            <a:off x="3344818" y="4001791"/>
            <a:ext cx="2849649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25" algn="ctr">
              <a:lnSpc>
                <a:spcPct val="150000"/>
              </a:lnSpc>
              <a:buClr>
                <a:srgbClr val="D8AA6A"/>
              </a:buClr>
            </a:pP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Medlemsdemokrati</a:t>
            </a:r>
          </a:p>
        </p:txBody>
      </p:sp>
      <p:sp>
        <p:nvSpPr>
          <p:cNvPr id="50" name="TextBox 4">
            <a:extLst>
              <a:ext uri="{FF2B5EF4-FFF2-40B4-BE49-F238E27FC236}">
                <a16:creationId xmlns:a16="http://schemas.microsoft.com/office/drawing/2014/main" id="{B2C2EB51-3535-583B-29E3-32881CC57F8C}"/>
              </a:ext>
            </a:extLst>
          </p:cNvPr>
          <p:cNvSpPr txBox="1"/>
          <p:nvPr/>
        </p:nvSpPr>
        <p:spPr>
          <a:xfrm>
            <a:off x="8567835" y="4460135"/>
            <a:ext cx="2080294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0825" algn="ctr">
              <a:lnSpc>
                <a:spcPct val="150000"/>
              </a:lnSpc>
              <a:spcAft>
                <a:spcPts val="300"/>
              </a:spcAft>
              <a:buClr>
                <a:srgbClr val="D8AA6A"/>
              </a:buClr>
            </a:pP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Forskning og utvikling</a:t>
            </a:r>
          </a:p>
        </p:txBody>
      </p:sp>
      <p:pic>
        <p:nvPicPr>
          <p:cNvPr id="59" name="Bilde 58" descr="Et bilde som inneholder tekst&#10;&#10;Automatisk generert beskrivelse">
            <a:extLst>
              <a:ext uri="{FF2B5EF4-FFF2-40B4-BE49-F238E27FC236}">
                <a16:creationId xmlns:a16="http://schemas.microsoft.com/office/drawing/2014/main" id="{44DA4AE5-E44C-1529-755C-07D84C083DEF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63" name="Gruppe 62">
            <a:extLst>
              <a:ext uri="{FF2B5EF4-FFF2-40B4-BE49-F238E27FC236}">
                <a16:creationId xmlns:a16="http://schemas.microsoft.com/office/drawing/2014/main" id="{A4CD41D0-CA0D-8BC9-CEE0-92FB2CBF7413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64" name="Rectangle: Rounded Corners 8">
              <a:extLst>
                <a:ext uri="{FF2B5EF4-FFF2-40B4-BE49-F238E27FC236}">
                  <a16:creationId xmlns:a16="http://schemas.microsoft.com/office/drawing/2014/main" id="{D54B6093-B63D-290E-2CE6-FFCA0C14AFB4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SlideNo">
              <a:extLst>
                <a:ext uri="{FF2B5EF4-FFF2-40B4-BE49-F238E27FC236}">
                  <a16:creationId xmlns:a16="http://schemas.microsoft.com/office/drawing/2014/main" id="{3C1D5E58-13DF-413F-73FA-616B51E1A1E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13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7" name="Group 7">
            <a:extLst>
              <a:ext uri="{FF2B5EF4-FFF2-40B4-BE49-F238E27FC236}">
                <a16:creationId xmlns:a16="http://schemas.microsoft.com/office/drawing/2014/main" id="{A68880B5-B23C-6B1E-8B38-5C6614646AE8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69" name="Rectangle: Rounded Corners 8">
              <a:extLst>
                <a:ext uri="{FF2B5EF4-FFF2-40B4-BE49-F238E27FC236}">
                  <a16:creationId xmlns:a16="http://schemas.microsoft.com/office/drawing/2014/main" id="{599A9F15-83F0-A061-0FE0-7AE4B39DEE64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9">
              <a:extLst>
                <a:ext uri="{FF2B5EF4-FFF2-40B4-BE49-F238E27FC236}">
                  <a16:creationId xmlns:a16="http://schemas.microsoft.com/office/drawing/2014/main" id="{48229CD8-05B5-0788-0EB5-797697C9F03C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3" name="Grafikk 2" descr="Et spise ansikt">
            <a:extLst>
              <a:ext uri="{FF2B5EF4-FFF2-40B4-BE49-F238E27FC236}">
                <a16:creationId xmlns:a16="http://schemas.microsoft.com/office/drawing/2014/main" id="{A877DA8F-F472-D905-7834-6D30E4B29C8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9030229" y="3289295"/>
            <a:ext cx="137160" cy="1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1102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EE444A7-B4E6-4E6A-BCE8-DB7CC5F2C8CB}"/>
              </a:ext>
            </a:extLst>
          </p:cNvPr>
          <p:cNvGrpSpPr/>
          <p:nvPr/>
        </p:nvGrpSpPr>
        <p:grpSpPr>
          <a:xfrm>
            <a:off x="11266868" y="524580"/>
            <a:ext cx="386888" cy="342562"/>
            <a:chOff x="5717396" y="1715052"/>
            <a:chExt cx="757209" cy="670454"/>
          </a:xfrm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8C7B58AF-A469-4D6C-8ED9-BFF7A1402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341" y="1734538"/>
              <a:ext cx="410264" cy="441227"/>
            </a:xfrm>
            <a:custGeom>
              <a:avLst/>
              <a:gdLst>
                <a:gd name="T0" fmla="*/ 0 w 462"/>
                <a:gd name="T1" fmla="*/ 287 h 493"/>
                <a:gd name="T2" fmla="*/ 462 w 462"/>
                <a:gd name="T3" fmla="*/ 114 h 493"/>
                <a:gd name="T4" fmla="*/ 0 w 462"/>
                <a:gd name="T5" fmla="*/ 2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2" h="493">
                  <a:moveTo>
                    <a:pt x="0" y="287"/>
                  </a:moveTo>
                  <a:cubicBezTo>
                    <a:pt x="0" y="287"/>
                    <a:pt x="129" y="0"/>
                    <a:pt x="462" y="114"/>
                  </a:cubicBezTo>
                  <a:cubicBezTo>
                    <a:pt x="462" y="114"/>
                    <a:pt x="245" y="493"/>
                    <a:pt x="0" y="2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431666AE-6149-47BF-A8B7-FBC8F9E8C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2369" y="2036007"/>
              <a:ext cx="383945" cy="349499"/>
            </a:xfrm>
            <a:custGeom>
              <a:avLst/>
              <a:gdLst>
                <a:gd name="T0" fmla="*/ 416 w 432"/>
                <a:gd name="T1" fmla="*/ 70 h 390"/>
                <a:gd name="T2" fmla="*/ 0 w 432"/>
                <a:gd name="T3" fmla="*/ 333 h 390"/>
                <a:gd name="T4" fmla="*/ 416 w 432"/>
                <a:gd name="T5" fmla="*/ 7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" h="390">
                  <a:moveTo>
                    <a:pt x="416" y="70"/>
                  </a:moveTo>
                  <a:cubicBezTo>
                    <a:pt x="416" y="70"/>
                    <a:pt x="110" y="0"/>
                    <a:pt x="0" y="333"/>
                  </a:cubicBezTo>
                  <a:cubicBezTo>
                    <a:pt x="0" y="333"/>
                    <a:pt x="432" y="390"/>
                    <a:pt x="416" y="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1CB4852A-CC92-4E31-8FB8-B681E721D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7396" y="1715052"/>
              <a:ext cx="368464" cy="389364"/>
            </a:xfrm>
            <a:custGeom>
              <a:avLst/>
              <a:gdLst>
                <a:gd name="T0" fmla="*/ 320 w 415"/>
                <a:gd name="T1" fmla="*/ 435 h 435"/>
                <a:gd name="T2" fmla="*/ 91 w 415"/>
                <a:gd name="T3" fmla="*/ 0 h 435"/>
                <a:gd name="T4" fmla="*/ 320 w 415"/>
                <a:gd name="T5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5" h="435">
                  <a:moveTo>
                    <a:pt x="320" y="435"/>
                  </a:moveTo>
                  <a:cubicBezTo>
                    <a:pt x="320" y="435"/>
                    <a:pt x="415" y="136"/>
                    <a:pt x="91" y="0"/>
                  </a:cubicBezTo>
                  <a:cubicBezTo>
                    <a:pt x="91" y="0"/>
                    <a:pt x="0" y="426"/>
                    <a:pt x="320" y="43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lassholder for bilde 5" descr="Et bilde som inneholder Menneskeansikt, klær, person, smil&#10;&#10;Automatisk generert beskrivelse">
            <a:extLst>
              <a:ext uri="{FF2B5EF4-FFF2-40B4-BE49-F238E27FC236}">
                <a16:creationId xmlns:a16="http://schemas.microsoft.com/office/drawing/2014/main" id="{D7BD6783-3838-7C7E-81FD-751B365048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8941" y="-1303250"/>
            <a:ext cx="7062788" cy="6665912"/>
          </a:xfr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1203DF26-AF4F-B0C4-7C3C-2FC303B59617}"/>
              </a:ext>
            </a:extLst>
          </p:cNvPr>
          <p:cNvGrpSpPr/>
          <p:nvPr/>
        </p:nvGrpSpPr>
        <p:grpSpPr>
          <a:xfrm>
            <a:off x="11604678" y="6458465"/>
            <a:ext cx="432000" cy="252000"/>
            <a:chOff x="401823" y="5484430"/>
            <a:chExt cx="432000" cy="2520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B440592-FB2A-657D-A71B-92CC4F012936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lideNo">
              <a:extLst>
                <a:ext uri="{FF2B5EF4-FFF2-40B4-BE49-F238E27FC236}">
                  <a16:creationId xmlns:a16="http://schemas.microsoft.com/office/drawing/2014/main" id="{3D5D679D-8441-D881-D799-6AF4AFEAB1B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14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44509AB2-51EE-D272-A87F-47864B3E47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4" y="6188509"/>
            <a:ext cx="1839415" cy="504000"/>
          </a:xfrm>
          <a:prstGeom prst="rect">
            <a:avLst/>
          </a:prstGeom>
        </p:spPr>
      </p:pic>
      <p:grpSp>
        <p:nvGrpSpPr>
          <p:cNvPr id="14" name="Group 7">
            <a:extLst>
              <a:ext uri="{FF2B5EF4-FFF2-40B4-BE49-F238E27FC236}">
                <a16:creationId xmlns:a16="http://schemas.microsoft.com/office/drawing/2014/main" id="{1648EC47-2655-FCAF-AB35-183A0B0ED1AE}"/>
              </a:ext>
            </a:extLst>
          </p:cNvPr>
          <p:cNvGrpSpPr/>
          <p:nvPr/>
        </p:nvGrpSpPr>
        <p:grpSpPr>
          <a:xfrm>
            <a:off x="10452434" y="206470"/>
            <a:ext cx="1573118" cy="421889"/>
            <a:chOff x="9492988" y="653720"/>
            <a:chExt cx="1573118" cy="421889"/>
          </a:xfrm>
        </p:grpSpPr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43E1FD88-3316-F948-D121-7C98C9FB528F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D929D3AE-498F-08B1-781D-0CF9539C9743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17" name="Grafikk 16" descr="Korn med heldekkende fyll">
            <a:extLst>
              <a:ext uri="{FF2B5EF4-FFF2-40B4-BE49-F238E27FC236}">
                <a16:creationId xmlns:a16="http://schemas.microsoft.com/office/drawing/2014/main" id="{3C710EFF-AD62-CCA7-5F66-D1BDEA5CC2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2500" y="2616347"/>
            <a:ext cx="396000" cy="396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479B4581-C973-78FE-A274-5D926D3353E2}"/>
              </a:ext>
            </a:extLst>
          </p:cNvPr>
          <p:cNvSpPr txBox="1"/>
          <p:nvPr/>
        </p:nvSpPr>
        <p:spPr>
          <a:xfrm>
            <a:off x="751381" y="383424"/>
            <a:ext cx="3992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Langsiktighet i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næringen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E3823E6-95DA-EB9B-A3DC-63017A421A27}"/>
              </a:ext>
            </a:extLst>
          </p:cNvPr>
          <p:cNvSpPr txBox="1"/>
          <p:nvPr/>
        </p:nvSpPr>
        <p:spPr>
          <a:xfrm>
            <a:off x="11321168" y="5120681"/>
            <a:ext cx="76261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nb-NO" sz="700" dirty="0">
                <a:solidFill>
                  <a:schemeClr val="bg1"/>
                </a:solidFill>
                <a:effectLst/>
                <a:latin typeface="IBM Plex Sans" panose="020B0503050203000203" pitchFamily="34" charset="0"/>
                <a:ea typeface="Times New Roman" panose="02020603050405020304" pitchFamily="18" charset="0"/>
              </a:rPr>
              <a:t>Foto: Nortura</a:t>
            </a:r>
            <a:endParaRPr lang="nb-NO" sz="700" dirty="0">
              <a:solidFill>
                <a:schemeClr val="bg1"/>
              </a:solidFill>
              <a:latin typeface="IBM Plex Sans" panose="020B0503050203000203" pitchFamily="34" charset="0"/>
              <a:ea typeface="Roboto Light" panose="02000000000000000000" pitchFamily="2" charset="0"/>
            </a:endParaRPr>
          </a:p>
        </p:txBody>
      </p:sp>
      <p:cxnSp>
        <p:nvCxnSpPr>
          <p:cNvPr id="93" name="Rett linje 92">
            <a:extLst>
              <a:ext uri="{FF2B5EF4-FFF2-40B4-BE49-F238E27FC236}">
                <a16:creationId xmlns:a16="http://schemas.microsoft.com/office/drawing/2014/main" id="{946B0AEB-2979-8B4B-123B-47B14F2461D0}"/>
              </a:ext>
            </a:extLst>
          </p:cNvPr>
          <p:cNvCxnSpPr/>
          <p:nvPr/>
        </p:nvCxnSpPr>
        <p:spPr>
          <a:xfrm>
            <a:off x="6824942" y="3764903"/>
            <a:ext cx="0" cy="1656000"/>
          </a:xfrm>
          <a:prstGeom prst="line">
            <a:avLst/>
          </a:prstGeom>
          <a:ln>
            <a:solidFill>
              <a:srgbClr val="7F7F7F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uppe 94">
            <a:extLst>
              <a:ext uri="{FF2B5EF4-FFF2-40B4-BE49-F238E27FC236}">
                <a16:creationId xmlns:a16="http://schemas.microsoft.com/office/drawing/2014/main" id="{CE4045B4-2587-3875-CFEE-14EE5DF573C8}"/>
              </a:ext>
            </a:extLst>
          </p:cNvPr>
          <p:cNvGrpSpPr/>
          <p:nvPr/>
        </p:nvGrpSpPr>
        <p:grpSpPr>
          <a:xfrm>
            <a:off x="927120" y="2790898"/>
            <a:ext cx="10418930" cy="3103379"/>
            <a:chOff x="577806" y="2609483"/>
            <a:chExt cx="10418930" cy="3103379"/>
          </a:xfrm>
        </p:grpSpPr>
        <p:grpSp>
          <p:nvGrpSpPr>
            <p:cNvPr id="92" name="Gruppe 91">
              <a:extLst>
                <a:ext uri="{FF2B5EF4-FFF2-40B4-BE49-F238E27FC236}">
                  <a16:creationId xmlns:a16="http://schemas.microsoft.com/office/drawing/2014/main" id="{50E57A5B-E969-ED62-6857-2F1B4B5DB14C}"/>
                </a:ext>
              </a:extLst>
            </p:cNvPr>
            <p:cNvGrpSpPr/>
            <p:nvPr/>
          </p:nvGrpSpPr>
          <p:grpSpPr>
            <a:xfrm>
              <a:off x="577806" y="2609483"/>
              <a:ext cx="10418930" cy="3103379"/>
              <a:chOff x="611714" y="2531662"/>
              <a:chExt cx="10418930" cy="3103379"/>
            </a:xfrm>
          </p:grpSpPr>
          <p:sp>
            <p:nvSpPr>
              <p:cNvPr id="25" name="Rectangle: Rounded Corners 149">
                <a:extLst>
                  <a:ext uri="{FF2B5EF4-FFF2-40B4-BE49-F238E27FC236}">
                    <a16:creationId xmlns:a16="http://schemas.microsoft.com/office/drawing/2014/main" id="{9518DEC5-EA5A-4EAE-0F61-E38F958B5B06}"/>
                  </a:ext>
                </a:extLst>
              </p:cNvPr>
              <p:cNvSpPr/>
              <p:nvPr/>
            </p:nvSpPr>
            <p:spPr>
              <a:xfrm>
                <a:off x="611714" y="3370560"/>
                <a:ext cx="10418930" cy="2264481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  <a:effectLst>
                <a:outerShdw blurRad="508000" dist="228600" dir="2700000" sx="95000" sy="95000" algn="tl" rotWithShape="0">
                  <a:prstClr val="black">
                    <a:alpha val="23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4000">
                  <a:solidFill>
                    <a:srgbClr val="0260FE"/>
                  </a:solidFill>
                  <a:latin typeface="IBM Plex Sans Medium" panose="020B0603050203000203" pitchFamily="34" charset="0"/>
                  <a:ea typeface="Open Sans ExtraBold" pitchFamily="2" charset="0"/>
                  <a:cs typeface="Open Sans ExtraBold" pitchFamily="2" charset="0"/>
                </a:endParaRPr>
              </a:p>
            </p:txBody>
          </p:sp>
          <p:grpSp>
            <p:nvGrpSpPr>
              <p:cNvPr id="91" name="Gruppe 90">
                <a:extLst>
                  <a:ext uri="{FF2B5EF4-FFF2-40B4-BE49-F238E27FC236}">
                    <a16:creationId xmlns:a16="http://schemas.microsoft.com/office/drawing/2014/main" id="{2B781E6A-9E9D-C6BF-73E2-87EA817BB9E3}"/>
                  </a:ext>
                </a:extLst>
              </p:cNvPr>
              <p:cNvGrpSpPr/>
              <p:nvPr/>
            </p:nvGrpSpPr>
            <p:grpSpPr>
              <a:xfrm>
                <a:off x="927188" y="2531662"/>
                <a:ext cx="5488047" cy="2890324"/>
                <a:chOff x="927188" y="2531662"/>
                <a:chExt cx="5488047" cy="2890324"/>
              </a:xfrm>
            </p:grpSpPr>
            <p:grpSp>
              <p:nvGrpSpPr>
                <p:cNvPr id="19" name="Gruppe 18">
                  <a:extLst>
                    <a:ext uri="{FF2B5EF4-FFF2-40B4-BE49-F238E27FC236}">
                      <a16:creationId xmlns:a16="http://schemas.microsoft.com/office/drawing/2014/main" id="{4DA61004-29AC-69B2-6235-9E809EE98F98}"/>
                    </a:ext>
                  </a:extLst>
                </p:cNvPr>
                <p:cNvGrpSpPr/>
                <p:nvPr/>
              </p:nvGrpSpPr>
              <p:grpSpPr>
                <a:xfrm>
                  <a:off x="927188" y="3583613"/>
                  <a:ext cx="1724727" cy="1838373"/>
                  <a:chOff x="891095" y="3676650"/>
                  <a:chExt cx="1724727" cy="1838373"/>
                </a:xfrm>
                <a:solidFill>
                  <a:srgbClr val="7F7F7F"/>
                </a:solidFill>
              </p:grpSpPr>
              <p:pic>
                <p:nvPicPr>
                  <p:cNvPr id="4" name="Grafikk 3" descr="Mann som har en bærbar data maskin">
                    <a:extLst>
                      <a:ext uri="{FF2B5EF4-FFF2-40B4-BE49-F238E27FC236}">
                        <a16:creationId xmlns:a16="http://schemas.microsoft.com/office/drawing/2014/main" id="{1005BF0C-9470-97C4-C15B-0262247E68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91095" y="4291023"/>
                    <a:ext cx="1724727" cy="1224000"/>
                  </a:xfrm>
                  <a:prstGeom prst="rect">
                    <a:avLst/>
                  </a:prstGeom>
                </p:spPr>
              </p:pic>
              <p:grpSp>
                <p:nvGrpSpPr>
                  <p:cNvPr id="18" name="Gruppe 17">
                    <a:extLst>
                      <a:ext uri="{FF2B5EF4-FFF2-40B4-BE49-F238E27FC236}">
                        <a16:creationId xmlns:a16="http://schemas.microsoft.com/office/drawing/2014/main" id="{A5FBFC15-0E8F-B30C-E128-5DE418420C14}"/>
                      </a:ext>
                    </a:extLst>
                  </p:cNvPr>
                  <p:cNvGrpSpPr/>
                  <p:nvPr/>
                </p:nvGrpSpPr>
                <p:grpSpPr>
                  <a:xfrm>
                    <a:off x="1193079" y="3676650"/>
                    <a:ext cx="695325" cy="762000"/>
                    <a:chOff x="5898337" y="3198000"/>
                    <a:chExt cx="695325" cy="762000"/>
                  </a:xfrm>
                  <a:grpFill/>
                </p:grpSpPr>
                <p:pic>
                  <p:nvPicPr>
                    <p:cNvPr id="7" name="Grafikk 6" descr="Mann med tykt hår">
                      <a:extLst>
                        <a:ext uri="{FF2B5EF4-FFF2-40B4-BE49-F238E27FC236}">
                          <a16:creationId xmlns:a16="http://schemas.microsoft.com/office/drawing/2014/main" id="{D8337581-2F4C-CCBB-4B9B-19141AE96C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98337" y="3198000"/>
                      <a:ext cx="695325" cy="762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Grafikk 12" descr="Ansikt uten munn">
                      <a:extLst>
                        <a:ext uri="{FF2B5EF4-FFF2-40B4-BE49-F238E27FC236}">
                          <a16:creationId xmlns:a16="http://schemas.microsoft.com/office/drawing/2014/main" id="{318E21B4-E2C6-19EC-95B8-074A61D7363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2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97233" y="3458653"/>
                      <a:ext cx="304800" cy="304800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22" name="Tankeboble: sky 21">
                  <a:extLst>
                    <a:ext uri="{FF2B5EF4-FFF2-40B4-BE49-F238E27FC236}">
                      <a16:creationId xmlns:a16="http://schemas.microsoft.com/office/drawing/2014/main" id="{35301578-DB59-EACF-DBD8-C27D1D6AC050}"/>
                    </a:ext>
                  </a:extLst>
                </p:cNvPr>
                <p:cNvSpPr/>
                <p:nvPr/>
              </p:nvSpPr>
              <p:spPr>
                <a:xfrm>
                  <a:off x="1789551" y="2531662"/>
                  <a:ext cx="2091447" cy="1112855"/>
                </a:xfrm>
                <a:prstGeom prst="cloudCallout">
                  <a:avLst>
                    <a:gd name="adj1" fmla="val -43159"/>
                    <a:gd name="adj2" fmla="val 68118"/>
                  </a:avLst>
                </a:prstGeom>
                <a:solidFill>
                  <a:schemeClr val="bg1"/>
                </a:solidFill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sp>
              <p:nvSpPr>
                <p:cNvPr id="28" name="TextBox 29">
                  <a:extLst>
                    <a:ext uri="{FF2B5EF4-FFF2-40B4-BE49-F238E27FC236}">
                      <a16:creationId xmlns:a16="http://schemas.microsoft.com/office/drawing/2014/main" id="{AC97D053-2D64-6C88-C3AB-9C079401EF5E}"/>
                    </a:ext>
                  </a:extLst>
                </p:cNvPr>
                <p:cNvSpPr txBox="1"/>
                <p:nvPr/>
              </p:nvSpPr>
              <p:spPr>
                <a:xfrm>
                  <a:off x="1978385" y="2713954"/>
                  <a:ext cx="1634247" cy="7915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30000"/>
                    </a:lnSpc>
                  </a:pPr>
                  <a:r>
                    <a:rPr lang="nb-NO" sz="1200" dirty="0">
                      <a:solidFill>
                        <a:srgbClr val="7F7F7F"/>
                      </a:solidFill>
                      <a:latin typeface="IBM Plex Sans" panose="020B0503050203000203" pitchFamily="34" charset="0"/>
                      <a:ea typeface="Roboto Light" panose="02000000000000000000" pitchFamily="2" charset="0"/>
                    </a:rPr>
                    <a:t>Nedbetaling av lån til ny driftsbygning, </a:t>
                  </a:r>
                  <a:br>
                    <a:rPr lang="nb-NO" sz="1200" dirty="0">
                      <a:solidFill>
                        <a:srgbClr val="7F7F7F"/>
                      </a:solidFill>
                      <a:latin typeface="IBM Plex Sans" panose="020B0503050203000203" pitchFamily="34" charset="0"/>
                      <a:ea typeface="Roboto Light" panose="02000000000000000000" pitchFamily="2" charset="0"/>
                    </a:rPr>
                  </a:br>
                  <a:r>
                    <a:rPr lang="nb-NO" sz="1200" dirty="0">
                      <a:solidFill>
                        <a:srgbClr val="7F7F7F"/>
                      </a:solidFill>
                      <a:latin typeface="IBM Plex Sans" panose="020B0503050203000203" pitchFamily="34" charset="0"/>
                      <a:ea typeface="Roboto Light" panose="02000000000000000000" pitchFamily="2" charset="0"/>
                    </a:rPr>
                    <a:t>30 år…..</a:t>
                  </a:r>
                </a:p>
              </p:txBody>
            </p:sp>
            <p:grpSp>
              <p:nvGrpSpPr>
                <p:cNvPr id="89" name="Gruppe 88">
                  <a:extLst>
                    <a:ext uri="{FF2B5EF4-FFF2-40B4-BE49-F238E27FC236}">
                      <a16:creationId xmlns:a16="http://schemas.microsoft.com/office/drawing/2014/main" id="{A926F029-1FDD-BD46-2F8A-B7D5BC2D488D}"/>
                    </a:ext>
                  </a:extLst>
                </p:cNvPr>
                <p:cNvGrpSpPr/>
                <p:nvPr/>
              </p:nvGrpSpPr>
              <p:grpSpPr>
                <a:xfrm>
                  <a:off x="2902867" y="3708762"/>
                  <a:ext cx="3512368" cy="1650107"/>
                  <a:chOff x="2961700" y="3617236"/>
                  <a:chExt cx="3512368" cy="1650107"/>
                </a:xfrm>
              </p:grpSpPr>
              <p:cxnSp>
                <p:nvCxnSpPr>
                  <p:cNvPr id="48" name="Rett pilkobling 47">
                    <a:extLst>
                      <a:ext uri="{FF2B5EF4-FFF2-40B4-BE49-F238E27FC236}">
                        <a16:creationId xmlns:a16="http://schemas.microsoft.com/office/drawing/2014/main" id="{EEC7A3B7-BE56-5A17-011E-5FFD247F12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157939" y="4809986"/>
                    <a:ext cx="3171217" cy="19385"/>
                  </a:xfrm>
                  <a:prstGeom prst="straightConnector1">
                    <a:avLst/>
                  </a:prstGeom>
                  <a:ln>
                    <a:solidFill>
                      <a:srgbClr val="D8AA6A"/>
                    </a:solidFill>
                    <a:prstDash val="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8" name="Gruppe 57">
                    <a:extLst>
                      <a:ext uri="{FF2B5EF4-FFF2-40B4-BE49-F238E27FC236}">
                        <a16:creationId xmlns:a16="http://schemas.microsoft.com/office/drawing/2014/main" id="{A5AD55DB-A2C7-F23F-C703-4FCA16F7BA29}"/>
                      </a:ext>
                    </a:extLst>
                  </p:cNvPr>
                  <p:cNvGrpSpPr/>
                  <p:nvPr/>
                </p:nvGrpSpPr>
                <p:grpSpPr>
                  <a:xfrm>
                    <a:off x="2961700" y="4916923"/>
                    <a:ext cx="1274323" cy="350420"/>
                    <a:chOff x="2961700" y="4897467"/>
                    <a:chExt cx="1274323" cy="350420"/>
                  </a:xfrm>
                </p:grpSpPr>
                <p:sp>
                  <p:nvSpPr>
                    <p:cNvPr id="50" name="TextBox 29">
                      <a:extLst>
                        <a:ext uri="{FF2B5EF4-FFF2-40B4-BE49-F238E27FC236}">
                          <a16:creationId xmlns:a16="http://schemas.microsoft.com/office/drawing/2014/main" id="{2B643F5F-5FEB-188D-8D6F-7B58F0CF30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1700" y="4936455"/>
                      <a:ext cx="1274323" cy="3114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nb-NO" sz="1200" dirty="0">
                          <a:solidFill>
                            <a:srgbClr val="D8AA6A"/>
                          </a:solidFill>
                          <a:latin typeface="IBM Plex Sans" panose="020B0503050203000203" pitchFamily="34" charset="0"/>
                          <a:ea typeface="Roboto Light" panose="02000000000000000000" pitchFamily="2" charset="0"/>
                        </a:rPr>
                        <a:t>om 10 år</a:t>
                      </a:r>
                    </a:p>
                  </p:txBody>
                </p:sp>
                <p:cxnSp>
                  <p:nvCxnSpPr>
                    <p:cNvPr id="52" name="Rett pilkobling 51">
                      <a:extLst>
                        <a:ext uri="{FF2B5EF4-FFF2-40B4-BE49-F238E27FC236}">
                          <a16:creationId xmlns:a16="http://schemas.microsoft.com/office/drawing/2014/main" id="{9B6A4844-0411-7817-169B-CB0867972A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598861" y="4897467"/>
                      <a:ext cx="1" cy="48716"/>
                    </a:xfrm>
                    <a:prstGeom prst="straightConnector1">
                      <a:avLst/>
                    </a:prstGeom>
                    <a:ln>
                      <a:solidFill>
                        <a:srgbClr val="D8AA6A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7" name="Gruppe 56">
                    <a:extLst>
                      <a:ext uri="{FF2B5EF4-FFF2-40B4-BE49-F238E27FC236}">
                        <a16:creationId xmlns:a16="http://schemas.microsoft.com/office/drawing/2014/main" id="{437F082C-CADC-0843-C845-4E07674F489E}"/>
                      </a:ext>
                    </a:extLst>
                  </p:cNvPr>
                  <p:cNvGrpSpPr/>
                  <p:nvPr/>
                </p:nvGrpSpPr>
                <p:grpSpPr>
                  <a:xfrm>
                    <a:off x="4106386" y="4904759"/>
                    <a:ext cx="1274323" cy="350420"/>
                    <a:chOff x="4106386" y="4875575"/>
                    <a:chExt cx="1274323" cy="350420"/>
                  </a:xfrm>
                </p:grpSpPr>
                <p:sp>
                  <p:nvSpPr>
                    <p:cNvPr id="53" name="TextBox 29">
                      <a:extLst>
                        <a:ext uri="{FF2B5EF4-FFF2-40B4-BE49-F238E27FC236}">
                          <a16:creationId xmlns:a16="http://schemas.microsoft.com/office/drawing/2014/main" id="{B507046B-C93C-EC67-F4C4-7628D30BF4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06386" y="4914563"/>
                      <a:ext cx="1274323" cy="3114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nb-NO" sz="1200" dirty="0">
                          <a:solidFill>
                            <a:srgbClr val="D8AA6A"/>
                          </a:solidFill>
                          <a:latin typeface="IBM Plex Sans" panose="020B0503050203000203" pitchFamily="34" charset="0"/>
                          <a:ea typeface="Roboto Light" panose="02000000000000000000" pitchFamily="2" charset="0"/>
                        </a:rPr>
                        <a:t>om 20 år</a:t>
                      </a:r>
                    </a:p>
                  </p:txBody>
                </p:sp>
                <p:cxnSp>
                  <p:nvCxnSpPr>
                    <p:cNvPr id="54" name="Rett pilkobling 53">
                      <a:extLst>
                        <a:ext uri="{FF2B5EF4-FFF2-40B4-BE49-F238E27FC236}">
                          <a16:creationId xmlns:a16="http://schemas.microsoft.com/office/drawing/2014/main" id="{6D44E25C-E388-6A79-3339-AB891C8F1D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743547" y="4875575"/>
                      <a:ext cx="1" cy="48716"/>
                    </a:xfrm>
                    <a:prstGeom prst="straightConnector1">
                      <a:avLst/>
                    </a:prstGeom>
                    <a:ln>
                      <a:solidFill>
                        <a:srgbClr val="D8AA6A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" name="Gruppe 58">
                    <a:extLst>
                      <a:ext uri="{FF2B5EF4-FFF2-40B4-BE49-F238E27FC236}">
                        <a16:creationId xmlns:a16="http://schemas.microsoft.com/office/drawing/2014/main" id="{D40F19E6-2CC8-5B49-FCDC-A969AFE245F5}"/>
                      </a:ext>
                    </a:extLst>
                  </p:cNvPr>
                  <p:cNvGrpSpPr/>
                  <p:nvPr/>
                </p:nvGrpSpPr>
                <p:grpSpPr>
                  <a:xfrm>
                    <a:off x="5180368" y="4901204"/>
                    <a:ext cx="1274323" cy="350420"/>
                    <a:chOff x="5180368" y="4862292"/>
                    <a:chExt cx="1274323" cy="350420"/>
                  </a:xfrm>
                </p:grpSpPr>
                <p:sp>
                  <p:nvSpPr>
                    <p:cNvPr id="55" name="TextBox 29">
                      <a:extLst>
                        <a:ext uri="{FF2B5EF4-FFF2-40B4-BE49-F238E27FC236}">
                          <a16:creationId xmlns:a16="http://schemas.microsoft.com/office/drawing/2014/main" id="{E9BCDF89-ECAB-26A2-2E2A-614D50ACA3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80368" y="4901280"/>
                      <a:ext cx="1274323" cy="3114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nb-NO" sz="1200" dirty="0">
                          <a:solidFill>
                            <a:srgbClr val="D8AA6A"/>
                          </a:solidFill>
                          <a:latin typeface="IBM Plex Sans" panose="020B0503050203000203" pitchFamily="34" charset="0"/>
                          <a:ea typeface="Roboto Light" panose="02000000000000000000" pitchFamily="2" charset="0"/>
                        </a:rPr>
                        <a:t>om 30 år</a:t>
                      </a:r>
                    </a:p>
                  </p:txBody>
                </p:sp>
                <p:cxnSp>
                  <p:nvCxnSpPr>
                    <p:cNvPr id="56" name="Rett pilkobling 55">
                      <a:extLst>
                        <a:ext uri="{FF2B5EF4-FFF2-40B4-BE49-F238E27FC236}">
                          <a16:creationId xmlns:a16="http://schemas.microsoft.com/office/drawing/2014/main" id="{981F165C-C6C5-45BC-59DD-0D52BD23CF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817529" y="4862292"/>
                      <a:ext cx="1" cy="48716"/>
                    </a:xfrm>
                    <a:prstGeom prst="straightConnector1">
                      <a:avLst/>
                    </a:prstGeom>
                    <a:ln>
                      <a:solidFill>
                        <a:srgbClr val="D8AA6A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78" name="Gruppe 77">
                    <a:extLst>
                      <a:ext uri="{FF2B5EF4-FFF2-40B4-BE49-F238E27FC236}">
                        <a16:creationId xmlns:a16="http://schemas.microsoft.com/office/drawing/2014/main" id="{DC04EA7C-5820-13B0-EC6B-71D3D381A6DB}"/>
                      </a:ext>
                    </a:extLst>
                  </p:cNvPr>
                  <p:cNvGrpSpPr/>
                  <p:nvPr/>
                </p:nvGrpSpPr>
                <p:grpSpPr>
                  <a:xfrm>
                    <a:off x="3171061" y="3640727"/>
                    <a:ext cx="1049607" cy="1196020"/>
                    <a:chOff x="3171061" y="3640727"/>
                    <a:chExt cx="1049607" cy="1196020"/>
                  </a:xfrm>
                </p:grpSpPr>
                <p:pic>
                  <p:nvPicPr>
                    <p:cNvPr id="38" name="Grafikk 37" descr="Gris med heldekkende fyll">
                      <a:extLst>
                        <a:ext uri="{FF2B5EF4-FFF2-40B4-BE49-F238E27FC236}">
                          <a16:creationId xmlns:a16="http://schemas.microsoft.com/office/drawing/2014/main" id="{C9E3F5E8-4320-1E52-9377-C0E9B0C7A5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71061" y="3922347"/>
                      <a:ext cx="914400" cy="9144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74" name="Gruppe 73">
                      <a:extLst>
                        <a:ext uri="{FF2B5EF4-FFF2-40B4-BE49-F238E27FC236}">
                          <a16:creationId xmlns:a16="http://schemas.microsoft.com/office/drawing/2014/main" id="{3BC4F618-195F-F369-9700-B1E171E498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5181" y="3640727"/>
                      <a:ext cx="825487" cy="720224"/>
                      <a:chOff x="3395181" y="3640727"/>
                      <a:chExt cx="825487" cy="720224"/>
                    </a:xfrm>
                  </p:grpSpPr>
                  <p:pic>
                    <p:nvPicPr>
                      <p:cNvPr id="70" name="Grafikk 69">
                        <a:extLst>
                          <a:ext uri="{FF2B5EF4-FFF2-40B4-BE49-F238E27FC236}">
                            <a16:creationId xmlns:a16="http://schemas.microsoft.com/office/drawing/2014/main" id="{32784E1F-F65D-5478-740A-109E4024A9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hq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58460" flipH="1">
                        <a:off x="3395181" y="3892951"/>
                        <a:ext cx="507852" cy="468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1" name="Grafikk 70" descr="Mynter med heldekkende fyll">
                        <a:extLst>
                          <a:ext uri="{FF2B5EF4-FFF2-40B4-BE49-F238E27FC236}">
                            <a16:creationId xmlns:a16="http://schemas.microsoft.com/office/drawing/2014/main" id="{85BEFA35-9174-8238-21B0-561EA9B02300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99437" y="3640727"/>
                        <a:ext cx="321231" cy="323886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79" name="Gruppe 78">
                    <a:extLst>
                      <a:ext uri="{FF2B5EF4-FFF2-40B4-BE49-F238E27FC236}">
                        <a16:creationId xmlns:a16="http://schemas.microsoft.com/office/drawing/2014/main" id="{14D698C6-11A0-DFE9-BFB9-ED19DB05D618}"/>
                      </a:ext>
                    </a:extLst>
                  </p:cNvPr>
                  <p:cNvGrpSpPr/>
                  <p:nvPr/>
                </p:nvGrpSpPr>
                <p:grpSpPr>
                  <a:xfrm>
                    <a:off x="4303172" y="3617236"/>
                    <a:ext cx="1049607" cy="1196020"/>
                    <a:chOff x="3171061" y="3640727"/>
                    <a:chExt cx="1049607" cy="1196020"/>
                  </a:xfrm>
                </p:grpSpPr>
                <p:pic>
                  <p:nvPicPr>
                    <p:cNvPr id="80" name="Grafikk 79" descr="Gris med heldekkende fyll">
                      <a:extLst>
                        <a:ext uri="{FF2B5EF4-FFF2-40B4-BE49-F238E27FC236}">
                          <a16:creationId xmlns:a16="http://schemas.microsoft.com/office/drawing/2014/main" id="{145C8471-01B6-2DC0-848D-3060695EBA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71061" y="3922347"/>
                      <a:ext cx="914400" cy="9144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1" name="Gruppe 80">
                      <a:extLst>
                        <a:ext uri="{FF2B5EF4-FFF2-40B4-BE49-F238E27FC236}">
                          <a16:creationId xmlns:a16="http://schemas.microsoft.com/office/drawing/2014/main" id="{AC68A0B0-90AB-5E0F-2E3B-BAEA4C9AB1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5181" y="3640727"/>
                      <a:ext cx="825487" cy="720224"/>
                      <a:chOff x="3395181" y="3640727"/>
                      <a:chExt cx="825487" cy="720224"/>
                    </a:xfrm>
                  </p:grpSpPr>
                  <p:pic>
                    <p:nvPicPr>
                      <p:cNvPr id="82" name="Grafikk 81">
                        <a:extLst>
                          <a:ext uri="{FF2B5EF4-FFF2-40B4-BE49-F238E27FC236}">
                            <a16:creationId xmlns:a16="http://schemas.microsoft.com/office/drawing/2014/main" id="{8420D114-9313-3549-5EBB-7DC8F54DA80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hq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58460" flipH="1">
                        <a:off x="3395181" y="3892951"/>
                        <a:ext cx="507852" cy="468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3" name="Grafikk 82" descr="Mynter med heldekkende fyll">
                        <a:extLst>
                          <a:ext uri="{FF2B5EF4-FFF2-40B4-BE49-F238E27FC236}">
                            <a16:creationId xmlns:a16="http://schemas.microsoft.com/office/drawing/2014/main" id="{2FE60314-EED1-8E05-E4FB-25AFF7FA29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99437" y="3640727"/>
                        <a:ext cx="321231" cy="323886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84" name="Gruppe 83">
                    <a:extLst>
                      <a:ext uri="{FF2B5EF4-FFF2-40B4-BE49-F238E27FC236}">
                        <a16:creationId xmlns:a16="http://schemas.microsoft.com/office/drawing/2014/main" id="{DB987F56-3431-469B-91C6-777DBECB0C2E}"/>
                      </a:ext>
                    </a:extLst>
                  </p:cNvPr>
                  <p:cNvGrpSpPr/>
                  <p:nvPr/>
                </p:nvGrpSpPr>
                <p:grpSpPr>
                  <a:xfrm>
                    <a:off x="5424461" y="3629242"/>
                    <a:ext cx="1049607" cy="1196020"/>
                    <a:chOff x="3171061" y="3640727"/>
                    <a:chExt cx="1049607" cy="1196020"/>
                  </a:xfrm>
                </p:grpSpPr>
                <p:pic>
                  <p:nvPicPr>
                    <p:cNvPr id="85" name="Grafikk 84" descr="Gris med heldekkende fyll">
                      <a:extLst>
                        <a:ext uri="{FF2B5EF4-FFF2-40B4-BE49-F238E27FC236}">
                          <a16:creationId xmlns:a16="http://schemas.microsoft.com/office/drawing/2014/main" id="{40C14C73-46F9-A6A0-C3FE-020A35F719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4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71061" y="3922347"/>
                      <a:ext cx="914400" cy="914400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86" name="Gruppe 85">
                      <a:extLst>
                        <a:ext uri="{FF2B5EF4-FFF2-40B4-BE49-F238E27FC236}">
                          <a16:creationId xmlns:a16="http://schemas.microsoft.com/office/drawing/2014/main" id="{CDA28450-3F58-1047-7E4C-B6D43FD4C9A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5181" y="3640727"/>
                      <a:ext cx="825487" cy="720224"/>
                      <a:chOff x="3395181" y="3640727"/>
                      <a:chExt cx="825487" cy="720224"/>
                    </a:xfrm>
                  </p:grpSpPr>
                  <p:pic>
                    <p:nvPicPr>
                      <p:cNvPr id="87" name="Grafikk 86">
                        <a:extLst>
                          <a:ext uri="{FF2B5EF4-FFF2-40B4-BE49-F238E27FC236}">
                            <a16:creationId xmlns:a16="http://schemas.microsoft.com/office/drawing/2014/main" id="{9F39582F-D667-2F68-542F-54DE4E23C5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hq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58460" flipH="1">
                        <a:off x="3395181" y="3892951"/>
                        <a:ext cx="507852" cy="468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88" name="Grafikk 87" descr="Mynter med heldekkende fyll">
                        <a:extLst>
                          <a:ext uri="{FF2B5EF4-FFF2-40B4-BE49-F238E27FC236}">
                            <a16:creationId xmlns:a16="http://schemas.microsoft.com/office/drawing/2014/main" id="{FBB3FC38-777C-241E-60F9-CF55E72F2E1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3899437" y="3640727"/>
                        <a:ext cx="321231" cy="323886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</p:grpSp>
        <p:sp>
          <p:nvSpPr>
            <p:cNvPr id="94" name="TextBox 29">
              <a:extLst>
                <a:ext uri="{FF2B5EF4-FFF2-40B4-BE49-F238E27FC236}">
                  <a16:creationId xmlns:a16="http://schemas.microsoft.com/office/drawing/2014/main" id="{3FDF5C6B-F850-DC98-BDFD-4DDBAD637748}"/>
                </a:ext>
              </a:extLst>
            </p:cNvPr>
            <p:cNvSpPr txBox="1"/>
            <p:nvPr/>
          </p:nvSpPr>
          <p:spPr>
            <a:xfrm>
              <a:off x="6947396" y="3768481"/>
              <a:ext cx="3764544" cy="1672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00"/>
                </a:spcAft>
              </a:pP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Bonden må ofte foreta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betydelige investeringer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i eget produksjonsapparat. Da er det viktig å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sikre avtakere 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som betaler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gode priser 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for råvaren i hele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investeringens levetid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!</a:t>
              </a:r>
            </a:p>
          </p:txBody>
        </p:sp>
      </p:grpSp>
      <p:sp>
        <p:nvSpPr>
          <p:cNvPr id="96" name="TextBox 29">
            <a:extLst>
              <a:ext uri="{FF2B5EF4-FFF2-40B4-BE49-F238E27FC236}">
                <a16:creationId xmlns:a16="http://schemas.microsoft.com/office/drawing/2014/main" id="{0E4E4A1C-C5E1-96E1-9612-66A10F9EA1B9}"/>
              </a:ext>
            </a:extLst>
          </p:cNvPr>
          <p:cNvSpPr txBox="1"/>
          <p:nvPr/>
        </p:nvSpPr>
        <p:spPr>
          <a:xfrm>
            <a:off x="4019768" y="1746310"/>
            <a:ext cx="2592567" cy="102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Landbrukssamvirkene bidrar til at nye aktører kan satse i landbruket!</a:t>
            </a:r>
          </a:p>
        </p:txBody>
      </p:sp>
    </p:spTree>
    <p:extLst>
      <p:ext uri="{BB962C8B-B14F-4D97-AF65-F5344CB8AC3E}">
        <p14:creationId xmlns:p14="http://schemas.microsoft.com/office/powerpoint/2010/main" val="422924804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frukt, tre, utendørs, frukttre&#10;&#10;Automatisk generert beskrivelse">
            <a:extLst>
              <a:ext uri="{FF2B5EF4-FFF2-40B4-BE49-F238E27FC236}">
                <a16:creationId xmlns:a16="http://schemas.microsoft.com/office/drawing/2014/main" id="{BFC678A7-B8FE-AD7F-3542-A58CEC5AB0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AC92E-1071-E39B-BDE7-06AB8C6D16CC}"/>
              </a:ext>
            </a:extLst>
          </p:cNvPr>
          <p:cNvSpPr txBox="1"/>
          <p:nvPr/>
        </p:nvSpPr>
        <p:spPr>
          <a:xfrm>
            <a:off x="4073093" y="512479"/>
            <a:ext cx="54459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Nasjonalt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eierskap</a:t>
            </a:r>
          </a:p>
        </p:txBody>
      </p:sp>
      <p:grpSp>
        <p:nvGrpSpPr>
          <p:cNvPr id="2" name="Gruppe 1">
            <a:extLst>
              <a:ext uri="{FF2B5EF4-FFF2-40B4-BE49-F238E27FC236}">
                <a16:creationId xmlns:a16="http://schemas.microsoft.com/office/drawing/2014/main" id="{F066A0EF-80E2-639D-C908-71D7530CD7AC}"/>
              </a:ext>
            </a:extLst>
          </p:cNvPr>
          <p:cNvGrpSpPr/>
          <p:nvPr/>
        </p:nvGrpSpPr>
        <p:grpSpPr>
          <a:xfrm>
            <a:off x="11604678" y="6458465"/>
            <a:ext cx="432000" cy="252000"/>
            <a:chOff x="401823" y="5484430"/>
            <a:chExt cx="432000" cy="252000"/>
          </a:xfrm>
        </p:grpSpPr>
        <p:sp>
          <p:nvSpPr>
            <p:cNvPr id="3" name="Rectangle: Rounded Corners 8">
              <a:extLst>
                <a:ext uri="{FF2B5EF4-FFF2-40B4-BE49-F238E27FC236}">
                  <a16:creationId xmlns:a16="http://schemas.microsoft.com/office/drawing/2014/main" id="{82F4C55D-4583-7AC8-37E2-BB59AAD95501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lideNo">
              <a:extLst>
                <a:ext uri="{FF2B5EF4-FFF2-40B4-BE49-F238E27FC236}">
                  <a16:creationId xmlns:a16="http://schemas.microsoft.com/office/drawing/2014/main" id="{09E2CD14-1B7D-1F22-96CE-6AAE79AB167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15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FEB1EEA1-5A90-2CF9-8580-38071E868B6E}"/>
              </a:ext>
            </a:extLst>
          </p:cNvPr>
          <p:cNvGrpSpPr/>
          <p:nvPr/>
        </p:nvGrpSpPr>
        <p:grpSpPr>
          <a:xfrm>
            <a:off x="115063" y="6250176"/>
            <a:ext cx="1573118" cy="421889"/>
            <a:chOff x="9492988" y="653720"/>
            <a:chExt cx="1573118" cy="421889"/>
          </a:xfrm>
        </p:grpSpPr>
        <p:sp>
          <p:nvSpPr>
            <p:cNvPr id="16" name="Rectangle: Rounded Corners 8">
              <a:extLst>
                <a:ext uri="{FF2B5EF4-FFF2-40B4-BE49-F238E27FC236}">
                  <a16:creationId xmlns:a16="http://schemas.microsoft.com/office/drawing/2014/main" id="{AD089A4C-1688-56D5-826A-BD8E3747F371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E37E205B-C5B5-C9EE-30DA-C1A933DCEEE3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C93A26A6-FC7B-F2F9-4DF4-CFED96F5C758}"/>
              </a:ext>
            </a:extLst>
          </p:cNvPr>
          <p:cNvGrpSpPr/>
          <p:nvPr/>
        </p:nvGrpSpPr>
        <p:grpSpPr>
          <a:xfrm>
            <a:off x="7820958" y="1586151"/>
            <a:ext cx="3087561" cy="988729"/>
            <a:chOff x="7327892" y="1580145"/>
            <a:chExt cx="3087561" cy="988729"/>
          </a:xfrm>
        </p:grpSpPr>
        <p:sp>
          <p:nvSpPr>
            <p:cNvPr id="31" name="TextBox 29">
              <a:extLst>
                <a:ext uri="{FF2B5EF4-FFF2-40B4-BE49-F238E27FC236}">
                  <a16:creationId xmlns:a16="http://schemas.microsoft.com/office/drawing/2014/main" id="{774DAC29-6DD9-69E6-6DFE-157E48D81713}"/>
                </a:ext>
              </a:extLst>
            </p:cNvPr>
            <p:cNvSpPr txBox="1"/>
            <p:nvPr/>
          </p:nvSpPr>
          <p:spPr>
            <a:xfrm>
              <a:off x="7327892" y="1580145"/>
              <a:ext cx="3087561" cy="790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Hvorfor </a:t>
              </a:r>
              <a:r>
                <a:rPr lang="nb-N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landbrukssamvirke</a:t>
              </a: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er </a:t>
              </a:r>
              <a:r>
                <a:rPr lang="nb-NO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bra</a:t>
              </a: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for Norge!</a:t>
              </a:r>
            </a:p>
          </p:txBody>
        </p:sp>
        <p:pic>
          <p:nvPicPr>
            <p:cNvPr id="24" name="Grafikk 23" descr="Korn med heldekkende fyll">
              <a:extLst>
                <a:ext uri="{FF2B5EF4-FFF2-40B4-BE49-F238E27FC236}">
                  <a16:creationId xmlns:a16="http://schemas.microsoft.com/office/drawing/2014/main" id="{76B8FDFA-AB79-5CAB-1D2D-2257DA342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0259" y="2172874"/>
              <a:ext cx="396000" cy="396000"/>
            </a:xfrm>
            <a:prstGeom prst="rect">
              <a:avLst/>
            </a:prstGeom>
          </p:spPr>
        </p:pic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320737F1-4626-0B2D-8404-C7E1F4ED1AA3}"/>
              </a:ext>
            </a:extLst>
          </p:cNvPr>
          <p:cNvGrpSpPr/>
          <p:nvPr/>
        </p:nvGrpSpPr>
        <p:grpSpPr>
          <a:xfrm>
            <a:off x="5401239" y="3474641"/>
            <a:ext cx="6436528" cy="2388214"/>
            <a:chOff x="5480148" y="3238008"/>
            <a:chExt cx="6436528" cy="2388214"/>
          </a:xfrm>
        </p:grpSpPr>
        <p:pic>
          <p:nvPicPr>
            <p:cNvPr id="45" name="Grafikk 44">
              <a:extLst>
                <a:ext uri="{FF2B5EF4-FFF2-40B4-BE49-F238E27FC236}">
                  <a16:creationId xmlns:a16="http://schemas.microsoft.com/office/drawing/2014/main" id="{79EE2ED5-5AE7-EAE7-56B4-2B841D201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5480148" y="4558850"/>
              <a:ext cx="5104067" cy="1067372"/>
            </a:xfrm>
            <a:prstGeom prst="rect">
              <a:avLst/>
            </a:prstGeom>
          </p:spPr>
        </p:pic>
        <p:grpSp>
          <p:nvGrpSpPr>
            <p:cNvPr id="46" name="Gruppe 45">
              <a:extLst>
                <a:ext uri="{FF2B5EF4-FFF2-40B4-BE49-F238E27FC236}">
                  <a16:creationId xmlns:a16="http://schemas.microsoft.com/office/drawing/2014/main" id="{E6CDF386-11F3-48A8-9E79-38331C8F9AA1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8990455" y="3238008"/>
              <a:ext cx="2356193" cy="1861503"/>
              <a:chOff x="1886871" y="3888271"/>
              <a:chExt cx="2008344" cy="1584000"/>
            </a:xfrm>
          </p:grpSpPr>
          <p:grpSp>
            <p:nvGrpSpPr>
              <p:cNvPr id="47" name="Gruppe 46">
                <a:extLst>
                  <a:ext uri="{FF2B5EF4-FFF2-40B4-BE49-F238E27FC236}">
                    <a16:creationId xmlns:a16="http://schemas.microsoft.com/office/drawing/2014/main" id="{7908968A-355B-7474-2DD2-AE929E70851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86871" y="3888271"/>
                <a:ext cx="2008344" cy="1584000"/>
                <a:chOff x="1581355" y="3534351"/>
                <a:chExt cx="2727482" cy="2151193"/>
              </a:xfrm>
              <a:solidFill>
                <a:srgbClr val="7F7F7F"/>
              </a:solidFill>
            </p:grpSpPr>
            <p:pic>
              <p:nvPicPr>
                <p:cNvPr id="49" name="Grafikk 48" descr="Mann som har en hoodie">
                  <a:extLst>
                    <a:ext uri="{FF2B5EF4-FFF2-40B4-BE49-F238E27FC236}">
                      <a16:creationId xmlns:a16="http://schemas.microsoft.com/office/drawing/2014/main" id="{9DCF03FE-42A4-A3AB-7D8F-268CA1BD81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1355" y="3630993"/>
                  <a:ext cx="1285874" cy="1733551"/>
                </a:xfrm>
                <a:prstGeom prst="rect">
                  <a:avLst/>
                </a:prstGeom>
              </p:spPr>
            </p:pic>
            <p:pic>
              <p:nvPicPr>
                <p:cNvPr id="50" name="Grafikk 49" descr="Kvinne med armene krysset">
                  <a:extLst>
                    <a:ext uri="{FF2B5EF4-FFF2-40B4-BE49-F238E27FC236}">
                      <a16:creationId xmlns:a16="http://schemas.microsoft.com/office/drawing/2014/main" id="{8336EA14-69D5-0649-63DA-2A94964D01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7737" y="4062949"/>
                  <a:ext cx="1181100" cy="1247775"/>
                </a:xfrm>
                <a:prstGeom prst="rect">
                  <a:avLst/>
                </a:prstGeom>
              </p:spPr>
            </p:pic>
            <p:pic>
              <p:nvPicPr>
                <p:cNvPr id="51" name="Grafikk 50" descr="Mann i Robe tommelen opp">
                  <a:extLst>
                    <a:ext uri="{FF2B5EF4-FFF2-40B4-BE49-F238E27FC236}">
                      <a16:creationId xmlns:a16="http://schemas.microsoft.com/office/drawing/2014/main" id="{4DEDF1C6-EF70-E30C-AAB3-BE0BD1FFD6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4293" y="4456819"/>
                  <a:ext cx="1333500" cy="1228725"/>
                </a:xfrm>
                <a:prstGeom prst="rect">
                  <a:avLst/>
                </a:prstGeom>
              </p:spPr>
            </p:pic>
            <p:pic>
              <p:nvPicPr>
                <p:cNvPr id="52" name="Grafikk 51" descr="Kvinne med uavgjort hår">
                  <a:extLst>
                    <a:ext uri="{FF2B5EF4-FFF2-40B4-BE49-F238E27FC236}">
                      <a16:creationId xmlns:a16="http://schemas.microsoft.com/office/drawing/2014/main" id="{0C770E06-2319-9BD7-D9DA-6ED3B83D1B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9158" y="3534351"/>
                  <a:ext cx="733425" cy="733425"/>
                </a:xfrm>
                <a:prstGeom prst="rect">
                  <a:avLst/>
                </a:prstGeom>
              </p:spPr>
            </p:pic>
            <p:pic>
              <p:nvPicPr>
                <p:cNvPr id="53" name="Grafikk 52" descr="Mann med kort hår">
                  <a:extLst>
                    <a:ext uri="{FF2B5EF4-FFF2-40B4-BE49-F238E27FC236}">
                      <a16:creationId xmlns:a16="http://schemas.microsoft.com/office/drawing/2014/main" id="{5BA7F387-A6E6-C3B8-9CD2-B36BDDE398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961" y="3954331"/>
                  <a:ext cx="590550" cy="714375"/>
                </a:xfrm>
                <a:prstGeom prst="rect">
                  <a:avLst/>
                </a:prstGeom>
              </p:spPr>
            </p:pic>
            <p:pic>
              <p:nvPicPr>
                <p:cNvPr id="54" name="Grafikk 53" descr="Et spise ansikt">
                  <a:extLst>
                    <a:ext uri="{FF2B5EF4-FFF2-40B4-BE49-F238E27FC236}">
                      <a16:creationId xmlns:a16="http://schemas.microsoft.com/office/drawing/2014/main" id="{F28C0936-7824-0B6F-EB9B-4580B643FB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4105" y="4197243"/>
                  <a:ext cx="304800" cy="314325"/>
                </a:xfrm>
                <a:prstGeom prst="rect">
                  <a:avLst/>
                </a:prstGeom>
              </p:spPr>
            </p:pic>
          </p:grpSp>
          <p:pic>
            <p:nvPicPr>
              <p:cNvPr id="48" name="Grafikk 47" descr="Et smilefjes">
                <a:extLst>
                  <a:ext uri="{FF2B5EF4-FFF2-40B4-BE49-F238E27FC236}">
                    <a16:creationId xmlns:a16="http://schemas.microsoft.com/office/drawing/2014/main" id="{D23BB439-3D86-1CCD-A965-F2E066FC7A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387117" y="4065167"/>
                <a:ext cx="244364" cy="252000"/>
              </a:xfrm>
              <a:prstGeom prst="rect">
                <a:avLst/>
              </a:prstGeom>
            </p:spPr>
          </p:pic>
        </p:grpSp>
        <p:sp>
          <p:nvSpPr>
            <p:cNvPr id="56" name="TextBox 29">
              <a:extLst>
                <a:ext uri="{FF2B5EF4-FFF2-40B4-BE49-F238E27FC236}">
                  <a16:creationId xmlns:a16="http://schemas.microsoft.com/office/drawing/2014/main" id="{0342C7B5-84FD-6AD5-8649-1E11547D0C18}"/>
                </a:ext>
              </a:extLst>
            </p:cNvPr>
            <p:cNvSpPr txBox="1"/>
            <p:nvPr/>
          </p:nvSpPr>
          <p:spPr>
            <a:xfrm flipH="1">
              <a:off x="10379898" y="4978124"/>
              <a:ext cx="1536778" cy="33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nb-NO" sz="1200" b="1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Samvirke SA</a:t>
              </a:r>
              <a:endPara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3298FE4C-A767-884C-DDB4-760D43367E33}"/>
              </a:ext>
            </a:extLst>
          </p:cNvPr>
          <p:cNvGrpSpPr/>
          <p:nvPr/>
        </p:nvGrpSpPr>
        <p:grpSpPr>
          <a:xfrm>
            <a:off x="6260789" y="3005206"/>
            <a:ext cx="2915321" cy="890009"/>
            <a:chOff x="6043758" y="2959182"/>
            <a:chExt cx="2915321" cy="890009"/>
          </a:xfrm>
        </p:grpSpPr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8761E71F-C371-4AF9-492A-0AAEAE9457EA}"/>
                </a:ext>
              </a:extLst>
            </p:cNvPr>
            <p:cNvSpPr txBox="1"/>
            <p:nvPr/>
          </p:nvSpPr>
          <p:spPr>
            <a:xfrm>
              <a:off x="6451049" y="2959182"/>
              <a:ext cx="2106671" cy="380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</a:rPr>
                <a:t>Kan ikke kjøpes opp</a:t>
              </a:r>
            </a:p>
          </p:txBody>
        </p:sp>
        <p:sp>
          <p:nvSpPr>
            <p:cNvPr id="67" name="TextBox 29">
              <a:extLst>
                <a:ext uri="{FF2B5EF4-FFF2-40B4-BE49-F238E27FC236}">
                  <a16:creationId xmlns:a16="http://schemas.microsoft.com/office/drawing/2014/main" id="{EDAB60B2-9CFF-1A5D-D4CB-31AB55ADA38F}"/>
                </a:ext>
              </a:extLst>
            </p:cNvPr>
            <p:cNvSpPr txBox="1"/>
            <p:nvPr/>
          </p:nvSpPr>
          <p:spPr>
            <a:xfrm>
              <a:off x="6043758" y="3276727"/>
              <a:ext cx="2915321" cy="57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nb-NO" sz="11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Vedtektene våre gjør det vanskelig for utenlandske investorer å kjøpe oss opp!</a:t>
              </a:r>
              <a:endParaRPr lang="nb-NO" sz="1100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65" name="Snakkeboble: oval 64">
            <a:extLst>
              <a:ext uri="{FF2B5EF4-FFF2-40B4-BE49-F238E27FC236}">
                <a16:creationId xmlns:a16="http://schemas.microsoft.com/office/drawing/2014/main" id="{00C89CA9-D8CC-5932-4113-DFC9E300ADC1}"/>
              </a:ext>
            </a:extLst>
          </p:cNvPr>
          <p:cNvSpPr/>
          <p:nvPr/>
        </p:nvSpPr>
        <p:spPr>
          <a:xfrm flipH="1">
            <a:off x="1128220" y="1807141"/>
            <a:ext cx="4462818" cy="3155821"/>
          </a:xfrm>
          <a:prstGeom prst="wedgeEllipseCallout">
            <a:avLst>
              <a:gd name="adj1" fmla="val -76736"/>
              <a:gd name="adj2" fmla="val 41876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8" name="TextBox 29">
            <a:extLst>
              <a:ext uri="{FF2B5EF4-FFF2-40B4-BE49-F238E27FC236}">
                <a16:creationId xmlns:a16="http://schemas.microsoft.com/office/drawing/2014/main" id="{CE0B787A-1149-E3E7-3E17-80D0D2887802}"/>
              </a:ext>
            </a:extLst>
          </p:cNvPr>
          <p:cNvSpPr txBox="1"/>
          <p:nvPr/>
        </p:nvSpPr>
        <p:spPr>
          <a:xfrm>
            <a:off x="1094519" y="2414982"/>
            <a:ext cx="4649072" cy="48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Over 14 000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ansatte i de tre største landbrukssamvirkene</a:t>
            </a:r>
            <a:endParaRPr lang="nb-NO" sz="1100" dirty="0">
              <a:solidFill>
                <a:srgbClr val="D8AA6A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9" name="TextBox 14">
            <a:extLst>
              <a:ext uri="{FF2B5EF4-FFF2-40B4-BE49-F238E27FC236}">
                <a16:creationId xmlns:a16="http://schemas.microsoft.com/office/drawing/2014/main" id="{90972E99-62BF-D417-59F3-811F553D403D}"/>
              </a:ext>
            </a:extLst>
          </p:cNvPr>
          <p:cNvSpPr txBox="1"/>
          <p:nvPr/>
        </p:nvSpPr>
        <p:spPr>
          <a:xfrm flipH="1">
            <a:off x="2191041" y="1990577"/>
            <a:ext cx="2342974" cy="380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4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Sikrer arbeidsplasser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B554C3F2-E2AC-56D0-D50D-F55116F34320}"/>
              </a:ext>
            </a:extLst>
          </p:cNvPr>
          <p:cNvGrpSpPr/>
          <p:nvPr/>
        </p:nvGrpSpPr>
        <p:grpSpPr>
          <a:xfrm>
            <a:off x="1531383" y="2949118"/>
            <a:ext cx="3679852" cy="1654948"/>
            <a:chOff x="1531383" y="2949118"/>
            <a:chExt cx="3679852" cy="1654948"/>
          </a:xfrm>
        </p:grpSpPr>
        <p:grpSp>
          <p:nvGrpSpPr>
            <p:cNvPr id="25" name="Gruppe 24">
              <a:extLst>
                <a:ext uri="{FF2B5EF4-FFF2-40B4-BE49-F238E27FC236}">
                  <a16:creationId xmlns:a16="http://schemas.microsoft.com/office/drawing/2014/main" id="{CD4BBC8A-6FB0-8E26-AF68-999218AF4F86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1531383" y="3021137"/>
              <a:ext cx="3679852" cy="1582929"/>
              <a:chOff x="7099592" y="3868613"/>
              <a:chExt cx="5120640" cy="2202700"/>
            </a:xfrm>
          </p:grpSpPr>
          <p:pic>
            <p:nvPicPr>
              <p:cNvPr id="6" name="Grafikk 5" descr="Avlukker med bærbare og stoler">
                <a:extLst>
                  <a:ext uri="{FF2B5EF4-FFF2-40B4-BE49-F238E27FC236}">
                    <a16:creationId xmlns:a16="http://schemas.microsoft.com/office/drawing/2014/main" id="{757B1187-0EFD-B739-5DEB-9DEECAF6A8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 t="24309"/>
              <a:stretch/>
            </p:blipFill>
            <p:spPr>
              <a:xfrm>
                <a:off x="7099592" y="3891150"/>
                <a:ext cx="5120640" cy="2180163"/>
              </a:xfrm>
              <a:prstGeom prst="rect">
                <a:avLst/>
              </a:prstGeom>
            </p:spPr>
          </p:pic>
          <p:grpSp>
            <p:nvGrpSpPr>
              <p:cNvPr id="18" name="Gruppe 17">
                <a:extLst>
                  <a:ext uri="{FF2B5EF4-FFF2-40B4-BE49-F238E27FC236}">
                    <a16:creationId xmlns:a16="http://schemas.microsoft.com/office/drawing/2014/main" id="{0A10D3B7-AC5B-C189-3E2F-C68BE47CC4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237864" y="3868613"/>
                <a:ext cx="1350040" cy="2139781"/>
                <a:chOff x="5089237" y="1862039"/>
                <a:chExt cx="2171700" cy="3442091"/>
              </a:xfrm>
            </p:grpSpPr>
            <p:pic>
              <p:nvPicPr>
                <p:cNvPr id="9" name="Grafikk 8" descr="Hunn kryss Ben">
                  <a:extLst>
                    <a:ext uri="{FF2B5EF4-FFF2-40B4-BE49-F238E27FC236}">
                      <a16:creationId xmlns:a16="http://schemas.microsoft.com/office/drawing/2014/main" id="{F894161D-B8DA-B7CC-CC37-7D3E99C2DE1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89237" y="2456155"/>
                  <a:ext cx="2171700" cy="2847975"/>
                </a:xfrm>
                <a:prstGeom prst="rect">
                  <a:avLst/>
                </a:prstGeom>
              </p:spPr>
            </p:pic>
            <p:pic>
              <p:nvPicPr>
                <p:cNvPr id="12" name="Grafikk 11" descr="En kvinne med Bangs">
                  <a:extLst>
                    <a:ext uri="{FF2B5EF4-FFF2-40B4-BE49-F238E27FC236}">
                      <a16:creationId xmlns:a16="http://schemas.microsoft.com/office/drawing/2014/main" id="{495FBAC0-7F46-799E-DFB8-83D00F04D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75208" y="1862039"/>
                  <a:ext cx="742950" cy="857249"/>
                </a:xfrm>
                <a:prstGeom prst="rect">
                  <a:avLst/>
                </a:prstGeom>
              </p:spPr>
            </p:pic>
            <p:pic>
              <p:nvPicPr>
                <p:cNvPr id="15" name="Grafikk 14" descr="Et smilefjes">
                  <a:extLst>
                    <a:ext uri="{FF2B5EF4-FFF2-40B4-BE49-F238E27FC236}">
                      <a16:creationId xmlns:a16="http://schemas.microsoft.com/office/drawing/2014/main" id="{F2146E5A-C11D-0514-F997-7CD4095B4B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574662" y="2173947"/>
                  <a:ext cx="304801" cy="314323"/>
                </a:xfrm>
                <a:prstGeom prst="rect">
                  <a:avLst/>
                </a:prstGeom>
              </p:spPr>
            </p:pic>
          </p:grpSp>
        </p:grp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8F34EFB7-DDCC-08B2-4223-F7F7CCD94C0C}"/>
                </a:ext>
              </a:extLst>
            </p:cNvPr>
            <p:cNvSpPr/>
            <p:nvPr/>
          </p:nvSpPr>
          <p:spPr>
            <a:xfrm>
              <a:off x="2034254" y="2949118"/>
              <a:ext cx="426628" cy="153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45424475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7DF36-218C-5BCE-1668-63F34CB7D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C66B3788-8EEC-3CB9-5083-A3BE544D1C7F}"/>
              </a:ext>
            </a:extLst>
          </p:cNvPr>
          <p:cNvSpPr/>
          <p:nvPr/>
        </p:nvSpPr>
        <p:spPr>
          <a:xfrm>
            <a:off x="-1" y="-1"/>
            <a:ext cx="12192001" cy="2603915"/>
          </a:xfrm>
          <a:prstGeom prst="rect">
            <a:avLst/>
          </a:prstGeom>
          <a:solidFill>
            <a:srgbClr val="0073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28F9C4BF-8069-6D31-B689-EB1D3816FFA6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02441ECE-F685-C5DD-0664-858248AE09D7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lideNo">
              <a:extLst>
                <a:ext uri="{FF2B5EF4-FFF2-40B4-BE49-F238E27FC236}">
                  <a16:creationId xmlns:a16="http://schemas.microsoft.com/office/drawing/2014/main" id="{2F74017D-6DE6-7E12-7020-1E9E50B746E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16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7" name="Grafikk 46" descr="Korn med heldekkende fyll">
            <a:extLst>
              <a:ext uri="{FF2B5EF4-FFF2-40B4-BE49-F238E27FC236}">
                <a16:creationId xmlns:a16="http://schemas.microsoft.com/office/drawing/2014/main" id="{26041E24-DF0F-F56D-9644-78EB5CDC7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7531" y="1365528"/>
            <a:ext cx="396000" cy="396000"/>
          </a:xfrm>
          <a:prstGeom prst="rect">
            <a:avLst/>
          </a:prstGeom>
        </p:spPr>
      </p:pic>
      <p:grpSp>
        <p:nvGrpSpPr>
          <p:cNvPr id="48" name="Group 7">
            <a:extLst>
              <a:ext uri="{FF2B5EF4-FFF2-40B4-BE49-F238E27FC236}">
                <a16:creationId xmlns:a16="http://schemas.microsoft.com/office/drawing/2014/main" id="{126A6D08-5D70-EBD6-B53D-A7B1B8EEC430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9" name="Rectangle: Rounded Corners 8">
              <a:extLst>
                <a:ext uri="{FF2B5EF4-FFF2-40B4-BE49-F238E27FC236}">
                  <a16:creationId xmlns:a16="http://schemas.microsoft.com/office/drawing/2014/main" id="{39D84EA8-DA66-E5F6-486D-CB17B1C3476A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79379DB2-16CF-21C9-AE1D-A3D0C444B82D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6" name="Gruppe 85">
            <a:extLst>
              <a:ext uri="{FF2B5EF4-FFF2-40B4-BE49-F238E27FC236}">
                <a16:creationId xmlns:a16="http://schemas.microsoft.com/office/drawing/2014/main" id="{BFDB78F1-5487-023B-37A9-A6800457468A}"/>
              </a:ext>
            </a:extLst>
          </p:cNvPr>
          <p:cNvGrpSpPr/>
          <p:nvPr/>
        </p:nvGrpSpPr>
        <p:grpSpPr>
          <a:xfrm>
            <a:off x="1039159" y="1885651"/>
            <a:ext cx="5013145" cy="4105720"/>
            <a:chOff x="1363592" y="2186648"/>
            <a:chExt cx="5013145" cy="4105720"/>
          </a:xfrm>
        </p:grpSpPr>
        <p:sp>
          <p:nvSpPr>
            <p:cNvPr id="2" name="Rectangle 19">
              <a:extLst>
                <a:ext uri="{FF2B5EF4-FFF2-40B4-BE49-F238E27FC236}">
                  <a16:creationId xmlns:a16="http://schemas.microsoft.com/office/drawing/2014/main" id="{92448078-254D-8F3C-F1C4-31FC9BEC0ED6}"/>
                </a:ext>
              </a:extLst>
            </p:cNvPr>
            <p:cNvSpPr/>
            <p:nvPr/>
          </p:nvSpPr>
          <p:spPr>
            <a:xfrm>
              <a:off x="1363593" y="2724859"/>
              <a:ext cx="4561238" cy="35675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52400" dist="508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id="{407F70CB-1D46-26FD-AABD-93164B353262}"/>
                </a:ext>
              </a:extLst>
            </p:cNvPr>
            <p:cNvSpPr txBox="1"/>
            <p:nvPr/>
          </p:nvSpPr>
          <p:spPr>
            <a:xfrm>
              <a:off x="1363592" y="2186648"/>
              <a:ext cx="4561237" cy="339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nb-NO" sz="1200" spc="300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INTERNT</a:t>
              </a:r>
            </a:p>
          </p:txBody>
        </p:sp>
        <p:sp>
          <p:nvSpPr>
            <p:cNvPr id="37" name="TextBox 29">
              <a:extLst>
                <a:ext uri="{FF2B5EF4-FFF2-40B4-BE49-F238E27FC236}">
                  <a16:creationId xmlns:a16="http://schemas.microsoft.com/office/drawing/2014/main" id="{6BBABA0A-B1A4-527B-3E34-7CB798605F85}"/>
                </a:ext>
              </a:extLst>
            </p:cNvPr>
            <p:cNvSpPr txBox="1"/>
            <p:nvPr/>
          </p:nvSpPr>
          <p:spPr>
            <a:xfrm>
              <a:off x="1579743" y="2932029"/>
              <a:ext cx="2690181" cy="61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nb-NO" sz="12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Lav inngangsbillett </a:t>
              </a:r>
              <a:r>
                <a:rPr lang="nb-NO" sz="12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for nye medlemmer – </a:t>
              </a:r>
              <a:r>
                <a:rPr lang="nb-NO" sz="12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samme rettigheter</a:t>
              </a:r>
            </a:p>
          </p:txBody>
        </p:sp>
        <p:grpSp>
          <p:nvGrpSpPr>
            <p:cNvPr id="56" name="Gruppe 55">
              <a:extLst>
                <a:ext uri="{FF2B5EF4-FFF2-40B4-BE49-F238E27FC236}">
                  <a16:creationId xmlns:a16="http://schemas.microsoft.com/office/drawing/2014/main" id="{686CE065-98B7-3AE2-26F2-7AA165E0626B}"/>
                </a:ext>
              </a:extLst>
            </p:cNvPr>
            <p:cNvGrpSpPr/>
            <p:nvPr/>
          </p:nvGrpSpPr>
          <p:grpSpPr>
            <a:xfrm>
              <a:off x="1787181" y="4350807"/>
              <a:ext cx="4589556" cy="1491051"/>
              <a:chOff x="1775393" y="3728594"/>
              <a:chExt cx="4589556" cy="1491051"/>
            </a:xfrm>
          </p:grpSpPr>
          <p:cxnSp>
            <p:nvCxnSpPr>
              <p:cNvPr id="26" name="Rett linje 25">
                <a:extLst>
                  <a:ext uri="{FF2B5EF4-FFF2-40B4-BE49-F238E27FC236}">
                    <a16:creationId xmlns:a16="http://schemas.microsoft.com/office/drawing/2014/main" id="{27AA803D-ED50-8AD7-D3B6-2C5DC36B27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75393" y="4755998"/>
                <a:ext cx="3429303" cy="0"/>
              </a:xfrm>
              <a:prstGeom prst="line">
                <a:avLst/>
              </a:prstGeom>
              <a:ln>
                <a:solidFill>
                  <a:srgbClr val="7F7F7F"/>
                </a:solidFill>
                <a:prstDash val="dash"/>
                <a:headEnd type="oval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DF4837CD-5137-4643-2A43-AA62CF2308A8}"/>
                  </a:ext>
                </a:extLst>
              </p:cNvPr>
              <p:cNvGrpSpPr/>
              <p:nvPr/>
            </p:nvGrpSpPr>
            <p:grpSpPr>
              <a:xfrm>
                <a:off x="5428949" y="4207285"/>
                <a:ext cx="936000" cy="936000"/>
                <a:chOff x="3453466" y="3855741"/>
                <a:chExt cx="936000" cy="936000"/>
              </a:xfrm>
            </p:grpSpPr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B5C3FFE5-32B9-80E1-8381-7E1A6305F375}"/>
                    </a:ext>
                  </a:extLst>
                </p:cNvPr>
                <p:cNvSpPr/>
                <p:nvPr/>
              </p:nvSpPr>
              <p:spPr>
                <a:xfrm>
                  <a:off x="3453466" y="3855741"/>
                  <a:ext cx="936000" cy="936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dist="50800" dir="54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nb-NO" dirty="0"/>
                    <a:t>11</a:t>
                  </a:r>
                </a:p>
              </p:txBody>
            </p:sp>
            <p:grpSp>
              <p:nvGrpSpPr>
                <p:cNvPr id="24" name="Gruppe 23">
                  <a:extLst>
                    <a:ext uri="{FF2B5EF4-FFF2-40B4-BE49-F238E27FC236}">
                      <a16:creationId xmlns:a16="http://schemas.microsoft.com/office/drawing/2014/main" id="{DCD33A3C-FF31-6ED5-95A2-EDCA093143C7}"/>
                    </a:ext>
                  </a:extLst>
                </p:cNvPr>
                <p:cNvGrpSpPr/>
                <p:nvPr/>
              </p:nvGrpSpPr>
              <p:grpSpPr>
                <a:xfrm>
                  <a:off x="3583061" y="3945741"/>
                  <a:ext cx="624960" cy="756000"/>
                  <a:chOff x="3522632" y="3883574"/>
                  <a:chExt cx="624960" cy="756000"/>
                </a:xfrm>
                <a:solidFill>
                  <a:srgbClr val="7F7F7F"/>
                </a:solidFill>
              </p:grpSpPr>
              <p:pic>
                <p:nvPicPr>
                  <p:cNvPr id="19" name="Grafikk 18" descr="Mann med kort hår">
                    <a:extLst>
                      <a:ext uri="{FF2B5EF4-FFF2-40B4-BE49-F238E27FC236}">
                        <a16:creationId xmlns:a16="http://schemas.microsoft.com/office/drawing/2014/main" id="{E2DA69E7-9F73-8318-434C-84B43BDC095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22632" y="3883574"/>
                    <a:ext cx="624960" cy="756000"/>
                  </a:xfrm>
                  <a:prstGeom prst="rect">
                    <a:avLst/>
                  </a:prstGeom>
                </p:spPr>
              </p:pic>
              <p:pic>
                <p:nvPicPr>
                  <p:cNvPr id="7" name="Grafikk 6" descr="En forvirret ansikt">
                    <a:extLst>
                      <a:ext uri="{FF2B5EF4-FFF2-40B4-BE49-F238E27FC236}">
                        <a16:creationId xmlns:a16="http://schemas.microsoft.com/office/drawing/2014/main" id="{66C6C01C-1365-F128-1979-44555C1969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31367" y="4095806"/>
                    <a:ext cx="345600" cy="4320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77" name="Grafikk 76" descr="Mynter med heldekkende fyll">
                <a:extLst>
                  <a:ext uri="{FF2B5EF4-FFF2-40B4-BE49-F238E27FC236}">
                    <a16:creationId xmlns:a16="http://schemas.microsoft.com/office/drawing/2014/main" id="{989B3BB7-3764-3DA0-1931-176295AB15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985819" y="4893224"/>
                <a:ext cx="321231" cy="323886"/>
              </a:xfrm>
              <a:prstGeom prst="rect">
                <a:avLst/>
              </a:prstGeom>
            </p:spPr>
          </p:pic>
          <p:cxnSp>
            <p:nvCxnSpPr>
              <p:cNvPr id="21" name="Rett pilkobling 20">
                <a:extLst>
                  <a:ext uri="{FF2B5EF4-FFF2-40B4-BE49-F238E27FC236}">
                    <a16:creationId xmlns:a16="http://schemas.microsoft.com/office/drawing/2014/main" id="{D775ADA8-5839-EACE-7977-4CB456175C9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038435" y="4620621"/>
                <a:ext cx="216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Rett pilkobling 21">
                <a:extLst>
                  <a:ext uri="{FF2B5EF4-FFF2-40B4-BE49-F238E27FC236}">
                    <a16:creationId xmlns:a16="http://schemas.microsoft.com/office/drawing/2014/main" id="{6704964B-6905-023E-8CEB-3FF0ACD4064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808456" y="4620621"/>
                <a:ext cx="216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Rett pilkobling 22">
                <a:extLst>
                  <a:ext uri="{FF2B5EF4-FFF2-40B4-BE49-F238E27FC236}">
                    <a16:creationId xmlns:a16="http://schemas.microsoft.com/office/drawing/2014/main" id="{109458A0-14C7-F683-4CA7-E94C1DF823A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570456" y="4620621"/>
                <a:ext cx="216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tt pilkobling 24">
                <a:extLst>
                  <a:ext uri="{FF2B5EF4-FFF2-40B4-BE49-F238E27FC236}">
                    <a16:creationId xmlns:a16="http://schemas.microsoft.com/office/drawing/2014/main" id="{8C0586C0-1E98-2D35-8D55-554E5BDD2FB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324570" y="4611995"/>
                <a:ext cx="216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0" name="Grafikk 29" descr="Mynter med heldekkende fyll">
                <a:extLst>
                  <a:ext uri="{FF2B5EF4-FFF2-40B4-BE49-F238E27FC236}">
                    <a16:creationId xmlns:a16="http://schemas.microsoft.com/office/drawing/2014/main" id="{9D9EC991-6357-56BF-DB08-047EA23D5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765635" y="4893224"/>
                <a:ext cx="321231" cy="323886"/>
              </a:xfrm>
              <a:prstGeom prst="rect">
                <a:avLst/>
              </a:prstGeom>
            </p:spPr>
          </p:pic>
          <p:pic>
            <p:nvPicPr>
              <p:cNvPr id="31" name="Grafikk 30" descr="Mynter med heldekkende fyll">
                <a:extLst>
                  <a:ext uri="{FF2B5EF4-FFF2-40B4-BE49-F238E27FC236}">
                    <a16:creationId xmlns:a16="http://schemas.microsoft.com/office/drawing/2014/main" id="{99D30AA5-8B47-3612-40AC-F978C0B745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545452" y="4893224"/>
                <a:ext cx="321231" cy="323886"/>
              </a:xfrm>
              <a:prstGeom prst="rect">
                <a:avLst/>
              </a:prstGeom>
            </p:spPr>
          </p:pic>
          <p:pic>
            <p:nvPicPr>
              <p:cNvPr id="32" name="Grafikk 31" descr="Mynter med heldekkende fyll">
                <a:extLst>
                  <a:ext uri="{FF2B5EF4-FFF2-40B4-BE49-F238E27FC236}">
                    <a16:creationId xmlns:a16="http://schemas.microsoft.com/office/drawing/2014/main" id="{A0666718-73EC-CFE9-3D9D-7AA63FCAD7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267706" y="4895759"/>
                <a:ext cx="321231" cy="323886"/>
              </a:xfrm>
              <a:prstGeom prst="rect">
                <a:avLst/>
              </a:prstGeom>
            </p:spPr>
          </p:pic>
          <p:pic>
            <p:nvPicPr>
              <p:cNvPr id="42" name="Grafikk 41">
                <a:extLst>
                  <a:ext uri="{FF2B5EF4-FFF2-40B4-BE49-F238E27FC236}">
                    <a16:creationId xmlns:a16="http://schemas.microsoft.com/office/drawing/2014/main" id="{FA407B11-C3E9-B493-3D27-A67444A41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96038" y="3728594"/>
                <a:ext cx="3270822" cy="684000"/>
              </a:xfrm>
              <a:prstGeom prst="rect">
                <a:avLst/>
              </a:prstGeom>
            </p:spPr>
          </p:pic>
        </p:grpSp>
        <p:cxnSp>
          <p:nvCxnSpPr>
            <p:cNvPr id="59" name="Rett linje 58">
              <a:extLst>
                <a:ext uri="{FF2B5EF4-FFF2-40B4-BE49-F238E27FC236}">
                  <a16:creationId xmlns:a16="http://schemas.microsoft.com/office/drawing/2014/main" id="{639903F4-71AA-57D8-0FC0-BF589E9617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30284" y="4021041"/>
              <a:ext cx="3528204" cy="13939"/>
            </a:xfrm>
            <a:prstGeom prst="line">
              <a:avLst/>
            </a:prstGeom>
            <a:ln>
              <a:solidFill>
                <a:srgbClr val="7F7F7F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ett pilkobling 60">
              <a:extLst>
                <a:ext uri="{FF2B5EF4-FFF2-40B4-BE49-F238E27FC236}">
                  <a16:creationId xmlns:a16="http://schemas.microsoft.com/office/drawing/2014/main" id="{FA35CC88-C0C1-E093-D7F1-63E472234147}"/>
                </a:ext>
              </a:extLst>
            </p:cNvPr>
            <p:cNvCxnSpPr>
              <a:cxnSpLocks/>
            </p:cNvCxnSpPr>
            <p:nvPr/>
          </p:nvCxnSpPr>
          <p:spPr>
            <a:xfrm>
              <a:off x="4449716" y="4068296"/>
              <a:ext cx="0" cy="216000"/>
            </a:xfrm>
            <a:prstGeom prst="straightConnector1">
              <a:avLst/>
            </a:prstGeom>
            <a:ln w="15875">
              <a:solidFill>
                <a:srgbClr val="D8AA6A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Grafikk 69" descr="Mynter med heldekkende fyll">
              <a:extLst>
                <a:ext uri="{FF2B5EF4-FFF2-40B4-BE49-F238E27FC236}">
                  <a16:creationId xmlns:a16="http://schemas.microsoft.com/office/drawing/2014/main" id="{270A276C-0696-A2BE-A74D-E629EB1D0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79494" y="3593644"/>
              <a:ext cx="321231" cy="323886"/>
            </a:xfrm>
            <a:prstGeom prst="rect">
              <a:avLst/>
            </a:prstGeom>
          </p:spPr>
        </p:pic>
        <p:sp>
          <p:nvSpPr>
            <p:cNvPr id="73" name="Ellipse 72">
              <a:extLst>
                <a:ext uri="{FF2B5EF4-FFF2-40B4-BE49-F238E27FC236}">
                  <a16:creationId xmlns:a16="http://schemas.microsoft.com/office/drawing/2014/main" id="{B74C4D0E-6254-7AD1-A0CC-D658D3ABB92C}"/>
                </a:ext>
              </a:extLst>
            </p:cNvPr>
            <p:cNvSpPr/>
            <p:nvPr/>
          </p:nvSpPr>
          <p:spPr>
            <a:xfrm>
              <a:off x="5436220" y="3516160"/>
              <a:ext cx="936000" cy="9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dirty="0"/>
                <a:t>11</a:t>
              </a:r>
            </a:p>
          </p:txBody>
        </p:sp>
        <p:grpSp>
          <p:nvGrpSpPr>
            <p:cNvPr id="76" name="Gruppe 75">
              <a:extLst>
                <a:ext uri="{FF2B5EF4-FFF2-40B4-BE49-F238E27FC236}">
                  <a16:creationId xmlns:a16="http://schemas.microsoft.com/office/drawing/2014/main" id="{6FE97BCD-0367-6A85-C5D6-908F9884ED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70980" y="3604894"/>
              <a:ext cx="707699" cy="790956"/>
              <a:chOff x="5489613" y="3216894"/>
              <a:chExt cx="354316" cy="396000"/>
            </a:xfrm>
          </p:grpSpPr>
          <p:pic>
            <p:nvPicPr>
              <p:cNvPr id="74" name="Grafikk 73" descr="Barn med bølget hår">
                <a:extLst>
                  <a:ext uri="{FF2B5EF4-FFF2-40B4-BE49-F238E27FC236}">
                    <a16:creationId xmlns:a16="http://schemas.microsoft.com/office/drawing/2014/main" id="{47BB5B5D-2C7C-F153-EDA7-CF2EED839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489613" y="3216894"/>
                <a:ext cx="354316" cy="396000"/>
              </a:xfrm>
              <a:prstGeom prst="rect">
                <a:avLst/>
              </a:prstGeom>
            </p:spPr>
          </p:pic>
          <p:pic>
            <p:nvPicPr>
              <p:cNvPr id="75" name="Grafikk 74" descr="Et ansikt med et stort smil">
                <a:extLst>
                  <a:ext uri="{FF2B5EF4-FFF2-40B4-BE49-F238E27FC236}">
                    <a16:creationId xmlns:a16="http://schemas.microsoft.com/office/drawing/2014/main" id="{7861023D-A79B-414F-8424-6B47730B4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627812" y="3372499"/>
                <a:ext cx="166737" cy="171947"/>
              </a:xfrm>
              <a:prstGeom prst="rect">
                <a:avLst/>
              </a:prstGeom>
            </p:spPr>
          </p:pic>
        </p:grpSp>
      </p:grpSp>
      <p:sp>
        <p:nvSpPr>
          <p:cNvPr id="87" name="TextBox 29">
            <a:extLst>
              <a:ext uri="{FF2B5EF4-FFF2-40B4-BE49-F238E27FC236}">
                <a16:creationId xmlns:a16="http://schemas.microsoft.com/office/drawing/2014/main" id="{89ADFC7F-4BC3-D60A-252E-12D5A6B19DE3}"/>
              </a:ext>
            </a:extLst>
          </p:cNvPr>
          <p:cNvSpPr txBox="1"/>
          <p:nvPr/>
        </p:nvSpPr>
        <p:spPr>
          <a:xfrm>
            <a:off x="1039159" y="1335782"/>
            <a:ext cx="10091374" cy="380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400" b="1" spc="300" dirty="0">
                <a:solidFill>
                  <a:schemeClr val="bg1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GRATISPASSASJERPROBLEMET</a:t>
            </a:r>
          </a:p>
        </p:txBody>
      </p:sp>
      <p:sp>
        <p:nvSpPr>
          <p:cNvPr id="88" name="TextBox 29">
            <a:extLst>
              <a:ext uri="{FF2B5EF4-FFF2-40B4-BE49-F238E27FC236}">
                <a16:creationId xmlns:a16="http://schemas.microsoft.com/office/drawing/2014/main" id="{1A9A1341-F552-EB2D-4828-42A66950502D}"/>
              </a:ext>
            </a:extLst>
          </p:cNvPr>
          <p:cNvSpPr txBox="1"/>
          <p:nvPr/>
        </p:nvSpPr>
        <p:spPr>
          <a:xfrm>
            <a:off x="6918533" y="1905449"/>
            <a:ext cx="4212000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200" spc="300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EKSTERNT</a:t>
            </a:r>
            <a:endParaRPr lang="nb-NO" sz="1200" spc="300" dirty="0">
              <a:solidFill>
                <a:srgbClr val="C00000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002B3E0D-0917-6CF8-3126-FCEED605E2B7}"/>
              </a:ext>
            </a:extLst>
          </p:cNvPr>
          <p:cNvSpPr/>
          <p:nvPr/>
        </p:nvSpPr>
        <p:spPr>
          <a:xfrm>
            <a:off x="5111787" y="2705457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2CBC279B-094B-0F62-AD18-20113B8F2DB9}"/>
              </a:ext>
            </a:extLst>
          </p:cNvPr>
          <p:cNvGrpSpPr/>
          <p:nvPr/>
        </p:nvGrpSpPr>
        <p:grpSpPr>
          <a:xfrm>
            <a:off x="6498170" y="2489632"/>
            <a:ext cx="4632363" cy="3544544"/>
            <a:chOff x="6757151" y="2196756"/>
            <a:chExt cx="4632363" cy="3544544"/>
          </a:xfrm>
        </p:grpSpPr>
        <p:grpSp>
          <p:nvGrpSpPr>
            <p:cNvPr id="4" name="Gruppe 3">
              <a:extLst>
                <a:ext uri="{FF2B5EF4-FFF2-40B4-BE49-F238E27FC236}">
                  <a16:creationId xmlns:a16="http://schemas.microsoft.com/office/drawing/2014/main" id="{67D76264-5B57-4FF2-7DAE-F9BE9D8680ED}"/>
                </a:ext>
              </a:extLst>
            </p:cNvPr>
            <p:cNvGrpSpPr/>
            <p:nvPr/>
          </p:nvGrpSpPr>
          <p:grpSpPr>
            <a:xfrm>
              <a:off x="7177514" y="2196756"/>
              <a:ext cx="4212000" cy="3544544"/>
              <a:chOff x="6379932" y="2378778"/>
              <a:chExt cx="4212000" cy="3544544"/>
            </a:xfrm>
          </p:grpSpPr>
          <p:sp>
            <p:nvSpPr>
              <p:cNvPr id="10" name="Rectangle 19">
                <a:extLst>
                  <a:ext uri="{FF2B5EF4-FFF2-40B4-BE49-F238E27FC236}">
                    <a16:creationId xmlns:a16="http://schemas.microsoft.com/office/drawing/2014/main" id="{08264A1E-9599-3804-799F-3F224E2F0146}"/>
                  </a:ext>
                </a:extLst>
              </p:cNvPr>
              <p:cNvSpPr/>
              <p:nvPr/>
            </p:nvSpPr>
            <p:spPr>
              <a:xfrm>
                <a:off x="6379932" y="2378778"/>
                <a:ext cx="4212000" cy="354454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524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F026CCE-6963-9681-7A4B-0CF5C152AA00}"/>
                  </a:ext>
                </a:extLst>
              </p:cNvPr>
              <p:cNvSpPr/>
              <p:nvPr/>
            </p:nvSpPr>
            <p:spPr>
              <a:xfrm>
                <a:off x="6734607" y="2699310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grpSp>
          <p:nvGrpSpPr>
            <p:cNvPr id="106" name="Gruppe 105">
              <a:extLst>
                <a:ext uri="{FF2B5EF4-FFF2-40B4-BE49-F238E27FC236}">
                  <a16:creationId xmlns:a16="http://schemas.microsoft.com/office/drawing/2014/main" id="{3CB384F0-9E0B-D958-AA82-48EEE9CE237E}"/>
                </a:ext>
              </a:extLst>
            </p:cNvPr>
            <p:cNvGrpSpPr/>
            <p:nvPr/>
          </p:nvGrpSpPr>
          <p:grpSpPr>
            <a:xfrm>
              <a:off x="7717411" y="4660692"/>
              <a:ext cx="3270822" cy="1021956"/>
              <a:chOff x="7717411" y="4479546"/>
              <a:chExt cx="3270822" cy="1021956"/>
            </a:xfrm>
          </p:grpSpPr>
          <p:pic>
            <p:nvPicPr>
              <p:cNvPr id="92" name="Grafikk 91">
                <a:extLst>
                  <a:ext uri="{FF2B5EF4-FFF2-40B4-BE49-F238E27FC236}">
                    <a16:creationId xmlns:a16="http://schemas.microsoft.com/office/drawing/2014/main" id="{ACA8D456-8E29-EEAE-CF0F-C31E34DE5E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717411" y="4479546"/>
                <a:ext cx="3270822" cy="684000"/>
              </a:xfrm>
              <a:prstGeom prst="rect">
                <a:avLst/>
              </a:prstGeom>
            </p:spPr>
          </p:pic>
          <p:sp>
            <p:nvSpPr>
              <p:cNvPr id="93" name="TextBox 29">
                <a:extLst>
                  <a:ext uri="{FF2B5EF4-FFF2-40B4-BE49-F238E27FC236}">
                    <a16:creationId xmlns:a16="http://schemas.microsoft.com/office/drawing/2014/main" id="{FDE3DE21-4CA7-2BFF-402F-8C2DFE0D42BF}"/>
                  </a:ext>
                </a:extLst>
              </p:cNvPr>
              <p:cNvSpPr txBox="1"/>
              <p:nvPr/>
            </p:nvSpPr>
            <p:spPr>
              <a:xfrm>
                <a:off x="8900916" y="5182953"/>
                <a:ext cx="1058248" cy="318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b-NO" sz="1100" dirty="0">
                    <a:solidFill>
                      <a:srgbClr val="7F7F7F"/>
                    </a:solidFill>
                    <a:latin typeface="IBM Plex Sans" panose="020B0503050203000203" pitchFamily="34" charset="0"/>
                    <a:ea typeface="Roboto Light" panose="02000000000000000000" pitchFamily="2" charset="0"/>
                    <a:cs typeface="Poppins" panose="00000500000000000000" pitchFamily="2" charset="0"/>
                  </a:rPr>
                  <a:t>Samvirke SA</a:t>
                </a:r>
                <a:endParaRPr lang="nb-NO" sz="11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endParaRPr>
              </a:p>
            </p:txBody>
          </p:sp>
        </p:grpSp>
        <p:cxnSp>
          <p:nvCxnSpPr>
            <p:cNvPr id="101" name="Rett linje 100">
              <a:extLst>
                <a:ext uri="{FF2B5EF4-FFF2-40B4-BE49-F238E27FC236}">
                  <a16:creationId xmlns:a16="http://schemas.microsoft.com/office/drawing/2014/main" id="{812967A1-7C4A-E405-D713-AE2AD9F52C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61514" y="3968244"/>
              <a:ext cx="3239897" cy="16476"/>
            </a:xfrm>
            <a:prstGeom prst="line">
              <a:avLst/>
            </a:prstGeom>
            <a:ln>
              <a:solidFill>
                <a:srgbClr val="7F7F7F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5" name="Gruppe 104">
              <a:extLst>
                <a:ext uri="{FF2B5EF4-FFF2-40B4-BE49-F238E27FC236}">
                  <a16:creationId xmlns:a16="http://schemas.microsoft.com/office/drawing/2014/main" id="{0FD7A8ED-7A6E-E5F1-CFDC-ACB2C0C30507}"/>
                </a:ext>
              </a:extLst>
            </p:cNvPr>
            <p:cNvGrpSpPr/>
            <p:nvPr/>
          </p:nvGrpSpPr>
          <p:grpSpPr>
            <a:xfrm>
              <a:off x="9898681" y="2614423"/>
              <a:ext cx="1202730" cy="873116"/>
              <a:chOff x="9726059" y="2862608"/>
              <a:chExt cx="1202730" cy="873116"/>
            </a:xfrm>
          </p:grpSpPr>
          <p:pic>
            <p:nvPicPr>
              <p:cNvPr id="103" name="Grafikk 102">
                <a:extLst>
                  <a:ext uri="{FF2B5EF4-FFF2-40B4-BE49-F238E27FC236}">
                    <a16:creationId xmlns:a16="http://schemas.microsoft.com/office/drawing/2014/main" id="{2112926E-74B6-6DAE-7229-C01AA33F6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9726059" y="2862608"/>
                <a:ext cx="1188000" cy="608273"/>
              </a:xfrm>
              <a:prstGeom prst="rect">
                <a:avLst/>
              </a:prstGeom>
            </p:spPr>
          </p:pic>
          <p:sp>
            <p:nvSpPr>
              <p:cNvPr id="104" name="TextBox 29">
                <a:extLst>
                  <a:ext uri="{FF2B5EF4-FFF2-40B4-BE49-F238E27FC236}">
                    <a16:creationId xmlns:a16="http://schemas.microsoft.com/office/drawing/2014/main" id="{66293FBE-8769-FE2D-44DA-10FA40911748}"/>
                  </a:ext>
                </a:extLst>
              </p:cNvPr>
              <p:cNvSpPr txBox="1"/>
              <p:nvPr/>
            </p:nvSpPr>
            <p:spPr>
              <a:xfrm>
                <a:off x="9870541" y="3417175"/>
                <a:ext cx="1058248" cy="318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b-NO" sz="1100" dirty="0">
                    <a:solidFill>
                      <a:srgbClr val="7F7F7F"/>
                    </a:solidFill>
                    <a:latin typeface="IBM Plex Sans" panose="020B0503050203000203" pitchFamily="34" charset="0"/>
                    <a:ea typeface="Roboto Light" panose="02000000000000000000" pitchFamily="2" charset="0"/>
                    <a:cs typeface="Poppins" panose="00000500000000000000" pitchFamily="2" charset="0"/>
                  </a:rPr>
                  <a:t>Investor AS</a:t>
                </a:r>
                <a:endParaRPr lang="nb-NO" sz="11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endParaRPr>
              </a:p>
            </p:txBody>
          </p:sp>
        </p:grpSp>
        <p:sp>
          <p:nvSpPr>
            <p:cNvPr id="108" name="TextBox 29">
              <a:extLst>
                <a:ext uri="{FF2B5EF4-FFF2-40B4-BE49-F238E27FC236}">
                  <a16:creationId xmlns:a16="http://schemas.microsoft.com/office/drawing/2014/main" id="{814AE948-CCD2-ABBB-3A56-1228352AC0B9}"/>
                </a:ext>
              </a:extLst>
            </p:cNvPr>
            <p:cNvSpPr txBox="1"/>
            <p:nvPr/>
          </p:nvSpPr>
          <p:spPr>
            <a:xfrm>
              <a:off x="7909178" y="2432825"/>
              <a:ext cx="1593248" cy="61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nb-NO" sz="12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Pris </a:t>
              </a:r>
              <a:r>
                <a:rPr lang="nb-NO" sz="12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kan</a:t>
              </a:r>
              <a:r>
                <a:rPr lang="nb-NO" sz="12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nb-NO" sz="12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avgjøre </a:t>
              </a:r>
              <a:br>
                <a:rPr lang="nb-NO" sz="12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</a:br>
              <a:r>
                <a:rPr lang="nb-NO" sz="1200" dirty="0">
                  <a:solidFill>
                    <a:srgbClr val="7F7F7F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hvem jeg leverer til</a:t>
              </a:r>
              <a:endPara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21" name="Gruppe 120">
              <a:extLst>
                <a:ext uri="{FF2B5EF4-FFF2-40B4-BE49-F238E27FC236}">
                  <a16:creationId xmlns:a16="http://schemas.microsoft.com/office/drawing/2014/main" id="{9AE0F7F2-037B-F3C9-D5BC-7F7887451F23}"/>
                </a:ext>
              </a:extLst>
            </p:cNvPr>
            <p:cNvGrpSpPr/>
            <p:nvPr/>
          </p:nvGrpSpPr>
          <p:grpSpPr>
            <a:xfrm>
              <a:off x="6757151" y="3522716"/>
              <a:ext cx="936000" cy="936000"/>
              <a:chOff x="6713767" y="3496839"/>
              <a:chExt cx="936000" cy="936000"/>
            </a:xfrm>
          </p:grpSpPr>
          <p:sp>
            <p:nvSpPr>
              <p:cNvPr id="97" name="Ellipse 96">
                <a:extLst>
                  <a:ext uri="{FF2B5EF4-FFF2-40B4-BE49-F238E27FC236}">
                    <a16:creationId xmlns:a16="http://schemas.microsoft.com/office/drawing/2014/main" id="{87D203A6-77DB-E94C-72DB-F26F1D8664AD}"/>
                  </a:ext>
                </a:extLst>
              </p:cNvPr>
              <p:cNvSpPr/>
              <p:nvPr/>
            </p:nvSpPr>
            <p:spPr>
              <a:xfrm>
                <a:off x="6713767" y="3496839"/>
                <a:ext cx="936000" cy="9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dist="50800" dir="54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b-NO" dirty="0"/>
                  <a:t>11</a:t>
                </a:r>
              </a:p>
            </p:txBody>
          </p:sp>
          <p:pic>
            <p:nvPicPr>
              <p:cNvPr id="118" name="Grafikk 117" descr="Mann med tykt hår">
                <a:extLst>
                  <a:ext uri="{FF2B5EF4-FFF2-40B4-BE49-F238E27FC236}">
                    <a16:creationId xmlns:a16="http://schemas.microsoft.com/office/drawing/2014/main" id="{22F246D0-61C4-E341-2222-734AD32E7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6823938" y="3622855"/>
                <a:ext cx="684000" cy="720000"/>
              </a:xfrm>
              <a:prstGeom prst="rect">
                <a:avLst/>
              </a:prstGeom>
            </p:spPr>
          </p:pic>
        </p:grpSp>
        <p:grpSp>
          <p:nvGrpSpPr>
            <p:cNvPr id="130" name="Gruppe 129">
              <a:extLst>
                <a:ext uri="{FF2B5EF4-FFF2-40B4-BE49-F238E27FC236}">
                  <a16:creationId xmlns:a16="http://schemas.microsoft.com/office/drawing/2014/main" id="{00F88DEE-E19E-79D1-3FD6-C83C3FC17B4D}"/>
                </a:ext>
              </a:extLst>
            </p:cNvPr>
            <p:cNvGrpSpPr/>
            <p:nvPr/>
          </p:nvGrpSpPr>
          <p:grpSpPr>
            <a:xfrm>
              <a:off x="7783178" y="4183633"/>
              <a:ext cx="458435" cy="391864"/>
              <a:chOff x="7848408" y="4063898"/>
              <a:chExt cx="458435" cy="391864"/>
            </a:xfrm>
          </p:grpSpPr>
          <p:pic>
            <p:nvPicPr>
              <p:cNvPr id="129" name="Grafikk 128" descr="Mynter med heldekkende fyll">
                <a:extLst>
                  <a:ext uri="{FF2B5EF4-FFF2-40B4-BE49-F238E27FC236}">
                    <a16:creationId xmlns:a16="http://schemas.microsoft.com/office/drawing/2014/main" id="{B8BDE248-C5B4-1E32-2F5E-F14EB89C32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48408" y="4201679"/>
                <a:ext cx="252000" cy="254083"/>
              </a:xfrm>
              <a:prstGeom prst="rect">
                <a:avLst/>
              </a:prstGeom>
            </p:spPr>
          </p:pic>
          <p:pic>
            <p:nvPicPr>
              <p:cNvPr id="94" name="Grafikk 93" descr="Egg med heldekkende fyll">
                <a:extLst>
                  <a:ext uri="{FF2B5EF4-FFF2-40B4-BE49-F238E27FC236}">
                    <a16:creationId xmlns:a16="http://schemas.microsoft.com/office/drawing/2014/main" id="{D80C2542-5B82-52D5-A728-77C0FD62A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82843" y="4063898"/>
                <a:ext cx="324000" cy="324000"/>
              </a:xfrm>
              <a:prstGeom prst="rect">
                <a:avLst/>
              </a:prstGeom>
            </p:spPr>
          </p:pic>
        </p:grpSp>
        <p:grpSp>
          <p:nvGrpSpPr>
            <p:cNvPr id="131" name="Gruppe 130">
              <a:extLst>
                <a:ext uri="{FF2B5EF4-FFF2-40B4-BE49-F238E27FC236}">
                  <a16:creationId xmlns:a16="http://schemas.microsoft.com/office/drawing/2014/main" id="{21FE8BFC-B033-3983-F62E-69C13BF8E77F}"/>
                </a:ext>
              </a:extLst>
            </p:cNvPr>
            <p:cNvGrpSpPr/>
            <p:nvPr/>
          </p:nvGrpSpPr>
          <p:grpSpPr>
            <a:xfrm>
              <a:off x="8430766" y="3455920"/>
              <a:ext cx="458435" cy="391864"/>
              <a:chOff x="7848408" y="4063898"/>
              <a:chExt cx="458435" cy="391864"/>
            </a:xfrm>
          </p:grpSpPr>
          <p:pic>
            <p:nvPicPr>
              <p:cNvPr id="132" name="Grafikk 131" descr="Mynter med heldekkende fyll">
                <a:extLst>
                  <a:ext uri="{FF2B5EF4-FFF2-40B4-BE49-F238E27FC236}">
                    <a16:creationId xmlns:a16="http://schemas.microsoft.com/office/drawing/2014/main" id="{B84ABD22-205B-7CF5-F467-65340640E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48408" y="4201679"/>
                <a:ext cx="252000" cy="254083"/>
              </a:xfrm>
              <a:prstGeom prst="rect">
                <a:avLst/>
              </a:prstGeom>
            </p:spPr>
          </p:pic>
          <p:pic>
            <p:nvPicPr>
              <p:cNvPr id="133" name="Grafikk 132" descr="Egg med heldekkende fyll">
                <a:extLst>
                  <a:ext uri="{FF2B5EF4-FFF2-40B4-BE49-F238E27FC236}">
                    <a16:creationId xmlns:a16="http://schemas.microsoft.com/office/drawing/2014/main" id="{5A5A8CF4-687B-217C-1824-D874289BB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82843" y="4063898"/>
                <a:ext cx="324000" cy="324000"/>
              </a:xfrm>
              <a:prstGeom prst="rect">
                <a:avLst/>
              </a:prstGeom>
            </p:spPr>
          </p:pic>
        </p:grpSp>
        <p:grpSp>
          <p:nvGrpSpPr>
            <p:cNvPr id="139" name="Gruppe 138">
              <a:extLst>
                <a:ext uri="{FF2B5EF4-FFF2-40B4-BE49-F238E27FC236}">
                  <a16:creationId xmlns:a16="http://schemas.microsoft.com/office/drawing/2014/main" id="{5BF564DB-196E-53F6-10E4-F0082F6FB582}"/>
                </a:ext>
              </a:extLst>
            </p:cNvPr>
            <p:cNvGrpSpPr/>
            <p:nvPr/>
          </p:nvGrpSpPr>
          <p:grpSpPr>
            <a:xfrm>
              <a:off x="9161542" y="3444297"/>
              <a:ext cx="458435" cy="391864"/>
              <a:chOff x="7848408" y="4063898"/>
              <a:chExt cx="458435" cy="391864"/>
            </a:xfrm>
          </p:grpSpPr>
          <p:pic>
            <p:nvPicPr>
              <p:cNvPr id="140" name="Grafikk 139" descr="Mynter med heldekkende fyll">
                <a:extLst>
                  <a:ext uri="{FF2B5EF4-FFF2-40B4-BE49-F238E27FC236}">
                    <a16:creationId xmlns:a16="http://schemas.microsoft.com/office/drawing/2014/main" id="{A9CDA31C-CAA8-FF31-FF79-40F0CD326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48408" y="4201679"/>
                <a:ext cx="252000" cy="254083"/>
              </a:xfrm>
              <a:prstGeom prst="rect">
                <a:avLst/>
              </a:prstGeom>
            </p:spPr>
          </p:pic>
          <p:pic>
            <p:nvPicPr>
              <p:cNvPr id="141" name="Grafikk 140" descr="Egg med heldekkende fyll">
                <a:extLst>
                  <a:ext uri="{FF2B5EF4-FFF2-40B4-BE49-F238E27FC236}">
                    <a16:creationId xmlns:a16="http://schemas.microsoft.com/office/drawing/2014/main" id="{3BC0BD28-04F1-65D6-7B32-B09E4FE32A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82843" y="4063898"/>
                <a:ext cx="324000" cy="324000"/>
              </a:xfrm>
              <a:prstGeom prst="rect">
                <a:avLst/>
              </a:prstGeom>
            </p:spPr>
          </p:pic>
        </p:grpSp>
        <p:grpSp>
          <p:nvGrpSpPr>
            <p:cNvPr id="146" name="Gruppe 145">
              <a:extLst>
                <a:ext uri="{FF2B5EF4-FFF2-40B4-BE49-F238E27FC236}">
                  <a16:creationId xmlns:a16="http://schemas.microsoft.com/office/drawing/2014/main" id="{31132B89-C6AE-92D6-DAD7-7705463E5F80}"/>
                </a:ext>
              </a:extLst>
            </p:cNvPr>
            <p:cNvGrpSpPr/>
            <p:nvPr/>
          </p:nvGrpSpPr>
          <p:grpSpPr>
            <a:xfrm>
              <a:off x="9789781" y="3440809"/>
              <a:ext cx="458435" cy="391864"/>
              <a:chOff x="7848408" y="4063898"/>
              <a:chExt cx="458435" cy="391864"/>
            </a:xfrm>
          </p:grpSpPr>
          <p:pic>
            <p:nvPicPr>
              <p:cNvPr id="147" name="Grafikk 146" descr="Mynter med heldekkende fyll">
                <a:extLst>
                  <a:ext uri="{FF2B5EF4-FFF2-40B4-BE49-F238E27FC236}">
                    <a16:creationId xmlns:a16="http://schemas.microsoft.com/office/drawing/2014/main" id="{020E99AB-AC7B-3BD5-40D4-1776F4AA6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48408" y="4201679"/>
                <a:ext cx="252000" cy="254083"/>
              </a:xfrm>
              <a:prstGeom prst="rect">
                <a:avLst/>
              </a:prstGeom>
            </p:spPr>
          </p:pic>
          <p:pic>
            <p:nvPicPr>
              <p:cNvPr id="148" name="Grafikk 147" descr="Egg med heldekkende fyll">
                <a:extLst>
                  <a:ext uri="{FF2B5EF4-FFF2-40B4-BE49-F238E27FC236}">
                    <a16:creationId xmlns:a16="http://schemas.microsoft.com/office/drawing/2014/main" id="{AB9257EB-C3E5-7B3E-6A2A-7F99C277D7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82843" y="4063898"/>
                <a:ext cx="324000" cy="324000"/>
              </a:xfrm>
              <a:prstGeom prst="rect">
                <a:avLst/>
              </a:prstGeom>
            </p:spPr>
          </p:pic>
        </p:grpSp>
        <p:grpSp>
          <p:nvGrpSpPr>
            <p:cNvPr id="156" name="Gruppe 155">
              <a:extLst>
                <a:ext uri="{FF2B5EF4-FFF2-40B4-BE49-F238E27FC236}">
                  <a16:creationId xmlns:a16="http://schemas.microsoft.com/office/drawing/2014/main" id="{0AC44AA2-7712-3BEE-FD6F-241145AF9E3E}"/>
                </a:ext>
              </a:extLst>
            </p:cNvPr>
            <p:cNvGrpSpPr/>
            <p:nvPr/>
          </p:nvGrpSpPr>
          <p:grpSpPr>
            <a:xfrm>
              <a:off x="10424923" y="4167525"/>
              <a:ext cx="458435" cy="391864"/>
              <a:chOff x="7848408" y="4063898"/>
              <a:chExt cx="458435" cy="391864"/>
            </a:xfrm>
          </p:grpSpPr>
          <p:pic>
            <p:nvPicPr>
              <p:cNvPr id="157" name="Grafikk 156" descr="Mynter med heldekkende fyll">
                <a:extLst>
                  <a:ext uri="{FF2B5EF4-FFF2-40B4-BE49-F238E27FC236}">
                    <a16:creationId xmlns:a16="http://schemas.microsoft.com/office/drawing/2014/main" id="{F82E171C-AEE8-4A4C-11EA-91F0F419A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7848408" y="4201679"/>
                <a:ext cx="252000" cy="254083"/>
              </a:xfrm>
              <a:prstGeom prst="rect">
                <a:avLst/>
              </a:prstGeom>
            </p:spPr>
          </p:pic>
          <p:pic>
            <p:nvPicPr>
              <p:cNvPr id="158" name="Grafikk 157" descr="Egg med heldekkende fyll">
                <a:extLst>
                  <a:ext uri="{FF2B5EF4-FFF2-40B4-BE49-F238E27FC236}">
                    <a16:creationId xmlns:a16="http://schemas.microsoft.com/office/drawing/2014/main" id="{27A6A9AE-629F-04A4-8B09-0E9F4639AE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982843" y="4063898"/>
                <a:ext cx="324000" cy="324000"/>
              </a:xfrm>
              <a:prstGeom prst="rect">
                <a:avLst/>
              </a:prstGeom>
            </p:spPr>
          </p:pic>
        </p:grpSp>
      </p:grpSp>
      <p:sp>
        <p:nvSpPr>
          <p:cNvPr id="9" name="TextBox 29">
            <a:extLst>
              <a:ext uri="{FF2B5EF4-FFF2-40B4-BE49-F238E27FC236}">
                <a16:creationId xmlns:a16="http://schemas.microsoft.com/office/drawing/2014/main" id="{AD70EDF4-9157-CB87-5A47-52EEF0A14994}"/>
              </a:ext>
            </a:extLst>
          </p:cNvPr>
          <p:cNvSpPr txBox="1"/>
          <p:nvPr/>
        </p:nvSpPr>
        <p:spPr>
          <a:xfrm>
            <a:off x="2074687" y="3769986"/>
            <a:ext cx="1058248" cy="31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1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Samvirke SA</a:t>
            </a:r>
            <a:endParaRPr lang="nb-NO" sz="1100" b="1" dirty="0">
              <a:solidFill>
                <a:srgbClr val="D8AA6A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43D958BA-8F81-36D8-6F55-AF9E3595A7F1}"/>
              </a:ext>
            </a:extLst>
          </p:cNvPr>
          <p:cNvCxnSpPr>
            <a:cxnSpLocks/>
          </p:cNvCxnSpPr>
          <p:nvPr/>
        </p:nvCxnSpPr>
        <p:spPr>
          <a:xfrm>
            <a:off x="7820632" y="4283810"/>
            <a:ext cx="0" cy="18000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50465CA5-69C5-9F02-95FC-5CA157451457}"/>
              </a:ext>
            </a:extLst>
          </p:cNvPr>
          <p:cNvCxnSpPr>
            <a:cxnSpLocks/>
          </p:cNvCxnSpPr>
          <p:nvPr/>
        </p:nvCxnSpPr>
        <p:spPr>
          <a:xfrm>
            <a:off x="10464601" y="4272526"/>
            <a:ext cx="0" cy="18000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51BD305D-7F29-6C29-01C4-841E871A2176}"/>
              </a:ext>
            </a:extLst>
          </p:cNvPr>
          <p:cNvCxnSpPr>
            <a:cxnSpLocks/>
          </p:cNvCxnSpPr>
          <p:nvPr/>
        </p:nvCxnSpPr>
        <p:spPr>
          <a:xfrm flipV="1">
            <a:off x="9846236" y="4088044"/>
            <a:ext cx="0" cy="18000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403C6985-3444-9B05-F846-E29B1C90D5DD}"/>
              </a:ext>
            </a:extLst>
          </p:cNvPr>
          <p:cNvCxnSpPr>
            <a:cxnSpLocks/>
          </p:cNvCxnSpPr>
          <p:nvPr/>
        </p:nvCxnSpPr>
        <p:spPr>
          <a:xfrm flipV="1">
            <a:off x="9213855" y="4093775"/>
            <a:ext cx="0" cy="18000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B1CC753D-8C20-9D67-7F7A-1C2044D5389B}"/>
              </a:ext>
            </a:extLst>
          </p:cNvPr>
          <p:cNvCxnSpPr>
            <a:cxnSpLocks/>
          </p:cNvCxnSpPr>
          <p:nvPr/>
        </p:nvCxnSpPr>
        <p:spPr>
          <a:xfrm flipV="1">
            <a:off x="8476846" y="4097451"/>
            <a:ext cx="0" cy="180000"/>
          </a:xfrm>
          <a:prstGeom prst="straightConnector1">
            <a:avLst/>
          </a:prstGeom>
          <a:ln w="15875">
            <a:solidFill>
              <a:srgbClr val="D8AA6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Bilde 27" descr="Et bilde som inneholder tekst, Font, Grafikk, skjermbilde&#10;&#10;Automatisk generert beskrivelse">
            <a:extLst>
              <a:ext uri="{FF2B5EF4-FFF2-40B4-BE49-F238E27FC236}">
                <a16:creationId xmlns:a16="http://schemas.microsoft.com/office/drawing/2014/main" id="{74FB24ED-A4D6-AFAD-92E2-1D919F4AFDD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260" y="347912"/>
            <a:ext cx="1839416" cy="504000"/>
          </a:xfrm>
          <a:prstGeom prst="rect">
            <a:avLst/>
          </a:prstGeom>
        </p:spPr>
      </p:pic>
      <p:cxnSp>
        <p:nvCxnSpPr>
          <p:cNvPr id="33" name="Rett linje 32">
            <a:extLst>
              <a:ext uri="{FF2B5EF4-FFF2-40B4-BE49-F238E27FC236}">
                <a16:creationId xmlns:a16="http://schemas.microsoft.com/office/drawing/2014/main" id="{626DF2D2-AC84-1B94-51EB-5A1B06966212}"/>
              </a:ext>
            </a:extLst>
          </p:cNvPr>
          <p:cNvCxnSpPr>
            <a:cxnSpLocks/>
          </p:cNvCxnSpPr>
          <p:nvPr/>
        </p:nvCxnSpPr>
        <p:spPr>
          <a:xfrm flipV="1">
            <a:off x="3875530" y="1660305"/>
            <a:ext cx="360000" cy="288000"/>
          </a:xfrm>
          <a:prstGeom prst="line">
            <a:avLst/>
          </a:prstGeom>
          <a:ln>
            <a:solidFill>
              <a:srgbClr val="D8AA6A"/>
            </a:solidFill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tt linje 37">
            <a:extLst>
              <a:ext uri="{FF2B5EF4-FFF2-40B4-BE49-F238E27FC236}">
                <a16:creationId xmlns:a16="http://schemas.microsoft.com/office/drawing/2014/main" id="{1B8D826E-9C02-DB68-A2EF-A93DC6DCDC7D}"/>
              </a:ext>
            </a:extLst>
          </p:cNvPr>
          <p:cNvCxnSpPr>
            <a:cxnSpLocks/>
          </p:cNvCxnSpPr>
          <p:nvPr/>
        </p:nvCxnSpPr>
        <p:spPr>
          <a:xfrm>
            <a:off x="8001257" y="1709469"/>
            <a:ext cx="360000" cy="288000"/>
          </a:xfrm>
          <a:prstGeom prst="line">
            <a:avLst/>
          </a:prstGeom>
          <a:ln>
            <a:solidFill>
              <a:srgbClr val="D8AA6A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">
            <a:extLst>
              <a:ext uri="{FF2B5EF4-FFF2-40B4-BE49-F238E27FC236}">
                <a16:creationId xmlns:a16="http://schemas.microsoft.com/office/drawing/2014/main" id="{12DDAD78-301A-D28C-60FB-4997ED45F1B0}"/>
              </a:ext>
            </a:extLst>
          </p:cNvPr>
          <p:cNvSpPr txBox="1"/>
          <p:nvPr/>
        </p:nvSpPr>
        <p:spPr>
          <a:xfrm>
            <a:off x="751381" y="383424"/>
            <a:ext cx="7374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bg1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Dilemmaer</a:t>
            </a:r>
          </a:p>
        </p:txBody>
      </p:sp>
      <p:pic>
        <p:nvPicPr>
          <p:cNvPr id="6" name="Grafikk 5" descr="Smilende ansikt med åpen munn og øyne som knipes igjen">
            <a:extLst>
              <a:ext uri="{FF2B5EF4-FFF2-40B4-BE49-F238E27FC236}">
                <a16:creationId xmlns:a16="http://schemas.microsoft.com/office/drawing/2014/main" id="{AC3F2B73-E7B0-7835-8903-FBB282C22D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829143" y="4209766"/>
            <a:ext cx="304800" cy="333375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B076B9C3-B120-C090-95A4-AC096F69B98A}"/>
              </a:ext>
            </a:extLst>
          </p:cNvPr>
          <p:cNvSpPr txBox="1"/>
          <p:nvPr/>
        </p:nvSpPr>
        <p:spPr>
          <a:xfrm>
            <a:off x="1715336" y="5527236"/>
            <a:ext cx="2835197" cy="29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0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(investert i selskapet over lang tid)</a:t>
            </a:r>
            <a:endParaRPr lang="nb-NO" sz="1000" b="1" dirty="0">
              <a:solidFill>
                <a:srgbClr val="D8AA6A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1F2F94D0-3DBF-C814-8402-ED697745905C}"/>
              </a:ext>
            </a:extLst>
          </p:cNvPr>
          <p:cNvSpPr txBox="1"/>
          <p:nvPr/>
        </p:nvSpPr>
        <p:spPr>
          <a:xfrm>
            <a:off x="7706861" y="4372419"/>
            <a:ext cx="2835197" cy="29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0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(enkelt å gå inn/ut av selskapet)</a:t>
            </a:r>
            <a:endParaRPr lang="nb-NO" sz="1000" b="1" dirty="0">
              <a:solidFill>
                <a:srgbClr val="D8AA6A"/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1264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75C147-1207-6990-BFF4-D2DCC5A33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29">
            <a:extLst>
              <a:ext uri="{FF2B5EF4-FFF2-40B4-BE49-F238E27FC236}">
                <a16:creationId xmlns:a16="http://schemas.microsoft.com/office/drawing/2014/main" id="{91F4E92F-48C8-9B71-155F-8C4F6E58821E}"/>
              </a:ext>
            </a:extLst>
          </p:cNvPr>
          <p:cNvSpPr txBox="1"/>
          <p:nvPr/>
        </p:nvSpPr>
        <p:spPr>
          <a:xfrm>
            <a:off x="1216007" y="1475572"/>
            <a:ext cx="8610056" cy="4722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Hva kjennetegner et samvirke?  (definisjon av SA i Brønnøysundregisteret)</a:t>
            </a:r>
          </a:p>
          <a:p>
            <a:pPr marL="228600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Samvirkeloven som fundament  (peke på noen paragrafer)</a:t>
            </a:r>
          </a:p>
          <a:p>
            <a:pPr marL="228600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Hva er landbrukssamvirker?  (formålsparagrafer til de tre store)</a:t>
            </a:r>
          </a:p>
          <a:p>
            <a:pPr marL="228600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Kraften i samvirkene  (hjulet som en disposisjon for videre informasjon)</a:t>
            </a:r>
          </a:p>
          <a:p>
            <a:pPr marL="685800" lvl="1" indent="-228600">
              <a:lnSpc>
                <a:spcPct val="150000"/>
              </a:lnSpc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Sikkerhet for levering (vertikal integrasjon i verdikjeden)</a:t>
            </a:r>
          </a:p>
          <a:p>
            <a:pPr marL="1168400" lvl="2" indent="-236538">
              <a:lnSpc>
                <a:spcPct val="150000"/>
              </a:lnSpc>
              <a:spcAft>
                <a:spcPts val="300"/>
              </a:spcAft>
              <a:buFont typeface="IBM Plex Sans" panose="020B0503050203000203" pitchFamily="34" charset="0"/>
              <a:buChar char="–"/>
              <a:tabLst>
                <a:tab pos="1077913" algn="l"/>
              </a:tabLst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Ulike landbrukssamvirker</a:t>
            </a:r>
          </a:p>
          <a:p>
            <a:pPr marL="685800" lvl="1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En god pris</a:t>
            </a:r>
          </a:p>
          <a:p>
            <a:pPr marL="685800" lvl="1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Et annet formål (figurer til Gaute som viser formål til sa</a:t>
            </a:r>
            <a:r>
              <a:rPr lang="nb-NO" sz="1300" dirty="0">
                <a:solidFill>
                  <a:srgbClr val="D62728"/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mvirk</a:t>
            </a: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e kontra investoreide samvirker)</a:t>
            </a:r>
          </a:p>
          <a:p>
            <a:pPr marL="685800" lvl="1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Andel av overskudd</a:t>
            </a:r>
          </a:p>
          <a:p>
            <a:pPr marL="685800" lvl="1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Fellesoppgaver</a:t>
            </a:r>
          </a:p>
          <a:p>
            <a:pPr marL="685800" lvl="1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Langsiktighet i næringen</a:t>
            </a:r>
          </a:p>
          <a:p>
            <a:pPr marL="685800" lvl="1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Nasjonalt eierskap</a:t>
            </a:r>
          </a:p>
          <a:p>
            <a:pPr marL="228600" indent="-228600">
              <a:lnSpc>
                <a:spcPct val="15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Landbrukets utfordringer (horisontproblemet og kapitalproblemet størst fokus)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nb-NO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</a:rPr>
              <a:t>Landbrukssamvirkenes landbrukspolitiske rolle </a:t>
            </a:r>
          </a:p>
        </p:txBody>
      </p:sp>
      <p:pic>
        <p:nvPicPr>
          <p:cNvPr id="70" name="Grafikk 69" descr="Korn med heldekkende fyll">
            <a:extLst>
              <a:ext uri="{FF2B5EF4-FFF2-40B4-BE49-F238E27FC236}">
                <a16:creationId xmlns:a16="http://schemas.microsoft.com/office/drawing/2014/main" id="{C36A8A54-38CB-2994-1185-A9B97F0E4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6063" y="2245086"/>
            <a:ext cx="396000" cy="396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A95F632-9EF8-F7F1-ABE3-C89F8E677D75}"/>
              </a:ext>
            </a:extLst>
          </p:cNvPr>
          <p:cNvSpPr txBox="1"/>
          <p:nvPr/>
        </p:nvSpPr>
        <p:spPr>
          <a:xfrm>
            <a:off x="751381" y="507249"/>
            <a:ext cx="661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Disposisjon</a:t>
            </a:r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66C00561-62AC-2051-84D2-6715CE3B2D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ACA4B393-A160-D2BF-257C-D435A53F7F4C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688B2D38-2E13-62ED-B5AF-A4879863925E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lideNo">
              <a:extLst>
                <a:ext uri="{FF2B5EF4-FFF2-40B4-BE49-F238E27FC236}">
                  <a16:creationId xmlns:a16="http://schemas.microsoft.com/office/drawing/2014/main" id="{CE07ABDB-1C12-0B68-9394-54B7E79136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2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8" name="Group 7">
            <a:extLst>
              <a:ext uri="{FF2B5EF4-FFF2-40B4-BE49-F238E27FC236}">
                <a16:creationId xmlns:a16="http://schemas.microsoft.com/office/drawing/2014/main" id="{535EDFC9-4DD6-2FE1-BB42-6A12A4589BFD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109" name="Rectangle: Rounded Corners 8">
              <a:extLst>
                <a:ext uri="{FF2B5EF4-FFF2-40B4-BE49-F238E27FC236}">
                  <a16:creationId xmlns:a16="http://schemas.microsoft.com/office/drawing/2014/main" id="{E423D62A-59CA-30B5-DE0D-072C9DBE83AC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9">
              <a:extLst>
                <a:ext uri="{FF2B5EF4-FFF2-40B4-BE49-F238E27FC236}">
                  <a16:creationId xmlns:a16="http://schemas.microsoft.com/office/drawing/2014/main" id="{CC362F49-67D4-0E02-E5FA-AC3E0C6BB20A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862854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himmel, utendørs, person, plante&#10;&#10;Automatisk generert beskrivelse">
            <a:extLst>
              <a:ext uri="{FF2B5EF4-FFF2-40B4-BE49-F238E27FC236}">
                <a16:creationId xmlns:a16="http://schemas.microsoft.com/office/drawing/2014/main" id="{D88EDC2F-938E-AFED-6861-3548361C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000" y="3739178"/>
            <a:ext cx="12204000" cy="3143093"/>
          </a:xfrm>
          <a:prstGeom prst="rect">
            <a:avLst/>
          </a:prstGeom>
        </p:spPr>
      </p:pic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3C5098CD-540C-7D22-5317-8F7216ED6B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44" name="Gruppe 43">
            <a:extLst>
              <a:ext uri="{FF2B5EF4-FFF2-40B4-BE49-F238E27FC236}">
                <a16:creationId xmlns:a16="http://schemas.microsoft.com/office/drawing/2014/main" id="{157289F0-324F-D52E-01FF-5A807ACF338A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4E3A749B-BD64-B00A-CF1B-5118A0EB08D6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lideNo">
              <a:extLst>
                <a:ext uri="{FF2B5EF4-FFF2-40B4-BE49-F238E27FC236}">
                  <a16:creationId xmlns:a16="http://schemas.microsoft.com/office/drawing/2014/main" id="{40F608DE-A2EC-896E-9A14-12772A87D75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3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Group 7">
            <a:extLst>
              <a:ext uri="{FF2B5EF4-FFF2-40B4-BE49-F238E27FC236}">
                <a16:creationId xmlns:a16="http://schemas.microsoft.com/office/drawing/2014/main" id="{8B81DC20-F2E3-6594-5A85-01F11113F7BF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9" name="Rectangle: Rounded Corners 8">
              <a:extLst>
                <a:ext uri="{FF2B5EF4-FFF2-40B4-BE49-F238E27FC236}">
                  <a16:creationId xmlns:a16="http://schemas.microsoft.com/office/drawing/2014/main" id="{550A630D-5ABF-69A8-3FF4-8FF2B62AD808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08856134-7C8A-8833-B1F7-122C5C606EE7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40" name="TextBox 29">
            <a:extLst>
              <a:ext uri="{FF2B5EF4-FFF2-40B4-BE49-F238E27FC236}">
                <a16:creationId xmlns:a16="http://schemas.microsoft.com/office/drawing/2014/main" id="{484131B3-214C-07B4-FBA9-D5968F8780C2}"/>
              </a:ext>
            </a:extLst>
          </p:cNvPr>
          <p:cNvSpPr txBox="1"/>
          <p:nvPr/>
        </p:nvSpPr>
        <p:spPr>
          <a:xfrm>
            <a:off x="4791883" y="1157137"/>
            <a:ext cx="691080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nb-NO" sz="1200" dirty="0">
              <a:solidFill>
                <a:schemeClr val="tx2"/>
              </a:solidFill>
              <a:latin typeface="IBM Plex Sans" panose="020B0503050203000203" pitchFamily="34" charset="0"/>
              <a:ea typeface="Roboto Light" panose="02000000000000000000" pitchFamily="2" charset="0"/>
            </a:endParaRPr>
          </a:p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nb-NO" sz="1200" i="0" u="none" strike="noStrike" baseline="0" dirty="0">
                <a:solidFill>
                  <a:schemeClr val="tx2"/>
                </a:solidFill>
                <a:latin typeface="IBM Plex Sans" panose="020B0503050203000203" pitchFamily="34" charset="0"/>
              </a:rPr>
              <a:t>«Aktører som frivillig slutter seg sammen gjennom medlemskap i en </a:t>
            </a:r>
            <a:br>
              <a:rPr lang="nb-NO" sz="1200" i="0" u="none" strike="noStrike" baseline="0" dirty="0">
                <a:solidFill>
                  <a:schemeClr val="tx2"/>
                </a:solidFill>
                <a:latin typeface="IBM Plex Sans" panose="020B0503050203000203" pitchFamily="34" charset="0"/>
              </a:rPr>
            </a:br>
            <a:r>
              <a:rPr lang="nb-NO" sz="1200" i="0" u="none" strike="noStrike" baseline="0" dirty="0">
                <a:solidFill>
                  <a:schemeClr val="tx2"/>
                </a:solidFill>
                <a:latin typeface="IBM Plex Sans" panose="020B0503050203000203" pitchFamily="34" charset="0"/>
              </a:rPr>
              <a:t>frivillig, demokratisk styrt organisasjon som eier en virksomhet som driver økonomisk virksomhet (produksjon av varer / tjenester) med formål å tjene medlemmenes brukerinteresser» </a:t>
            </a:r>
          </a:p>
          <a:p>
            <a:pPr algn="r"/>
            <a:r>
              <a:rPr lang="nb-NO" sz="900" i="0" u="none" strike="noStrike" baseline="0" dirty="0">
                <a:solidFill>
                  <a:schemeClr val="tx2"/>
                </a:solidFill>
                <a:latin typeface="IBM Plex Sans" panose="020B0503050203000203" pitchFamily="34" charset="0"/>
              </a:rPr>
              <a:t>(Per Ove Røkholt, Notat </a:t>
            </a:r>
            <a:r>
              <a:rPr lang="nb-NO" sz="900" i="1" u="none" strike="noStrike" baseline="0" dirty="0">
                <a:solidFill>
                  <a:schemeClr val="tx2"/>
                </a:solidFill>
                <a:latin typeface="IBM Plex Sans" panose="020B0503050203000203" pitchFamily="34" charset="0"/>
              </a:rPr>
              <a:t>Definisjon av samvirkeformen</a:t>
            </a:r>
            <a:r>
              <a:rPr lang="nb-NO" sz="900" i="0" u="none" strike="noStrike" baseline="0" dirty="0">
                <a:solidFill>
                  <a:schemeClr val="tx2"/>
                </a:solidFill>
                <a:latin typeface="IBM Plex Sans" panose="020B0503050203000203" pitchFamily="34" charset="0"/>
              </a:rPr>
              <a:t>, 2000)</a:t>
            </a:r>
          </a:p>
        </p:txBody>
      </p:sp>
      <p:sp>
        <p:nvSpPr>
          <p:cNvPr id="57" name="TextBox 3">
            <a:extLst>
              <a:ext uri="{FF2B5EF4-FFF2-40B4-BE49-F238E27FC236}">
                <a16:creationId xmlns:a16="http://schemas.microsoft.com/office/drawing/2014/main" id="{69CD95A5-E826-E329-F4B3-626D0D45429D}"/>
              </a:ext>
            </a:extLst>
          </p:cNvPr>
          <p:cNvSpPr txBox="1"/>
          <p:nvPr/>
        </p:nvSpPr>
        <p:spPr>
          <a:xfrm>
            <a:off x="751381" y="507249"/>
            <a:ext cx="56938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Samvirkeformens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særpreg:</a:t>
            </a:r>
          </a:p>
        </p:txBody>
      </p:sp>
      <p:pic>
        <p:nvPicPr>
          <p:cNvPr id="47" name="Grafikk 46" descr="Korn med heldekkende fyll">
            <a:extLst>
              <a:ext uri="{FF2B5EF4-FFF2-40B4-BE49-F238E27FC236}">
                <a16:creationId xmlns:a16="http://schemas.microsoft.com/office/drawing/2014/main" id="{32F4EF64-9814-1B21-0500-E3836CE08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3402" y="2057659"/>
            <a:ext cx="396000" cy="396000"/>
          </a:xfrm>
          <a:prstGeom prst="rect">
            <a:avLst/>
          </a:prstGeom>
        </p:spPr>
      </p:pic>
      <p:sp>
        <p:nvSpPr>
          <p:cNvPr id="3" name="Rectangle 19">
            <a:extLst>
              <a:ext uri="{FF2B5EF4-FFF2-40B4-BE49-F238E27FC236}">
                <a16:creationId xmlns:a16="http://schemas.microsoft.com/office/drawing/2014/main" id="{65E9678B-26AE-D430-5EAA-8151C75417FD}"/>
              </a:ext>
            </a:extLst>
          </p:cNvPr>
          <p:cNvSpPr/>
          <p:nvPr/>
        </p:nvSpPr>
        <p:spPr>
          <a:xfrm>
            <a:off x="1023198" y="2882974"/>
            <a:ext cx="10219568" cy="31279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5F50588-ABEC-5678-36D0-6923D65A04EB}"/>
              </a:ext>
            </a:extLst>
          </p:cNvPr>
          <p:cNvGrpSpPr/>
          <p:nvPr/>
        </p:nvGrpSpPr>
        <p:grpSpPr>
          <a:xfrm>
            <a:off x="3192816" y="3301219"/>
            <a:ext cx="1685979" cy="2191313"/>
            <a:chOff x="5914322" y="3163978"/>
            <a:chExt cx="1685979" cy="2191313"/>
          </a:xfrm>
        </p:grpSpPr>
        <p:sp>
          <p:nvSpPr>
            <p:cNvPr id="23" name="Text Placeholder 33">
              <a:extLst>
                <a:ext uri="{FF2B5EF4-FFF2-40B4-BE49-F238E27FC236}">
                  <a16:creationId xmlns:a16="http://schemas.microsoft.com/office/drawing/2014/main" id="{AFE5A38B-5256-5440-580A-DED6CE75DA83}"/>
                </a:ext>
              </a:extLst>
            </p:cNvPr>
            <p:cNvSpPr txBox="1">
              <a:spLocks/>
            </p:cNvSpPr>
            <p:nvPr/>
          </p:nvSpPr>
          <p:spPr>
            <a:xfrm>
              <a:off x="6120683" y="3163978"/>
              <a:ext cx="1238812" cy="255562"/>
            </a:xfrm>
            <a:prstGeom prst="rect">
              <a:avLst/>
            </a:prstGeom>
          </p:spPr>
          <p:txBody>
            <a:bodyPr lIns="0" tIns="0" rIns="0" bIns="0"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30000"/>
                </a:lnSpc>
                <a:spcBef>
                  <a:spcPts val="0"/>
                </a:spcBef>
                <a:buNone/>
              </a:pPr>
              <a:r>
                <a:rPr lang="nb-NO" sz="16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Black" panose="02000000000000000000" pitchFamily="2" charset="0"/>
                  <a:cs typeface="Poppins" panose="00000500000000000000" pitchFamily="2" charset="0"/>
                </a:rPr>
                <a:t>Samvirke SA</a:t>
              </a:r>
              <a:endParaRPr lang="nb-NO" sz="1400" b="1" dirty="0">
                <a:solidFill>
                  <a:srgbClr val="D8AA6A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12" name="Gruppe 11">
              <a:extLst>
                <a:ext uri="{FF2B5EF4-FFF2-40B4-BE49-F238E27FC236}">
                  <a16:creationId xmlns:a16="http://schemas.microsoft.com/office/drawing/2014/main" id="{CAABFA7B-7648-6F0D-0D7B-5D01A22463A0}"/>
                </a:ext>
              </a:extLst>
            </p:cNvPr>
            <p:cNvGrpSpPr/>
            <p:nvPr/>
          </p:nvGrpSpPr>
          <p:grpSpPr>
            <a:xfrm>
              <a:off x="5914322" y="4025542"/>
              <a:ext cx="1685979" cy="1329749"/>
              <a:chOff x="1886871" y="3888271"/>
              <a:chExt cx="2008344" cy="1584000"/>
            </a:xfrm>
          </p:grpSpPr>
          <p:grpSp>
            <p:nvGrpSpPr>
              <p:cNvPr id="22" name="Gruppe 21">
                <a:extLst>
                  <a:ext uri="{FF2B5EF4-FFF2-40B4-BE49-F238E27FC236}">
                    <a16:creationId xmlns:a16="http://schemas.microsoft.com/office/drawing/2014/main" id="{BD19E1A4-0A09-9C5A-B418-597F913F872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886871" y="3888271"/>
                <a:ext cx="2008344" cy="1584000"/>
                <a:chOff x="1581355" y="3534351"/>
                <a:chExt cx="2727482" cy="2151193"/>
              </a:xfrm>
              <a:solidFill>
                <a:srgbClr val="7F7F7F"/>
              </a:solidFill>
            </p:grpSpPr>
            <p:pic>
              <p:nvPicPr>
                <p:cNvPr id="4" name="Grafikk 3" descr="Mann som har en hoodie">
                  <a:extLst>
                    <a:ext uri="{FF2B5EF4-FFF2-40B4-BE49-F238E27FC236}">
                      <a16:creationId xmlns:a16="http://schemas.microsoft.com/office/drawing/2014/main" id="{2B67A76B-5C34-203D-ACB3-14D3D08203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81355" y="3630993"/>
                  <a:ext cx="1285874" cy="1733551"/>
                </a:xfrm>
                <a:prstGeom prst="rect">
                  <a:avLst/>
                </a:prstGeom>
              </p:spPr>
            </p:pic>
            <p:pic>
              <p:nvPicPr>
                <p:cNvPr id="7" name="Grafikk 6" descr="Kvinne med armene krysset">
                  <a:extLst>
                    <a:ext uri="{FF2B5EF4-FFF2-40B4-BE49-F238E27FC236}">
                      <a16:creationId xmlns:a16="http://schemas.microsoft.com/office/drawing/2014/main" id="{DCF4D4F8-6203-EC8D-13C8-670E69A289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7737" y="4062949"/>
                  <a:ext cx="1181100" cy="1247775"/>
                </a:xfrm>
                <a:prstGeom prst="rect">
                  <a:avLst/>
                </a:prstGeom>
              </p:spPr>
            </p:pic>
            <p:pic>
              <p:nvPicPr>
                <p:cNvPr id="11" name="Grafikk 10" descr="Mann i Robe tommelen opp">
                  <a:extLst>
                    <a:ext uri="{FF2B5EF4-FFF2-40B4-BE49-F238E27FC236}">
                      <a16:creationId xmlns:a16="http://schemas.microsoft.com/office/drawing/2014/main" id="{DFFE01D4-198F-02A6-EE7F-2B968B973F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4293" y="4456819"/>
                  <a:ext cx="1333500" cy="1228725"/>
                </a:xfrm>
                <a:prstGeom prst="rect">
                  <a:avLst/>
                </a:prstGeom>
              </p:spPr>
            </p:pic>
            <p:pic>
              <p:nvPicPr>
                <p:cNvPr id="13" name="Grafikk 12" descr="Kvinne med uavgjort hår">
                  <a:extLst>
                    <a:ext uri="{FF2B5EF4-FFF2-40B4-BE49-F238E27FC236}">
                      <a16:creationId xmlns:a16="http://schemas.microsoft.com/office/drawing/2014/main" id="{168E9AF3-8211-44F0-CC0A-78B6CA1344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9158" y="3534351"/>
                  <a:ext cx="733425" cy="733425"/>
                </a:xfrm>
                <a:prstGeom prst="rect">
                  <a:avLst/>
                </a:prstGeom>
              </p:spPr>
            </p:pic>
            <p:pic>
              <p:nvPicPr>
                <p:cNvPr id="15" name="Grafikk 14" descr="Mann med kort hår">
                  <a:extLst>
                    <a:ext uri="{FF2B5EF4-FFF2-40B4-BE49-F238E27FC236}">
                      <a16:creationId xmlns:a16="http://schemas.microsoft.com/office/drawing/2014/main" id="{3D745A31-D0B4-5611-60E4-83540EA63A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21961" y="3954331"/>
                  <a:ext cx="590550" cy="714375"/>
                </a:xfrm>
                <a:prstGeom prst="rect">
                  <a:avLst/>
                </a:prstGeom>
              </p:spPr>
            </p:pic>
            <p:pic>
              <p:nvPicPr>
                <p:cNvPr id="21" name="Grafikk 20" descr="Et spise ansikt">
                  <a:extLst>
                    <a:ext uri="{FF2B5EF4-FFF2-40B4-BE49-F238E27FC236}">
                      <a16:creationId xmlns:a16="http://schemas.microsoft.com/office/drawing/2014/main" id="{16A1562E-84F3-479E-D5FB-E522F64D02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34105" y="4197243"/>
                  <a:ext cx="304800" cy="314325"/>
                </a:xfrm>
                <a:prstGeom prst="rect">
                  <a:avLst/>
                </a:prstGeom>
              </p:spPr>
            </p:pic>
          </p:grpSp>
          <p:pic>
            <p:nvPicPr>
              <p:cNvPr id="10" name="Grafikk 9" descr="Et smilefjes">
                <a:extLst>
                  <a:ext uri="{FF2B5EF4-FFF2-40B4-BE49-F238E27FC236}">
                    <a16:creationId xmlns:a16="http://schemas.microsoft.com/office/drawing/2014/main" id="{AC3E2BDE-CD8A-608A-B00B-378A2AF3C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3387117" y="4065167"/>
                <a:ext cx="244364" cy="252000"/>
              </a:xfrm>
              <a:prstGeom prst="rect">
                <a:avLst/>
              </a:prstGeom>
            </p:spPr>
          </p:pic>
        </p:grpSp>
      </p:grpSp>
      <p:grpSp>
        <p:nvGrpSpPr>
          <p:cNvPr id="60" name="Gruppe 59">
            <a:extLst>
              <a:ext uri="{FF2B5EF4-FFF2-40B4-BE49-F238E27FC236}">
                <a16:creationId xmlns:a16="http://schemas.microsoft.com/office/drawing/2014/main" id="{C5D471DB-2E57-53C6-25D9-8841EC4C145C}"/>
              </a:ext>
            </a:extLst>
          </p:cNvPr>
          <p:cNvGrpSpPr/>
          <p:nvPr/>
        </p:nvGrpSpPr>
        <p:grpSpPr>
          <a:xfrm>
            <a:off x="5185854" y="4378705"/>
            <a:ext cx="1429954" cy="868222"/>
            <a:chOff x="5142300" y="3726222"/>
            <a:chExt cx="1429954" cy="868222"/>
          </a:xfrm>
        </p:grpSpPr>
        <p:cxnSp>
          <p:nvCxnSpPr>
            <p:cNvPr id="79" name="Rett pilkobling 78">
              <a:extLst>
                <a:ext uri="{FF2B5EF4-FFF2-40B4-BE49-F238E27FC236}">
                  <a16:creationId xmlns:a16="http://schemas.microsoft.com/office/drawing/2014/main" id="{0781BB54-2527-558C-8D7B-07F70C73E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99624" y="4240863"/>
              <a:ext cx="272630" cy="0"/>
            </a:xfrm>
            <a:prstGeom prst="straightConnector1">
              <a:avLst/>
            </a:prstGeom>
            <a:ln w="15875">
              <a:solidFill>
                <a:srgbClr val="D8AA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uppe 42">
              <a:extLst>
                <a:ext uri="{FF2B5EF4-FFF2-40B4-BE49-F238E27FC236}">
                  <a16:creationId xmlns:a16="http://schemas.microsoft.com/office/drawing/2014/main" id="{9ECFFB7B-0432-1FE5-0DBF-79D63DB2A6EF}"/>
                </a:ext>
              </a:extLst>
            </p:cNvPr>
            <p:cNvGrpSpPr/>
            <p:nvPr/>
          </p:nvGrpSpPr>
          <p:grpSpPr>
            <a:xfrm>
              <a:off x="5142300" y="3726222"/>
              <a:ext cx="940993" cy="868222"/>
              <a:chOff x="6699416" y="3394692"/>
              <a:chExt cx="940993" cy="868222"/>
            </a:xfrm>
          </p:grpSpPr>
          <p:grpSp>
            <p:nvGrpSpPr>
              <p:cNvPr id="71" name="Gruppe 70">
                <a:extLst>
                  <a:ext uri="{FF2B5EF4-FFF2-40B4-BE49-F238E27FC236}">
                    <a16:creationId xmlns:a16="http://schemas.microsoft.com/office/drawing/2014/main" id="{A8B98161-8DF6-A1B7-7173-0FBE94D2AA21}"/>
                  </a:ext>
                </a:extLst>
              </p:cNvPr>
              <p:cNvGrpSpPr/>
              <p:nvPr/>
            </p:nvGrpSpPr>
            <p:grpSpPr>
              <a:xfrm>
                <a:off x="6735005" y="3394692"/>
                <a:ext cx="905404" cy="864039"/>
                <a:chOff x="4067047" y="4081112"/>
                <a:chExt cx="905404" cy="864039"/>
              </a:xfrm>
            </p:grpSpPr>
            <p:pic>
              <p:nvPicPr>
                <p:cNvPr id="64" name="Grafikk 63">
                  <a:extLst>
                    <a:ext uri="{FF2B5EF4-FFF2-40B4-BE49-F238E27FC236}">
                      <a16:creationId xmlns:a16="http://schemas.microsoft.com/office/drawing/2014/main" id="{C6DB2D9B-316C-8A3F-5C0F-3F53DC2AA7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83491" y="4585151"/>
                  <a:ext cx="352342" cy="360000"/>
                </a:xfrm>
                <a:prstGeom prst="rect">
                  <a:avLst/>
                </a:prstGeom>
              </p:spPr>
            </p:pic>
            <p:grpSp>
              <p:nvGrpSpPr>
                <p:cNvPr id="69" name="Gruppe 68">
                  <a:extLst>
                    <a:ext uri="{FF2B5EF4-FFF2-40B4-BE49-F238E27FC236}">
                      <a16:creationId xmlns:a16="http://schemas.microsoft.com/office/drawing/2014/main" id="{9B22BDF9-1A0B-76CE-0F88-F68A29E9639A}"/>
                    </a:ext>
                  </a:extLst>
                </p:cNvPr>
                <p:cNvGrpSpPr/>
                <p:nvPr/>
              </p:nvGrpSpPr>
              <p:grpSpPr>
                <a:xfrm>
                  <a:off x="4067047" y="4081112"/>
                  <a:ext cx="905404" cy="370492"/>
                  <a:chOff x="4067047" y="4081112"/>
                  <a:chExt cx="905404" cy="370492"/>
                </a:xfrm>
              </p:grpSpPr>
              <p:pic>
                <p:nvPicPr>
                  <p:cNvPr id="66" name="Grafikk 65">
                    <a:extLst>
                      <a:ext uri="{FF2B5EF4-FFF2-40B4-BE49-F238E27FC236}">
                        <a16:creationId xmlns:a16="http://schemas.microsoft.com/office/drawing/2014/main" id="{FCE47F7E-59A5-4700-A81E-F6C0F55AD9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3">
                    <a:extLst>
                      <a:ext uri="{96DAC541-7B7A-43D3-8B79-37D633B846F1}">
                        <asvg:svgBlip xmlns:asvg="http://schemas.microsoft.com/office/drawing/2016/SVG/main" r:embed="rId2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67047" y="4081112"/>
                    <a:ext cx="349155" cy="360000"/>
                  </a:xfrm>
                  <a:prstGeom prst="rect">
                    <a:avLst/>
                  </a:prstGeom>
                </p:spPr>
              </p:pic>
              <p:pic>
                <p:nvPicPr>
                  <p:cNvPr id="68" name="Grafikk 67">
                    <a:extLst>
                      <a:ext uri="{FF2B5EF4-FFF2-40B4-BE49-F238E27FC236}">
                        <a16:creationId xmlns:a16="http://schemas.microsoft.com/office/drawing/2014/main" id="{D392C355-9546-8EB9-8E25-97E1C47561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5">
                    <a:extLst>
                      <a:ext uri="{96DAC541-7B7A-43D3-8B79-37D633B846F1}">
                        <asvg:svgBlip xmlns:asvg="http://schemas.microsoft.com/office/drawing/2016/SVG/main" r:embed="rId2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08359" y="4091604"/>
                    <a:ext cx="364092" cy="3600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42" name="Grafikk 41">
                <a:extLst>
                  <a:ext uri="{FF2B5EF4-FFF2-40B4-BE49-F238E27FC236}">
                    <a16:creationId xmlns:a16="http://schemas.microsoft.com/office/drawing/2014/main" id="{5DDA359A-9550-BFAB-B677-09ABA50A62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6699416" y="3902914"/>
                <a:ext cx="396256" cy="360000"/>
              </a:xfrm>
              <a:prstGeom prst="rect">
                <a:avLst/>
              </a:prstGeom>
            </p:spPr>
          </p:pic>
        </p:grpSp>
      </p:grp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C6B626CD-0EEE-5516-73F6-5709349461E7}"/>
              </a:ext>
            </a:extLst>
          </p:cNvPr>
          <p:cNvGrpSpPr/>
          <p:nvPr/>
        </p:nvGrpSpPr>
        <p:grpSpPr>
          <a:xfrm>
            <a:off x="1543122" y="4345765"/>
            <a:ext cx="1472082" cy="901162"/>
            <a:chOff x="1407795" y="3720085"/>
            <a:chExt cx="1472082" cy="901162"/>
          </a:xfrm>
        </p:grpSpPr>
        <p:cxnSp>
          <p:nvCxnSpPr>
            <p:cNvPr id="78" name="Rett pilkobling 77">
              <a:extLst>
                <a:ext uri="{FF2B5EF4-FFF2-40B4-BE49-F238E27FC236}">
                  <a16:creationId xmlns:a16="http://schemas.microsoft.com/office/drawing/2014/main" id="{383DF120-4CB7-FD3A-94B0-C40610CD9C90}"/>
                </a:ext>
              </a:extLst>
            </p:cNvPr>
            <p:cNvCxnSpPr/>
            <p:nvPr/>
          </p:nvCxnSpPr>
          <p:spPr>
            <a:xfrm>
              <a:off x="2607247" y="4266990"/>
              <a:ext cx="272630" cy="0"/>
            </a:xfrm>
            <a:prstGeom prst="straightConnector1">
              <a:avLst/>
            </a:prstGeom>
            <a:ln w="15875">
              <a:solidFill>
                <a:srgbClr val="D8AA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673E6410-26A8-83B3-5FC9-5DCADBBCA82D}"/>
                </a:ext>
              </a:extLst>
            </p:cNvPr>
            <p:cNvGrpSpPr/>
            <p:nvPr/>
          </p:nvGrpSpPr>
          <p:grpSpPr>
            <a:xfrm>
              <a:off x="1407795" y="3720085"/>
              <a:ext cx="970293" cy="901162"/>
              <a:chOff x="2468428" y="3883454"/>
              <a:chExt cx="970293" cy="901162"/>
            </a:xfrm>
          </p:grpSpPr>
          <p:grpSp>
            <p:nvGrpSpPr>
              <p:cNvPr id="33" name="Gruppe 32">
                <a:extLst>
                  <a:ext uri="{FF2B5EF4-FFF2-40B4-BE49-F238E27FC236}">
                    <a16:creationId xmlns:a16="http://schemas.microsoft.com/office/drawing/2014/main" id="{D6CAD806-CB1D-7FF3-9859-85328B2CF0C5}"/>
                  </a:ext>
                </a:extLst>
              </p:cNvPr>
              <p:cNvGrpSpPr/>
              <p:nvPr/>
            </p:nvGrpSpPr>
            <p:grpSpPr>
              <a:xfrm>
                <a:off x="2468428" y="3883454"/>
                <a:ext cx="952481" cy="397683"/>
                <a:chOff x="2227838" y="4513289"/>
                <a:chExt cx="952481" cy="397683"/>
              </a:xfrm>
            </p:grpSpPr>
            <p:pic>
              <p:nvPicPr>
                <p:cNvPr id="25" name="Grafikk 24">
                  <a:extLst>
                    <a:ext uri="{FF2B5EF4-FFF2-40B4-BE49-F238E27FC236}">
                      <a16:creationId xmlns:a16="http://schemas.microsoft.com/office/drawing/2014/main" id="{0C94C2B0-275E-3AC6-6FC1-91DC174A6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7494" y="4513289"/>
                  <a:ext cx="302825" cy="396000"/>
                </a:xfrm>
                <a:prstGeom prst="rect">
                  <a:avLst/>
                </a:prstGeom>
              </p:spPr>
            </p:pic>
            <p:pic>
              <p:nvPicPr>
                <p:cNvPr id="116" name="Grafikk 115">
                  <a:extLst>
                    <a:ext uri="{FF2B5EF4-FFF2-40B4-BE49-F238E27FC236}">
                      <a16:creationId xmlns:a16="http://schemas.microsoft.com/office/drawing/2014/main" id="{333DD217-DFDA-FA7F-1EF2-C47D94907E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7838" y="4550972"/>
                  <a:ext cx="486945" cy="360000"/>
                </a:xfrm>
                <a:prstGeom prst="rect">
                  <a:avLst/>
                </a:prstGeom>
              </p:spPr>
            </p:pic>
          </p:grpSp>
          <p:pic>
            <p:nvPicPr>
              <p:cNvPr id="36" name="Grafikk 35">
                <a:extLst>
                  <a:ext uri="{FF2B5EF4-FFF2-40B4-BE49-F238E27FC236}">
                    <a16:creationId xmlns:a16="http://schemas.microsoft.com/office/drawing/2014/main" id="{8BC7F3AB-DD5F-BD28-9F14-42A6ACAD4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3078721" y="4424616"/>
                <a:ext cx="360000" cy="360000"/>
              </a:xfrm>
              <a:prstGeom prst="rect">
                <a:avLst/>
              </a:prstGeom>
            </p:spPr>
          </p:pic>
        </p:grpSp>
      </p:grpSp>
      <p:sp>
        <p:nvSpPr>
          <p:cNvPr id="61" name="TextBox 29">
            <a:extLst>
              <a:ext uri="{FF2B5EF4-FFF2-40B4-BE49-F238E27FC236}">
                <a16:creationId xmlns:a16="http://schemas.microsoft.com/office/drawing/2014/main" id="{7F66E5DF-3821-0AFE-6FA6-7DF92CD4E267}"/>
              </a:ext>
            </a:extLst>
          </p:cNvPr>
          <p:cNvSpPr txBox="1"/>
          <p:nvPr/>
        </p:nvSpPr>
        <p:spPr>
          <a:xfrm>
            <a:off x="1290467" y="3818722"/>
            <a:ext cx="1714832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Sikre innsatsfaktorer</a:t>
            </a:r>
          </a:p>
        </p:txBody>
      </p:sp>
      <p:sp>
        <p:nvSpPr>
          <p:cNvPr id="62" name="TextBox 29">
            <a:extLst>
              <a:ext uri="{FF2B5EF4-FFF2-40B4-BE49-F238E27FC236}">
                <a16:creationId xmlns:a16="http://schemas.microsoft.com/office/drawing/2014/main" id="{0A5A8FE7-1765-B2D1-39AA-44E238A2A60C}"/>
              </a:ext>
            </a:extLst>
          </p:cNvPr>
          <p:cNvSpPr txBox="1"/>
          <p:nvPr/>
        </p:nvSpPr>
        <p:spPr>
          <a:xfrm>
            <a:off x="5041889" y="3823651"/>
            <a:ext cx="1268737" cy="33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Sikre avsetning</a:t>
            </a:r>
          </a:p>
        </p:txBody>
      </p:sp>
      <p:sp>
        <p:nvSpPr>
          <p:cNvPr id="65" name="TextBox 29">
            <a:extLst>
              <a:ext uri="{FF2B5EF4-FFF2-40B4-BE49-F238E27FC236}">
                <a16:creationId xmlns:a16="http://schemas.microsoft.com/office/drawing/2014/main" id="{013416EC-FF8B-1B92-5DFE-5027843989F0}"/>
              </a:ext>
            </a:extLst>
          </p:cNvPr>
          <p:cNvSpPr txBox="1"/>
          <p:nvPr/>
        </p:nvSpPr>
        <p:spPr>
          <a:xfrm>
            <a:off x="7328350" y="3776123"/>
            <a:ext cx="3429885" cy="1677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Etablert for å tjene medlemmenes behov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Er basert på frivillig medlemskap</a:t>
            </a:r>
          </a:p>
          <a:p>
            <a:pPr marL="171450" indent="-1714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Tjener medlemsinteressene gjennom å drive økonomisk virksomhet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Eies og styres demokratisk av medlemmene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34781C64-EEA3-4802-A981-1F41E937566B}"/>
              </a:ext>
            </a:extLst>
          </p:cNvPr>
          <p:cNvGrpSpPr/>
          <p:nvPr/>
        </p:nvGrpSpPr>
        <p:grpSpPr>
          <a:xfrm>
            <a:off x="8516426" y="3295460"/>
            <a:ext cx="1047956" cy="267079"/>
            <a:chOff x="7851030" y="3472099"/>
            <a:chExt cx="1047956" cy="267079"/>
          </a:xfrm>
        </p:grpSpPr>
        <p:pic>
          <p:nvPicPr>
            <p:cNvPr id="14" name="Grafikk 13" descr="Stjerne med heldekkende fyll">
              <a:extLst>
                <a:ext uri="{FF2B5EF4-FFF2-40B4-BE49-F238E27FC236}">
                  <a16:creationId xmlns:a16="http://schemas.microsoft.com/office/drawing/2014/main" id="{439AABF0-A7C7-0A16-68D6-B8B50B4F6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7851030" y="3487178"/>
              <a:ext cx="252000" cy="252000"/>
            </a:xfrm>
            <a:prstGeom prst="rect">
              <a:avLst/>
            </a:prstGeom>
          </p:spPr>
        </p:pic>
        <p:pic>
          <p:nvPicPr>
            <p:cNvPr id="18" name="Grafikk 17" descr="Stjerne med heldekkende fyll">
              <a:extLst>
                <a:ext uri="{FF2B5EF4-FFF2-40B4-BE49-F238E27FC236}">
                  <a16:creationId xmlns:a16="http://schemas.microsoft.com/office/drawing/2014/main" id="{B7D1BF40-61ED-B104-503C-FA00501E8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8251896" y="3487178"/>
              <a:ext cx="252000" cy="252000"/>
            </a:xfrm>
            <a:prstGeom prst="rect">
              <a:avLst/>
            </a:prstGeom>
          </p:spPr>
        </p:pic>
        <p:pic>
          <p:nvPicPr>
            <p:cNvPr id="19" name="Grafikk 18" descr="Stjerne med heldekkende fyll">
              <a:extLst>
                <a:ext uri="{FF2B5EF4-FFF2-40B4-BE49-F238E27FC236}">
                  <a16:creationId xmlns:a16="http://schemas.microsoft.com/office/drawing/2014/main" id="{FD0C95D8-3FB6-A0C7-9856-0988315A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8646986" y="3472099"/>
              <a:ext cx="252000" cy="252000"/>
            </a:xfrm>
            <a:prstGeom prst="rect">
              <a:avLst/>
            </a:prstGeom>
          </p:spPr>
        </p:pic>
      </p:grpSp>
      <p:cxnSp>
        <p:nvCxnSpPr>
          <p:cNvPr id="53" name="Rett linje 52">
            <a:extLst>
              <a:ext uri="{FF2B5EF4-FFF2-40B4-BE49-F238E27FC236}">
                <a16:creationId xmlns:a16="http://schemas.microsoft.com/office/drawing/2014/main" id="{EFB044C1-6545-7B6C-A531-672D3C01CCC7}"/>
              </a:ext>
            </a:extLst>
          </p:cNvPr>
          <p:cNvCxnSpPr/>
          <p:nvPr/>
        </p:nvCxnSpPr>
        <p:spPr>
          <a:xfrm>
            <a:off x="6975946" y="3416306"/>
            <a:ext cx="0" cy="2268000"/>
          </a:xfrm>
          <a:prstGeom prst="line">
            <a:avLst/>
          </a:prstGeom>
          <a:ln>
            <a:solidFill>
              <a:srgbClr val="D8AA6A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k 5" descr="Chat kontur">
            <a:extLst>
              <a:ext uri="{FF2B5EF4-FFF2-40B4-BE49-F238E27FC236}">
                <a16:creationId xmlns:a16="http://schemas.microsoft.com/office/drawing/2014/main" id="{323E2CA3-2A22-5CF6-D201-3FEC4DCFC4C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521635" y="4780138"/>
            <a:ext cx="504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1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B0C58-3684-7781-1A57-681331902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29">
            <a:extLst>
              <a:ext uri="{FF2B5EF4-FFF2-40B4-BE49-F238E27FC236}">
                <a16:creationId xmlns:a16="http://schemas.microsoft.com/office/drawing/2014/main" id="{43079A4A-8576-A1E2-6C42-D1F9279415C4}"/>
              </a:ext>
            </a:extLst>
          </p:cNvPr>
          <p:cNvSpPr txBox="1"/>
          <p:nvPr/>
        </p:nvSpPr>
        <p:spPr>
          <a:xfrm>
            <a:off x="5286734" y="1391081"/>
            <a:ext cx="1451702" cy="3547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nb-NO" sz="16600" b="1" dirty="0">
                <a:solidFill>
                  <a:srgbClr val="DCDCDC"/>
                </a:solidFill>
                <a:latin typeface="Poppins" panose="00000500000000000000" pitchFamily="2" charset="0"/>
                <a:ea typeface="Roboto Light" panose="02000000000000000000" pitchFamily="2" charset="0"/>
                <a:cs typeface="Poppins" panose="00000500000000000000" pitchFamily="2" charset="0"/>
              </a:rPr>
              <a:t>§</a:t>
            </a:r>
            <a:endParaRPr lang="nn-NO" sz="13800" dirty="0">
              <a:solidFill>
                <a:srgbClr val="DCDCDC"/>
              </a:solidFill>
              <a:latin typeface="Poppins" panose="00000500000000000000" pitchFamily="2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2560205-4C32-376E-FD96-815B43E2818B}"/>
              </a:ext>
            </a:extLst>
          </p:cNvPr>
          <p:cNvSpPr>
            <a:spLocks/>
          </p:cNvSpPr>
          <p:nvPr/>
        </p:nvSpPr>
        <p:spPr bwMode="auto">
          <a:xfrm>
            <a:off x="1708" y="3055937"/>
            <a:ext cx="12188583" cy="3802063"/>
          </a:xfrm>
          <a:custGeom>
            <a:avLst/>
            <a:gdLst>
              <a:gd name="T0" fmla="*/ 4392 w 4392"/>
              <a:gd name="T1" fmla="*/ 1370 h 1370"/>
              <a:gd name="T2" fmla="*/ 4392 w 4392"/>
              <a:gd name="T3" fmla="*/ 244 h 1370"/>
              <a:gd name="T4" fmla="*/ 4092 w 4392"/>
              <a:gd name="T5" fmla="*/ 129 h 1370"/>
              <a:gd name="T6" fmla="*/ 3712 w 4392"/>
              <a:gd name="T7" fmla="*/ 17 h 1370"/>
              <a:gd name="T8" fmla="*/ 3310 w 4392"/>
              <a:gd name="T9" fmla="*/ 50 h 1370"/>
              <a:gd name="T10" fmla="*/ 2931 w 4392"/>
              <a:gd name="T11" fmla="*/ 216 h 1370"/>
              <a:gd name="T12" fmla="*/ 2194 w 4392"/>
              <a:gd name="T13" fmla="*/ 829 h 1370"/>
              <a:gd name="T14" fmla="*/ 1649 w 4392"/>
              <a:gd name="T15" fmla="*/ 767 h 1370"/>
              <a:gd name="T16" fmla="*/ 1121 w 4392"/>
              <a:gd name="T17" fmla="*/ 589 h 1370"/>
              <a:gd name="T18" fmla="*/ 0 w 4392"/>
              <a:gd name="T19" fmla="*/ 753 h 1370"/>
              <a:gd name="T20" fmla="*/ 0 w 4392"/>
              <a:gd name="T21" fmla="*/ 1370 h 1370"/>
              <a:gd name="T22" fmla="*/ 4392 w 4392"/>
              <a:gd name="T23" fmla="*/ 1370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92" h="1370">
                <a:moveTo>
                  <a:pt x="4392" y="1370"/>
                </a:moveTo>
                <a:cubicBezTo>
                  <a:pt x="4392" y="244"/>
                  <a:pt x="4392" y="244"/>
                  <a:pt x="4392" y="244"/>
                </a:cubicBezTo>
                <a:cubicBezTo>
                  <a:pt x="4292" y="206"/>
                  <a:pt x="4192" y="167"/>
                  <a:pt x="4092" y="129"/>
                </a:cubicBezTo>
                <a:cubicBezTo>
                  <a:pt x="3969" y="81"/>
                  <a:pt x="3843" y="33"/>
                  <a:pt x="3712" y="17"/>
                </a:cubicBezTo>
                <a:cubicBezTo>
                  <a:pt x="3578" y="0"/>
                  <a:pt x="3441" y="17"/>
                  <a:pt x="3310" y="50"/>
                </a:cubicBezTo>
                <a:cubicBezTo>
                  <a:pt x="3176" y="84"/>
                  <a:pt x="3044" y="136"/>
                  <a:pt x="2931" y="216"/>
                </a:cubicBezTo>
                <a:cubicBezTo>
                  <a:pt x="2668" y="403"/>
                  <a:pt x="2505" y="742"/>
                  <a:pt x="2194" y="829"/>
                </a:cubicBezTo>
                <a:cubicBezTo>
                  <a:pt x="2015" y="879"/>
                  <a:pt x="1823" y="832"/>
                  <a:pt x="1649" y="767"/>
                </a:cubicBezTo>
                <a:cubicBezTo>
                  <a:pt x="1474" y="702"/>
                  <a:pt x="1305" y="617"/>
                  <a:pt x="1121" y="589"/>
                </a:cubicBezTo>
                <a:cubicBezTo>
                  <a:pt x="745" y="532"/>
                  <a:pt x="378" y="718"/>
                  <a:pt x="0" y="753"/>
                </a:cubicBezTo>
                <a:cubicBezTo>
                  <a:pt x="0" y="1370"/>
                  <a:pt x="0" y="1370"/>
                  <a:pt x="0" y="1370"/>
                </a:cubicBezTo>
                <a:lnTo>
                  <a:pt x="4392" y="1370"/>
                </a:lnTo>
                <a:close/>
              </a:path>
            </a:pathLst>
          </a:custGeom>
          <a:blipFill dpi="0" rotWithShape="1">
            <a:blip r:embed="rId3" cstate="hq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Bilde 7" descr="Et bilde som inneholder tekst&#10;&#10;Automatisk generert beskrivelse">
            <a:extLst>
              <a:ext uri="{FF2B5EF4-FFF2-40B4-BE49-F238E27FC236}">
                <a16:creationId xmlns:a16="http://schemas.microsoft.com/office/drawing/2014/main" id="{D23BE255-4BC9-2A42-63F3-3AE3615FF9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44" name="Gruppe 43">
            <a:extLst>
              <a:ext uri="{FF2B5EF4-FFF2-40B4-BE49-F238E27FC236}">
                <a16:creationId xmlns:a16="http://schemas.microsoft.com/office/drawing/2014/main" id="{8B333574-A9C5-B405-4FD3-FF6497C33DF3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45" name="Rectangle: Rounded Corners 8">
              <a:extLst>
                <a:ext uri="{FF2B5EF4-FFF2-40B4-BE49-F238E27FC236}">
                  <a16:creationId xmlns:a16="http://schemas.microsoft.com/office/drawing/2014/main" id="{D02C14DA-21B7-1769-BF7C-13DC18C49158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SlideNo">
              <a:extLst>
                <a:ext uri="{FF2B5EF4-FFF2-40B4-BE49-F238E27FC236}">
                  <a16:creationId xmlns:a16="http://schemas.microsoft.com/office/drawing/2014/main" id="{89236242-68E1-379B-FEBC-97F9576C86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4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Group 7">
            <a:extLst>
              <a:ext uri="{FF2B5EF4-FFF2-40B4-BE49-F238E27FC236}">
                <a16:creationId xmlns:a16="http://schemas.microsoft.com/office/drawing/2014/main" id="{3BD42D31-DE19-248B-1C7D-6B51CE5A83CB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9" name="Rectangle: Rounded Corners 8">
              <a:extLst>
                <a:ext uri="{FF2B5EF4-FFF2-40B4-BE49-F238E27FC236}">
                  <a16:creationId xmlns:a16="http://schemas.microsoft.com/office/drawing/2014/main" id="{7C5087FC-75FC-B949-B3B1-3E41C7CCF0D8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9">
              <a:extLst>
                <a:ext uri="{FF2B5EF4-FFF2-40B4-BE49-F238E27FC236}">
                  <a16:creationId xmlns:a16="http://schemas.microsoft.com/office/drawing/2014/main" id="{B33071B0-4C81-AC19-EA0B-97156F4D384A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57" name="TextBox 3">
            <a:extLst>
              <a:ext uri="{FF2B5EF4-FFF2-40B4-BE49-F238E27FC236}">
                <a16:creationId xmlns:a16="http://schemas.microsoft.com/office/drawing/2014/main" id="{18BA6BA1-CCA1-73D0-9C78-0E36B4A8F0ED}"/>
              </a:ext>
            </a:extLst>
          </p:cNvPr>
          <p:cNvSpPr txBox="1"/>
          <p:nvPr/>
        </p:nvSpPr>
        <p:spPr>
          <a:xfrm>
            <a:off x="751381" y="507249"/>
            <a:ext cx="68627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Samvirkeloven</a:t>
            </a:r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  </a:t>
            </a:r>
            <a:b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</a:br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som fundament</a:t>
            </a:r>
            <a:endParaRPr lang="nb-NO" sz="4400" dirty="0">
              <a:solidFill>
                <a:srgbClr val="007367"/>
              </a:solidFill>
              <a:latin typeface="Poppins" panose="00000500000000000000" pitchFamily="2" charset="0"/>
              <a:ea typeface="Roboto Medium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5BF4BF6E-AF8E-83E1-70B0-A0C4D2A723E7}"/>
              </a:ext>
            </a:extLst>
          </p:cNvPr>
          <p:cNvSpPr/>
          <p:nvPr/>
        </p:nvSpPr>
        <p:spPr>
          <a:xfrm>
            <a:off x="1488033" y="2739418"/>
            <a:ext cx="4212000" cy="35445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2230AE27-01C5-B2D1-5E06-2C2F59071BFC}"/>
              </a:ext>
            </a:extLst>
          </p:cNvPr>
          <p:cNvSpPr txBox="1"/>
          <p:nvPr/>
        </p:nvSpPr>
        <p:spPr>
          <a:xfrm>
            <a:off x="2016204" y="3258229"/>
            <a:ext cx="3280381" cy="50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200"/>
              </a:spcAft>
            </a:pPr>
            <a:r>
              <a:rPr lang="nb-NO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Roboto Light" panose="02000000000000000000" pitchFamily="2" charset="0"/>
                <a:cs typeface="Poppins" panose="00000500000000000000" pitchFamily="2" charset="0"/>
              </a:rPr>
              <a:t>Samvirkeloven § 1</a:t>
            </a:r>
            <a:endParaRPr lang="nn-NO" b="1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F185FD4-DAC0-F778-AC83-33F190D91F3F}"/>
              </a:ext>
            </a:extLst>
          </p:cNvPr>
          <p:cNvSpPr/>
          <p:nvPr/>
        </p:nvSpPr>
        <p:spPr>
          <a:xfrm>
            <a:off x="1880761" y="3134580"/>
            <a:ext cx="216000" cy="21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0F97B14C-8D36-AA46-5E07-E9FC116BA410}"/>
              </a:ext>
            </a:extLst>
          </p:cNvPr>
          <p:cNvSpPr txBox="1"/>
          <p:nvPr/>
        </p:nvSpPr>
        <p:spPr>
          <a:xfrm>
            <a:off x="1941180" y="4016001"/>
            <a:ext cx="3280381" cy="170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nn-NO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.. </a:t>
            </a:r>
            <a:r>
              <a:rPr lang="nn-NO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  <a:sym typeface="Symbol" panose="05050102010706020507" pitchFamily="18" charset="2"/>
              </a:rPr>
              <a:t></a:t>
            </a:r>
            <a:r>
              <a:rPr lang="nn-NO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ei samanslutning som har som hovudformål </a:t>
            </a:r>
            <a:r>
              <a:rPr lang="nn-NO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å fremja dei økonomiske interessene</a:t>
            </a:r>
            <a:r>
              <a:rPr lang="nn-NO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 </a:t>
            </a:r>
            <a:r>
              <a:rPr lang="nn-NO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til medlemmane </a:t>
            </a:r>
            <a:r>
              <a:rPr lang="nn-NO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  <a:sym typeface="Symbol" panose="05050102010706020507" pitchFamily="18" charset="2"/>
              </a:rPr>
              <a:t>..</a:t>
            </a:r>
            <a:endParaRPr lang="nn-NO" dirty="0">
              <a:solidFill>
                <a:schemeClr val="tx1">
                  <a:lumMod val="65000"/>
                  <a:lumOff val="35000"/>
                </a:schemeClr>
              </a:solidFill>
              <a:latin typeface="IBM Plex Sans" panose="020B0503050203000203" pitchFamily="34" charset="0"/>
              <a:ea typeface="Roboto Light" panose="020000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5" name="Gruppe 4">
            <a:extLst>
              <a:ext uri="{FF2B5EF4-FFF2-40B4-BE49-F238E27FC236}">
                <a16:creationId xmlns:a16="http://schemas.microsoft.com/office/drawing/2014/main" id="{712DEDCC-7393-A5B4-2803-6B9A3A77F9AD}"/>
              </a:ext>
            </a:extLst>
          </p:cNvPr>
          <p:cNvGrpSpPr/>
          <p:nvPr/>
        </p:nvGrpSpPr>
        <p:grpSpPr>
          <a:xfrm>
            <a:off x="6379932" y="2240762"/>
            <a:ext cx="4212000" cy="3544544"/>
            <a:chOff x="6379932" y="2309770"/>
            <a:chExt cx="4212000" cy="3544544"/>
          </a:xfrm>
        </p:grpSpPr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23A5655A-B91A-3204-BB77-69E420022481}"/>
                </a:ext>
              </a:extLst>
            </p:cNvPr>
            <p:cNvSpPr/>
            <p:nvPr/>
          </p:nvSpPr>
          <p:spPr>
            <a:xfrm>
              <a:off x="6379932" y="2309770"/>
              <a:ext cx="4212000" cy="354454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152400" dist="50800" dir="5400000" algn="ctr" rotWithShape="0">
                <a:srgbClr val="000000">
                  <a:alpha val="1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29">
              <a:extLst>
                <a:ext uri="{FF2B5EF4-FFF2-40B4-BE49-F238E27FC236}">
                  <a16:creationId xmlns:a16="http://schemas.microsoft.com/office/drawing/2014/main" id="{B9F35738-E86B-6867-8D1C-3F5EDE6AC57A}"/>
                </a:ext>
              </a:extLst>
            </p:cNvPr>
            <p:cNvSpPr txBox="1"/>
            <p:nvPr/>
          </p:nvSpPr>
          <p:spPr>
            <a:xfrm>
              <a:off x="6822915" y="2877531"/>
              <a:ext cx="3116306" cy="508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1200"/>
                </a:spcAft>
              </a:pPr>
              <a:r>
                <a:rPr lang="nb-NO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Poppins" panose="00000500000000000000" pitchFamily="2" charset="0"/>
                  <a:ea typeface="Roboto Light" panose="02000000000000000000" pitchFamily="2" charset="0"/>
                  <a:cs typeface="Poppins" panose="00000500000000000000" pitchFamily="2" charset="0"/>
                </a:rPr>
                <a:t>Samvirkeloven § 17</a:t>
              </a: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96650496-54ED-2227-8B5C-64390E525912}"/>
                </a:ext>
              </a:extLst>
            </p:cNvPr>
            <p:cNvSpPr/>
            <p:nvPr/>
          </p:nvSpPr>
          <p:spPr>
            <a:xfrm>
              <a:off x="10024063" y="2676679"/>
              <a:ext cx="216000" cy="21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TextBox 29">
              <a:extLst>
                <a:ext uri="{FF2B5EF4-FFF2-40B4-BE49-F238E27FC236}">
                  <a16:creationId xmlns:a16="http://schemas.microsoft.com/office/drawing/2014/main" id="{6A7783EF-974A-9593-35B8-4BDB1EDA1B91}"/>
                </a:ext>
              </a:extLst>
            </p:cNvPr>
            <p:cNvSpPr txBox="1"/>
            <p:nvPr/>
          </p:nvSpPr>
          <p:spPr>
            <a:xfrm>
              <a:off x="6788762" y="3620553"/>
              <a:ext cx="3383696" cy="170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00"/>
                </a:spcAft>
              </a:pPr>
              <a:r>
                <a:rPr lang="nn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  <a:sym typeface="Symbol" panose="05050102010706020507" pitchFamily="18" charset="2"/>
                </a:rPr>
                <a:t></a:t>
              </a:r>
              <a:r>
                <a:rPr lang="nn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Eit samvirkeforetak skal</a:t>
              </a:r>
              <a:br>
                <a:rPr lang="nn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</a:br>
              <a:r>
                <a:rPr lang="nn-NO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behandle alle medlemmar likt</a:t>
              </a:r>
              <a:r>
                <a:rPr lang="nn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. Forskjellsbehandling krev sakleg grunn</a:t>
              </a:r>
              <a:r>
                <a:rPr lang="nn-NO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  <a:sym typeface="Symbol" panose="05050102010706020507" pitchFamily="18" charset="2"/>
                </a:rPr>
                <a:t></a:t>
              </a:r>
              <a:endParaRPr lang="nn-NO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47" name="Grafikk 46" descr="Korn med heldekkende fyll">
            <a:extLst>
              <a:ext uri="{FF2B5EF4-FFF2-40B4-BE49-F238E27FC236}">
                <a16:creationId xmlns:a16="http://schemas.microsoft.com/office/drawing/2014/main" id="{39296731-2803-5650-1434-06A9FC279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609" y="1444100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9653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D19-C934-FA5E-92B6-33F4A2DEB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e 25" descr="Et bilde som inneholder landbruksvarer, rotgrønnsaker, Rotknoll, Lokal mat&#10;&#10;Automatisk generert beskrivelse">
            <a:extLst>
              <a:ext uri="{FF2B5EF4-FFF2-40B4-BE49-F238E27FC236}">
                <a16:creationId xmlns:a16="http://schemas.microsoft.com/office/drawing/2014/main" id="{05AA78AF-A840-701D-6ECF-4A5DD248E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26" y="3739181"/>
            <a:ext cx="12240000" cy="3109834"/>
          </a:xfrm>
          <a:prstGeom prst="rect">
            <a:avLst/>
          </a:prstGeom>
        </p:spPr>
      </p:pic>
      <p:pic>
        <p:nvPicPr>
          <p:cNvPr id="70" name="Grafikk 69" descr="Korn med heldekkende fyll">
            <a:extLst>
              <a:ext uri="{FF2B5EF4-FFF2-40B4-BE49-F238E27FC236}">
                <a16:creationId xmlns:a16="http://schemas.microsoft.com/office/drawing/2014/main" id="{174B1334-0090-156D-7B3F-03F480E9CE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8638" y="2916084"/>
            <a:ext cx="396000" cy="396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03186377-8496-9777-0ED3-CE8632298EAC}"/>
              </a:ext>
            </a:extLst>
          </p:cNvPr>
          <p:cNvSpPr txBox="1"/>
          <p:nvPr/>
        </p:nvSpPr>
        <p:spPr>
          <a:xfrm>
            <a:off x="751381" y="507249"/>
            <a:ext cx="66132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Hva er </a:t>
            </a:r>
          </a:p>
          <a:p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Landbrukssamvirker?</a:t>
            </a:r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E30554C4-DF49-F2A6-3588-9269C1A11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D73D622D-5AC1-CC7C-882D-9A6E83730D76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956ABF96-1A39-E640-49AA-75F40195874D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lideNo">
              <a:extLst>
                <a:ext uri="{FF2B5EF4-FFF2-40B4-BE49-F238E27FC236}">
                  <a16:creationId xmlns:a16="http://schemas.microsoft.com/office/drawing/2014/main" id="{BD06B6AB-8597-EBCA-A632-AD1A41C433A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5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8" name="Group 7">
            <a:extLst>
              <a:ext uri="{FF2B5EF4-FFF2-40B4-BE49-F238E27FC236}">
                <a16:creationId xmlns:a16="http://schemas.microsoft.com/office/drawing/2014/main" id="{762883A9-F54D-383C-25B3-714ED4F2504A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109" name="Rectangle: Rounded Corners 8">
              <a:extLst>
                <a:ext uri="{FF2B5EF4-FFF2-40B4-BE49-F238E27FC236}">
                  <a16:creationId xmlns:a16="http://schemas.microsoft.com/office/drawing/2014/main" id="{C37155A2-92E4-D0B5-0AA6-98416E676C6C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9">
              <a:extLst>
                <a:ext uri="{FF2B5EF4-FFF2-40B4-BE49-F238E27FC236}">
                  <a16:creationId xmlns:a16="http://schemas.microsoft.com/office/drawing/2014/main" id="{568CA027-2322-5DD2-21EA-3A4611255089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78F005B0-5C92-043A-78EA-B01FD2819591}"/>
              </a:ext>
            </a:extLst>
          </p:cNvPr>
          <p:cNvGrpSpPr/>
          <p:nvPr/>
        </p:nvGrpSpPr>
        <p:grpSpPr>
          <a:xfrm>
            <a:off x="332515" y="2913240"/>
            <a:ext cx="11428338" cy="3116700"/>
            <a:chOff x="350896" y="2811657"/>
            <a:chExt cx="11428338" cy="3116700"/>
          </a:xfrm>
        </p:grpSpPr>
        <p:grpSp>
          <p:nvGrpSpPr>
            <p:cNvPr id="21" name="Gruppe 20">
              <a:extLst>
                <a:ext uri="{FF2B5EF4-FFF2-40B4-BE49-F238E27FC236}">
                  <a16:creationId xmlns:a16="http://schemas.microsoft.com/office/drawing/2014/main" id="{601AAFDF-83CF-A742-4E12-316F5F568463}"/>
                </a:ext>
              </a:extLst>
            </p:cNvPr>
            <p:cNvGrpSpPr/>
            <p:nvPr/>
          </p:nvGrpSpPr>
          <p:grpSpPr>
            <a:xfrm>
              <a:off x="350896" y="2814273"/>
              <a:ext cx="3564206" cy="3114084"/>
              <a:chOff x="962527" y="2608447"/>
              <a:chExt cx="3564206" cy="3114084"/>
            </a:xfrm>
          </p:grpSpPr>
          <p:sp>
            <p:nvSpPr>
              <p:cNvPr id="24" name="Rectangle 19">
                <a:extLst>
                  <a:ext uri="{FF2B5EF4-FFF2-40B4-BE49-F238E27FC236}">
                    <a16:creationId xmlns:a16="http://schemas.microsoft.com/office/drawing/2014/main" id="{41E95A45-6A01-BD26-E37C-3BC842EB4BEE}"/>
                  </a:ext>
                </a:extLst>
              </p:cNvPr>
              <p:cNvSpPr/>
              <p:nvPr/>
            </p:nvSpPr>
            <p:spPr>
              <a:xfrm>
                <a:off x="962527" y="2608447"/>
                <a:ext cx="3564206" cy="31140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524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3">
                <a:extLst>
                  <a:ext uri="{FF2B5EF4-FFF2-40B4-BE49-F238E27FC236}">
                    <a16:creationId xmlns:a16="http://schemas.microsoft.com/office/drawing/2014/main" id="{06FB542C-6112-FCE0-9607-67C527BAC97D}"/>
                  </a:ext>
                </a:extLst>
              </p:cNvPr>
              <p:cNvSpPr txBox="1"/>
              <p:nvPr/>
            </p:nvSpPr>
            <p:spPr>
              <a:xfrm>
                <a:off x="1265052" y="3653418"/>
                <a:ext cx="3050887" cy="1672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«foretaket skal ved sin virksomhet bidra til at medlemmene får </a:t>
                </a:r>
                <a:r>
                  <a:rPr lang="nb-NO" sz="1400" b="1" dirty="0">
                    <a:solidFill>
                      <a:srgbClr val="D8AA6A"/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best mulig økonomisk resultat</a:t>
                </a: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 av sin husdyrproduksjon, både på kort og lang sikt»</a:t>
                </a:r>
              </a:p>
            </p:txBody>
          </p:sp>
          <p:pic>
            <p:nvPicPr>
              <p:cNvPr id="8" name="Bilde 7" descr="Et bilde som inneholder Grafikk, grafisk design, logo, Fargerikt&#10;&#10;Automatisk generert beskrivelse">
                <a:extLst>
                  <a:ext uri="{FF2B5EF4-FFF2-40B4-BE49-F238E27FC236}">
                    <a16:creationId xmlns:a16="http://schemas.microsoft.com/office/drawing/2014/main" id="{4AE157DB-E8AD-0E55-45B9-DAA65BBFC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7454" y="3001973"/>
                <a:ext cx="1994351" cy="396000"/>
              </a:xfrm>
              <a:prstGeom prst="rect">
                <a:avLst/>
              </a:prstGeom>
            </p:spPr>
          </p:pic>
        </p:grpSp>
        <p:grpSp>
          <p:nvGrpSpPr>
            <p:cNvPr id="22" name="Gruppe 21">
              <a:extLst>
                <a:ext uri="{FF2B5EF4-FFF2-40B4-BE49-F238E27FC236}">
                  <a16:creationId xmlns:a16="http://schemas.microsoft.com/office/drawing/2014/main" id="{A94FFB35-2AA9-FF4B-F384-D460E0AFE25B}"/>
                </a:ext>
              </a:extLst>
            </p:cNvPr>
            <p:cNvGrpSpPr/>
            <p:nvPr/>
          </p:nvGrpSpPr>
          <p:grpSpPr>
            <a:xfrm>
              <a:off x="4282962" y="2814273"/>
              <a:ext cx="3564206" cy="3114084"/>
              <a:chOff x="4761327" y="3429000"/>
              <a:chExt cx="3564206" cy="3114084"/>
            </a:xfrm>
          </p:grpSpPr>
          <p:sp>
            <p:nvSpPr>
              <p:cNvPr id="11" name="Rectangle 19">
                <a:extLst>
                  <a:ext uri="{FF2B5EF4-FFF2-40B4-BE49-F238E27FC236}">
                    <a16:creationId xmlns:a16="http://schemas.microsoft.com/office/drawing/2014/main" id="{08BE8675-6AB6-3D6B-7537-3E73D0A033A3}"/>
                  </a:ext>
                </a:extLst>
              </p:cNvPr>
              <p:cNvSpPr/>
              <p:nvPr/>
            </p:nvSpPr>
            <p:spPr>
              <a:xfrm>
                <a:off x="4761327" y="3429000"/>
                <a:ext cx="3564206" cy="311408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524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D73E45F0-9727-9AF8-A3E0-8E1E174C270B}"/>
                  </a:ext>
                </a:extLst>
              </p:cNvPr>
              <p:cNvSpPr txBox="1"/>
              <p:nvPr/>
            </p:nvSpPr>
            <p:spPr>
              <a:xfrm>
                <a:off x="5067302" y="4516501"/>
                <a:ext cx="3050887" cy="16776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«FKA er et samvirkeforetak med formål å medvirke til å </a:t>
                </a:r>
                <a:r>
                  <a:rPr lang="nb-NO" sz="1400" b="1" dirty="0">
                    <a:solidFill>
                      <a:srgbClr val="D8AA6A"/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styrke medlemmenes økonomi</a:t>
                </a: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 i landbruksvirksomheten på kort og lang sikt»</a:t>
                </a:r>
              </a:p>
            </p:txBody>
          </p:sp>
          <p:pic>
            <p:nvPicPr>
              <p:cNvPr id="5" name="Bilde 4" descr="Et bilde som inneholder Font, Grafikk, grafisk design, logo&#10;&#10;Automatisk generert beskrivelse">
                <a:extLst>
                  <a:ext uri="{FF2B5EF4-FFF2-40B4-BE49-F238E27FC236}">
                    <a16:creationId xmlns:a16="http://schemas.microsoft.com/office/drawing/2014/main" id="{42B06609-771D-DDF8-7A50-48ED1B047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1257" y="3859450"/>
                <a:ext cx="2144345" cy="360000"/>
              </a:xfrm>
              <a:prstGeom prst="rect">
                <a:avLst/>
              </a:prstGeom>
            </p:spPr>
          </p:pic>
        </p:grpSp>
        <p:grpSp>
          <p:nvGrpSpPr>
            <p:cNvPr id="23" name="Gruppe 22">
              <a:extLst>
                <a:ext uri="{FF2B5EF4-FFF2-40B4-BE49-F238E27FC236}">
                  <a16:creationId xmlns:a16="http://schemas.microsoft.com/office/drawing/2014/main" id="{CEC2319A-022D-FC43-72F5-DE24C18DD58F}"/>
                </a:ext>
              </a:extLst>
            </p:cNvPr>
            <p:cNvGrpSpPr/>
            <p:nvPr/>
          </p:nvGrpSpPr>
          <p:grpSpPr>
            <a:xfrm>
              <a:off x="8215028" y="2811657"/>
              <a:ext cx="3564206" cy="3114000"/>
              <a:chOff x="8482664" y="2466435"/>
              <a:chExt cx="3564206" cy="3114000"/>
            </a:xfrm>
          </p:grpSpPr>
          <p:sp>
            <p:nvSpPr>
              <p:cNvPr id="18" name="Rectangle 19">
                <a:extLst>
                  <a:ext uri="{FF2B5EF4-FFF2-40B4-BE49-F238E27FC236}">
                    <a16:creationId xmlns:a16="http://schemas.microsoft.com/office/drawing/2014/main" id="{A8815594-0493-5D23-CF32-2EA3CE3A841B}"/>
                  </a:ext>
                </a:extLst>
              </p:cNvPr>
              <p:cNvSpPr/>
              <p:nvPr/>
            </p:nvSpPr>
            <p:spPr>
              <a:xfrm>
                <a:off x="8482664" y="2466435"/>
                <a:ext cx="3564206" cy="3114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524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3">
                <a:extLst>
                  <a:ext uri="{FF2B5EF4-FFF2-40B4-BE49-F238E27FC236}">
                    <a16:creationId xmlns:a16="http://schemas.microsoft.com/office/drawing/2014/main" id="{72BD4E63-4E93-40DB-4E51-F253DFA240C6}"/>
                  </a:ext>
                </a:extLst>
              </p:cNvPr>
              <p:cNvSpPr txBox="1"/>
              <p:nvPr/>
            </p:nvSpPr>
            <p:spPr>
              <a:xfrm>
                <a:off x="8784636" y="3567115"/>
                <a:ext cx="3050887" cy="1672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«TINE skal arbeide for at eierne får </a:t>
                </a:r>
                <a:r>
                  <a:rPr lang="nb-NO" sz="1400" b="1" dirty="0">
                    <a:solidFill>
                      <a:srgbClr val="D8AA6A"/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best mulig økonomisk resultat</a:t>
                </a: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 av sin melkeproduksjon, og i tillegg ivareta eiernes øvrige felles interesser»</a:t>
                </a:r>
              </a:p>
            </p:txBody>
          </p:sp>
          <p:pic>
            <p:nvPicPr>
              <p:cNvPr id="10" name="Bilde 9" descr="Et bilde som inneholder Font, Grafikk, grafisk design, logo&#10;&#10;Automatisk generert beskrivelse">
                <a:extLst>
                  <a:ext uri="{FF2B5EF4-FFF2-40B4-BE49-F238E27FC236}">
                    <a16:creationId xmlns:a16="http://schemas.microsoft.com/office/drawing/2014/main" id="{A7BE1996-7B4B-11ED-9FBA-35BB9AB52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38268" y="2636549"/>
                <a:ext cx="1052998" cy="828000"/>
              </a:xfrm>
              <a:prstGeom prst="rect">
                <a:avLst/>
              </a:prstGeom>
            </p:spPr>
          </p:pic>
        </p:grpSp>
      </p:grpSp>
      <p:pic>
        <p:nvPicPr>
          <p:cNvPr id="2" name="Grafikk 1" descr="Korn med heldekkende fyll">
            <a:extLst>
              <a:ext uri="{FF2B5EF4-FFF2-40B4-BE49-F238E27FC236}">
                <a16:creationId xmlns:a16="http://schemas.microsoft.com/office/drawing/2014/main" id="{7DEBF5F7-29E4-BDB3-37B7-51E49D216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03424" y="2121069"/>
            <a:ext cx="396000" cy="396000"/>
          </a:xfrm>
          <a:prstGeom prst="rect">
            <a:avLst/>
          </a:prstGeom>
        </p:spPr>
      </p:pic>
      <p:sp>
        <p:nvSpPr>
          <p:cNvPr id="3" name="TextBox 29">
            <a:extLst>
              <a:ext uri="{FF2B5EF4-FFF2-40B4-BE49-F238E27FC236}">
                <a16:creationId xmlns:a16="http://schemas.microsoft.com/office/drawing/2014/main" id="{13446210-A8B4-F3F0-5E03-0CE5985E25B7}"/>
              </a:ext>
            </a:extLst>
          </p:cNvPr>
          <p:cNvSpPr txBox="1"/>
          <p:nvPr/>
        </p:nvSpPr>
        <p:spPr>
          <a:xfrm>
            <a:off x="7364626" y="1393621"/>
            <a:ext cx="4157220" cy="7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Landbrukssamvirkene er </a:t>
            </a:r>
            <a:b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</a:br>
            <a:r>
              <a:rPr lang="nb-NO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foreninger med økonomiske formål</a:t>
            </a:r>
          </a:p>
        </p:txBody>
      </p:sp>
    </p:spTree>
    <p:extLst>
      <p:ext uri="{BB962C8B-B14F-4D97-AF65-F5344CB8AC3E}">
        <p14:creationId xmlns:p14="http://schemas.microsoft.com/office/powerpoint/2010/main" val="128919439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B174-4FA1-BD2F-BD4F-79D345EED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fikk 69" descr="Korn med heldekkende fyll">
            <a:extLst>
              <a:ext uri="{FF2B5EF4-FFF2-40B4-BE49-F238E27FC236}">
                <a16:creationId xmlns:a16="http://schemas.microsoft.com/office/drawing/2014/main" id="{2C6B12AF-4155-C83B-38C4-44657096E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4590" y="1480790"/>
            <a:ext cx="396000" cy="396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14232EEA-A2D3-F60F-5A31-AF361215D675}"/>
              </a:ext>
            </a:extLst>
          </p:cNvPr>
          <p:cNvSpPr txBox="1"/>
          <p:nvPr/>
        </p:nvSpPr>
        <p:spPr>
          <a:xfrm>
            <a:off x="751381" y="507249"/>
            <a:ext cx="71577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Ulike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landbrukssamvirker</a:t>
            </a:r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5B20D924-9F1D-ED77-D843-D96CAC91E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9A9D0901-32A5-69A9-BF96-C555ADE3EC6C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7DB48DF8-7C80-D57E-C43C-EA1EFE1BD48A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lideNo">
              <a:extLst>
                <a:ext uri="{FF2B5EF4-FFF2-40B4-BE49-F238E27FC236}">
                  <a16:creationId xmlns:a16="http://schemas.microsoft.com/office/drawing/2014/main" id="{B22AF535-BA12-2880-DA60-5AC467B888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6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oup 7">
            <a:extLst>
              <a:ext uri="{FF2B5EF4-FFF2-40B4-BE49-F238E27FC236}">
                <a16:creationId xmlns:a16="http://schemas.microsoft.com/office/drawing/2014/main" id="{2E3A05EB-E1CF-3E22-5FAB-89AA0BF458D1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24" name="Rectangle: Rounded Corners 8">
              <a:extLst>
                <a:ext uri="{FF2B5EF4-FFF2-40B4-BE49-F238E27FC236}">
                  <a16:creationId xmlns:a16="http://schemas.microsoft.com/office/drawing/2014/main" id="{454A6648-1901-A932-9F17-302263328336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C976B45F-B054-E016-B5A7-AAA3EA143F84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5" name="Gruppe 84">
            <a:extLst>
              <a:ext uri="{FF2B5EF4-FFF2-40B4-BE49-F238E27FC236}">
                <a16:creationId xmlns:a16="http://schemas.microsoft.com/office/drawing/2014/main" id="{DC248913-C7E3-4C83-A134-FB0352AAFBD1}"/>
              </a:ext>
            </a:extLst>
          </p:cNvPr>
          <p:cNvGrpSpPr/>
          <p:nvPr/>
        </p:nvGrpSpPr>
        <p:grpSpPr>
          <a:xfrm>
            <a:off x="997674" y="2425587"/>
            <a:ext cx="10196652" cy="3276019"/>
            <a:chOff x="1243967" y="2371590"/>
            <a:chExt cx="10196652" cy="3276019"/>
          </a:xfrm>
        </p:grpSpPr>
        <p:grpSp>
          <p:nvGrpSpPr>
            <p:cNvPr id="19" name="Gruppe 18">
              <a:extLst>
                <a:ext uri="{FF2B5EF4-FFF2-40B4-BE49-F238E27FC236}">
                  <a16:creationId xmlns:a16="http://schemas.microsoft.com/office/drawing/2014/main" id="{9BC7FAA7-EF24-BCCF-86D1-B975C60D9A53}"/>
                </a:ext>
              </a:extLst>
            </p:cNvPr>
            <p:cNvGrpSpPr/>
            <p:nvPr/>
          </p:nvGrpSpPr>
          <p:grpSpPr>
            <a:xfrm>
              <a:off x="5190356" y="2371590"/>
              <a:ext cx="2174370" cy="1349162"/>
              <a:chOff x="4768041" y="3613654"/>
              <a:chExt cx="2174370" cy="1349162"/>
            </a:xfrm>
          </p:grpSpPr>
          <p:grpSp>
            <p:nvGrpSpPr>
              <p:cNvPr id="69" name="Gruppe 68">
                <a:extLst>
                  <a:ext uri="{FF2B5EF4-FFF2-40B4-BE49-F238E27FC236}">
                    <a16:creationId xmlns:a16="http://schemas.microsoft.com/office/drawing/2014/main" id="{30504AD0-8226-39AC-4E8E-12C88069501B}"/>
                  </a:ext>
                </a:extLst>
              </p:cNvPr>
              <p:cNvGrpSpPr/>
              <p:nvPr/>
            </p:nvGrpSpPr>
            <p:grpSpPr>
              <a:xfrm>
                <a:off x="5416568" y="3613654"/>
                <a:ext cx="1080000" cy="1349162"/>
                <a:chOff x="921767" y="266944"/>
                <a:chExt cx="1080000" cy="1349162"/>
              </a:xfrm>
            </p:grpSpPr>
            <p:pic>
              <p:nvPicPr>
                <p:cNvPr id="33" name="Grafikk 32" descr="Bonde maler med heldekkende fyll">
                  <a:extLst>
                    <a:ext uri="{FF2B5EF4-FFF2-40B4-BE49-F238E27FC236}">
                      <a16:creationId xmlns:a16="http://schemas.microsoft.com/office/drawing/2014/main" id="{C98BD4E3-3EDA-D86A-B599-86F96A3151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1767" y="266944"/>
                  <a:ext cx="1080000" cy="1080000"/>
                </a:xfrm>
                <a:prstGeom prst="rect">
                  <a:avLst/>
                </a:prstGeom>
              </p:spPr>
            </p:pic>
            <p:sp>
              <p:nvSpPr>
                <p:cNvPr id="60" name="TextBox 9">
                  <a:extLst>
                    <a:ext uri="{FF2B5EF4-FFF2-40B4-BE49-F238E27FC236}">
                      <a16:creationId xmlns:a16="http://schemas.microsoft.com/office/drawing/2014/main" id="{F44B73F4-AA42-BAB2-9DC6-00C669AEA928}"/>
                    </a:ext>
                  </a:extLst>
                </p:cNvPr>
                <p:cNvSpPr txBox="1"/>
                <p:nvPr/>
              </p:nvSpPr>
              <p:spPr>
                <a:xfrm>
                  <a:off x="1098881" y="1235809"/>
                  <a:ext cx="717882" cy="3802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nb-NO" sz="1400" dirty="0">
                      <a:solidFill>
                        <a:schemeClr val="bg2">
                          <a:lumMod val="50000"/>
                        </a:schemeClr>
                      </a:solidFill>
                      <a:latin typeface="IBM Plex Sans" panose="020B0503050203000203" pitchFamily="34" charset="0"/>
                      <a:ea typeface="Roboto Light" panose="02000000000000000000" pitchFamily="2" charset="0"/>
                    </a:rPr>
                    <a:t>Bonde</a:t>
                  </a:r>
                </a:p>
              </p:txBody>
            </p:sp>
          </p:grpSp>
          <p:cxnSp>
            <p:nvCxnSpPr>
              <p:cNvPr id="50" name="Rett pilkobling 49">
                <a:extLst>
                  <a:ext uri="{FF2B5EF4-FFF2-40B4-BE49-F238E27FC236}">
                    <a16:creationId xmlns:a16="http://schemas.microsoft.com/office/drawing/2014/main" id="{4FD90BE9-FBA2-F900-F537-073A5885C2B6}"/>
                  </a:ext>
                </a:extLst>
              </p:cNvPr>
              <p:cNvCxnSpPr/>
              <p:nvPr/>
            </p:nvCxnSpPr>
            <p:spPr>
              <a:xfrm>
                <a:off x="6582411" y="4817019"/>
                <a:ext cx="360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Rett pilkobling 50">
                <a:extLst>
                  <a:ext uri="{FF2B5EF4-FFF2-40B4-BE49-F238E27FC236}">
                    <a16:creationId xmlns:a16="http://schemas.microsoft.com/office/drawing/2014/main" id="{FF3CCCC1-6E34-8A96-511D-130AF0753A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68041" y="4817019"/>
                <a:ext cx="360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Gruppe 44">
              <a:extLst>
                <a:ext uri="{FF2B5EF4-FFF2-40B4-BE49-F238E27FC236}">
                  <a16:creationId xmlns:a16="http://schemas.microsoft.com/office/drawing/2014/main" id="{3BB8534A-DC9D-306D-C258-7CE8D3B61CC4}"/>
                </a:ext>
              </a:extLst>
            </p:cNvPr>
            <p:cNvGrpSpPr/>
            <p:nvPr/>
          </p:nvGrpSpPr>
          <p:grpSpPr>
            <a:xfrm>
              <a:off x="1243967" y="2672555"/>
              <a:ext cx="3521855" cy="2975054"/>
              <a:chOff x="1050841" y="3140499"/>
              <a:chExt cx="3521855" cy="2975054"/>
            </a:xfrm>
          </p:grpSpPr>
          <p:sp>
            <p:nvSpPr>
              <p:cNvPr id="17" name="Rectangle 19">
                <a:extLst>
                  <a:ext uri="{FF2B5EF4-FFF2-40B4-BE49-F238E27FC236}">
                    <a16:creationId xmlns:a16="http://schemas.microsoft.com/office/drawing/2014/main" id="{A72D4930-8E47-D5E2-8B44-85624D8A8E78}"/>
                  </a:ext>
                </a:extLst>
              </p:cNvPr>
              <p:cNvSpPr/>
              <p:nvPr/>
            </p:nvSpPr>
            <p:spPr>
              <a:xfrm>
                <a:off x="1050841" y="3140499"/>
                <a:ext cx="3521855" cy="297505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524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Grafikk 7" descr="Skrunøkkel med heldekkende fyll">
                <a:extLst>
                  <a:ext uri="{FF2B5EF4-FFF2-40B4-BE49-F238E27FC236}">
                    <a16:creationId xmlns:a16="http://schemas.microsoft.com/office/drawing/2014/main" id="{9184C4FF-9301-9A27-E4CA-C2C225111D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580583" y="5137300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12" name="Grafikk 11" descr="Traktor med heldekkende fyll">
                <a:extLst>
                  <a:ext uri="{FF2B5EF4-FFF2-40B4-BE49-F238E27FC236}">
                    <a16:creationId xmlns:a16="http://schemas.microsoft.com/office/drawing/2014/main" id="{FC356943-3BC6-EBAE-0433-15D569486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434475" y="5004100"/>
                <a:ext cx="914400" cy="914400"/>
              </a:xfrm>
              <a:prstGeom prst="rect">
                <a:avLst/>
              </a:prstGeom>
            </p:spPr>
          </p:pic>
          <p:cxnSp>
            <p:nvCxnSpPr>
              <p:cNvPr id="26" name="Rett pilkobling 25">
                <a:extLst>
                  <a:ext uri="{FF2B5EF4-FFF2-40B4-BE49-F238E27FC236}">
                    <a16:creationId xmlns:a16="http://schemas.microsoft.com/office/drawing/2014/main" id="{9CC53464-D635-7A51-84D7-824FAF11390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6239" y="4057004"/>
                <a:ext cx="2844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Bilde 28" descr="Et bilde som inneholder Font, Grafikk, grafisk design, logo&#10;&#10;Automatisk generert beskrivelse">
                <a:extLst>
                  <a:ext uri="{FF2B5EF4-FFF2-40B4-BE49-F238E27FC236}">
                    <a16:creationId xmlns:a16="http://schemas.microsoft.com/office/drawing/2014/main" id="{9BAC485D-3C22-10D9-1859-E397C5DE4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1675" y="3523534"/>
                <a:ext cx="1715476" cy="288000"/>
              </a:xfrm>
              <a:prstGeom prst="rect">
                <a:avLst/>
              </a:prstGeom>
            </p:spPr>
          </p:pic>
          <p:sp>
            <p:nvSpPr>
              <p:cNvPr id="34" name="TextBox 3">
                <a:extLst>
                  <a:ext uri="{FF2B5EF4-FFF2-40B4-BE49-F238E27FC236}">
                    <a16:creationId xmlns:a16="http://schemas.microsoft.com/office/drawing/2014/main" id="{C6FACD02-8E2D-CF5A-6F71-465B896788FA}"/>
                  </a:ext>
                </a:extLst>
              </p:cNvPr>
              <p:cNvSpPr txBox="1"/>
              <p:nvPr/>
            </p:nvSpPr>
            <p:spPr>
              <a:xfrm>
                <a:off x="1286324" y="4210437"/>
                <a:ext cx="3050887" cy="703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nb-NO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BM Plex Sans" panose="020B0503050203000203" pitchFamily="34" charset="0"/>
                    <a:ea typeface="Roboto Medium" panose="02000000000000000000" pitchFamily="2" charset="0"/>
                    <a:cs typeface="Poppins" panose="00000500000000000000" pitchFamily="2" charset="0"/>
                  </a:rPr>
                  <a:t>Tilbyr innsatsfaktorer og tjenester til bøndene.</a:t>
                </a:r>
              </a:p>
            </p:txBody>
          </p:sp>
          <p:pic>
            <p:nvPicPr>
              <p:cNvPr id="38" name="Grafikk 37" descr="Spirende frø med heldekkende fyll">
                <a:extLst>
                  <a:ext uri="{FF2B5EF4-FFF2-40B4-BE49-F238E27FC236}">
                    <a16:creationId xmlns:a16="http://schemas.microsoft.com/office/drawing/2014/main" id="{DD055282-16A0-EED1-93DF-EB2A0EED1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411136" y="5137300"/>
                <a:ext cx="648000" cy="648000"/>
              </a:xfrm>
              <a:prstGeom prst="rect">
                <a:avLst/>
              </a:prstGeom>
            </p:spPr>
          </p:pic>
        </p:grpSp>
        <p:grpSp>
          <p:nvGrpSpPr>
            <p:cNvPr id="84" name="Gruppe 83">
              <a:extLst>
                <a:ext uri="{FF2B5EF4-FFF2-40B4-BE49-F238E27FC236}">
                  <a16:creationId xmlns:a16="http://schemas.microsoft.com/office/drawing/2014/main" id="{1D1EBB7A-88B2-3F54-2165-A542CA32C0E8}"/>
                </a:ext>
              </a:extLst>
            </p:cNvPr>
            <p:cNvGrpSpPr/>
            <p:nvPr/>
          </p:nvGrpSpPr>
          <p:grpSpPr>
            <a:xfrm>
              <a:off x="7918764" y="2672555"/>
              <a:ext cx="3521855" cy="2975054"/>
              <a:chOff x="7918764" y="2672555"/>
              <a:chExt cx="3521855" cy="2975054"/>
            </a:xfrm>
          </p:grpSpPr>
          <p:grpSp>
            <p:nvGrpSpPr>
              <p:cNvPr id="46" name="Gruppe 45">
                <a:extLst>
                  <a:ext uri="{FF2B5EF4-FFF2-40B4-BE49-F238E27FC236}">
                    <a16:creationId xmlns:a16="http://schemas.microsoft.com/office/drawing/2014/main" id="{78A0B182-EE84-9807-E030-A725E64F8AAC}"/>
                  </a:ext>
                </a:extLst>
              </p:cNvPr>
              <p:cNvGrpSpPr/>
              <p:nvPr/>
            </p:nvGrpSpPr>
            <p:grpSpPr>
              <a:xfrm>
                <a:off x="7918764" y="2672555"/>
                <a:ext cx="3521855" cy="2975054"/>
                <a:chOff x="1050841" y="3140499"/>
                <a:chExt cx="3521855" cy="2975054"/>
              </a:xfrm>
            </p:grpSpPr>
            <p:sp>
              <p:nvSpPr>
                <p:cNvPr id="47" name="Rectangle 19">
                  <a:extLst>
                    <a:ext uri="{FF2B5EF4-FFF2-40B4-BE49-F238E27FC236}">
                      <a16:creationId xmlns:a16="http://schemas.microsoft.com/office/drawing/2014/main" id="{A71843A5-5EE0-07DF-F532-1915B0746A3E}"/>
                    </a:ext>
                  </a:extLst>
                </p:cNvPr>
                <p:cNvSpPr/>
                <p:nvPr/>
              </p:nvSpPr>
              <p:spPr>
                <a:xfrm>
                  <a:off x="1050841" y="3140499"/>
                  <a:ext cx="3521855" cy="297505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>
                  <a:outerShdw blurRad="152400" dist="50800" dir="5400000" algn="ctr" rotWithShape="0">
                    <a:srgbClr val="000000">
                      <a:alpha val="15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7" name="Rett pilkobling 56">
                  <a:extLst>
                    <a:ext uri="{FF2B5EF4-FFF2-40B4-BE49-F238E27FC236}">
                      <a16:creationId xmlns:a16="http://schemas.microsoft.com/office/drawing/2014/main" id="{0A7DDE34-317F-BD23-995F-2EB4F07F3B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02139" y="4042899"/>
                  <a:ext cx="2844000" cy="0"/>
                </a:xfrm>
                <a:prstGeom prst="straightConnector1">
                  <a:avLst/>
                </a:prstGeom>
                <a:ln w="15875">
                  <a:solidFill>
                    <a:srgbClr val="D8AA6A"/>
                  </a:solidFill>
                  <a:prstDash val="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TextBox 3">
                  <a:extLst>
                    <a:ext uri="{FF2B5EF4-FFF2-40B4-BE49-F238E27FC236}">
                      <a16:creationId xmlns:a16="http://schemas.microsoft.com/office/drawing/2014/main" id="{B6DC71D2-4A87-F789-55A9-D39AB4DB1EF6}"/>
                    </a:ext>
                  </a:extLst>
                </p:cNvPr>
                <p:cNvSpPr txBox="1"/>
                <p:nvPr/>
              </p:nvSpPr>
              <p:spPr>
                <a:xfrm>
                  <a:off x="1287461" y="4214273"/>
                  <a:ext cx="3050887" cy="703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nb-NO" sz="14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IBM Plex Sans" panose="020B0503050203000203" pitchFamily="34" charset="0"/>
                      <a:ea typeface="Roboto Medium" panose="02000000000000000000" pitchFamily="2" charset="0"/>
                      <a:cs typeface="Poppins" panose="00000500000000000000" pitchFamily="2" charset="0"/>
                    </a:rPr>
                    <a:t>Mottar bøndenes produkter, prosesserer og selger dem videre.</a:t>
                  </a:r>
                </a:p>
              </p:txBody>
            </p:sp>
          </p:grpSp>
          <p:grpSp>
            <p:nvGrpSpPr>
              <p:cNvPr id="74" name="Gruppe 73">
                <a:extLst>
                  <a:ext uri="{FF2B5EF4-FFF2-40B4-BE49-F238E27FC236}">
                    <a16:creationId xmlns:a16="http://schemas.microsoft.com/office/drawing/2014/main" id="{86F47C94-25F6-1025-ABF4-6C6765CAD930}"/>
                  </a:ext>
                </a:extLst>
              </p:cNvPr>
              <p:cNvGrpSpPr/>
              <p:nvPr/>
            </p:nvGrpSpPr>
            <p:grpSpPr>
              <a:xfrm>
                <a:off x="8647054" y="2715356"/>
                <a:ext cx="2167215" cy="698263"/>
                <a:chOff x="8656374" y="3100254"/>
                <a:chExt cx="2167215" cy="698263"/>
              </a:xfrm>
            </p:grpSpPr>
            <p:pic>
              <p:nvPicPr>
                <p:cNvPr id="71" name="Bilde 70" descr="Et bilde som inneholder Grafikk, grafisk design, logo, Fargerikt&#10;&#10;Automatisk generert beskrivelse">
                  <a:extLst>
                    <a:ext uri="{FF2B5EF4-FFF2-40B4-BE49-F238E27FC236}">
                      <a16:creationId xmlns:a16="http://schemas.microsoft.com/office/drawing/2014/main" id="{DE0C66FD-7ACE-D95C-7DF3-4EC3A64921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35762" y="3582517"/>
                  <a:ext cx="1087827" cy="216000"/>
                </a:xfrm>
                <a:prstGeom prst="rect">
                  <a:avLst/>
                </a:prstGeom>
              </p:spPr>
            </p:pic>
            <p:pic>
              <p:nvPicPr>
                <p:cNvPr id="73" name="Bilde 72" descr="Et bilde som inneholder Font, Grafikk, grafisk design, logo&#10;&#10;Automatisk generert beskrivelse">
                  <a:extLst>
                    <a:ext uri="{FF2B5EF4-FFF2-40B4-BE49-F238E27FC236}">
                      <a16:creationId xmlns:a16="http://schemas.microsoft.com/office/drawing/2014/main" id="{84503AC6-40DE-6021-E5C3-B90EE4C30D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56374" y="3100254"/>
                  <a:ext cx="595173" cy="468000"/>
                </a:xfrm>
                <a:prstGeom prst="rect">
                  <a:avLst/>
                </a:prstGeom>
              </p:spPr>
            </p:pic>
          </p:grpSp>
          <p:pic>
            <p:nvPicPr>
              <p:cNvPr id="76" name="Grafikk 75" descr="Kyllinglår med heldekkende fyll">
                <a:extLst>
                  <a:ext uri="{FF2B5EF4-FFF2-40B4-BE49-F238E27FC236}">
                    <a16:creationId xmlns:a16="http://schemas.microsoft.com/office/drawing/2014/main" id="{7D8997AC-5E1F-98C9-1D16-107FC59F9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9187775" y="4582571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78" name="Grafikk 77" descr="Butikker med meieriprodukter med heldekkende fyll">
                <a:extLst>
                  <a:ext uri="{FF2B5EF4-FFF2-40B4-BE49-F238E27FC236}">
                    <a16:creationId xmlns:a16="http://schemas.microsoft.com/office/drawing/2014/main" id="{40A3E5F2-9102-0755-ABC2-2C77F83806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0388926" y="4567458"/>
                <a:ext cx="684000" cy="684000"/>
              </a:xfrm>
              <a:prstGeom prst="rect">
                <a:avLst/>
              </a:prstGeom>
            </p:spPr>
          </p:pic>
          <p:pic>
            <p:nvPicPr>
              <p:cNvPr id="81" name="Grafikk 80" descr="Ost med heldekkende fyll">
                <a:extLst>
                  <a:ext uri="{FF2B5EF4-FFF2-40B4-BE49-F238E27FC236}">
                    <a16:creationId xmlns:a16="http://schemas.microsoft.com/office/drawing/2014/main" id="{D4279ABE-D258-E4E7-9BE3-FC2D5DDDF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8327835" y="4715936"/>
                <a:ext cx="720000" cy="720000"/>
              </a:xfrm>
              <a:prstGeom prst="rect">
                <a:avLst/>
              </a:prstGeom>
            </p:spPr>
          </p:pic>
          <p:pic>
            <p:nvPicPr>
              <p:cNvPr id="83" name="Grafikk 82" descr="Egg med heldekkende fyll">
                <a:extLst>
                  <a:ext uri="{FF2B5EF4-FFF2-40B4-BE49-F238E27FC236}">
                    <a16:creationId xmlns:a16="http://schemas.microsoft.com/office/drawing/2014/main" id="{7D4B01CD-7424-7201-F9C6-ED0F179634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9850597" y="4888793"/>
                <a:ext cx="648000" cy="648000"/>
              </a:xfrm>
              <a:prstGeom prst="rect">
                <a:avLst/>
              </a:prstGeom>
            </p:spPr>
          </p:pic>
        </p:grpSp>
      </p:grpSp>
      <p:sp>
        <p:nvSpPr>
          <p:cNvPr id="68" name="TextBox 29">
            <a:extLst>
              <a:ext uri="{FF2B5EF4-FFF2-40B4-BE49-F238E27FC236}">
                <a16:creationId xmlns:a16="http://schemas.microsoft.com/office/drawing/2014/main" id="{DBA908AF-F70F-E5C7-2C53-5C2C244A1705}"/>
              </a:ext>
            </a:extLst>
          </p:cNvPr>
          <p:cNvSpPr txBox="1"/>
          <p:nvPr/>
        </p:nvSpPr>
        <p:spPr>
          <a:xfrm>
            <a:off x="4751237" y="3996226"/>
            <a:ext cx="2751184" cy="144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2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Mål: </a:t>
            </a: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å sikre et best </a:t>
            </a:r>
            <a:b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</a:b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mulig </a:t>
            </a: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økonomisk resultat </a:t>
            </a: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for bøndene, samt sikre </a:t>
            </a: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gode innsatsfaktorer</a:t>
            </a:r>
            <a:r>
              <a:rPr lang="nb-NO" sz="12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 </a:t>
            </a: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og </a:t>
            </a:r>
            <a:r>
              <a:rPr lang="nb-NO" sz="1200" b="1" dirty="0">
                <a:solidFill>
                  <a:srgbClr val="D8AA6A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gode råvarepriser</a:t>
            </a:r>
            <a:r>
              <a:rPr lang="nb-NO" sz="1200" b="1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 </a:t>
            </a: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på lang sikt. </a:t>
            </a:r>
          </a:p>
        </p:txBody>
      </p:sp>
      <p:sp>
        <p:nvSpPr>
          <p:cNvPr id="88" name="Text Placeholder 33">
            <a:extLst>
              <a:ext uri="{FF2B5EF4-FFF2-40B4-BE49-F238E27FC236}">
                <a16:creationId xmlns:a16="http://schemas.microsoft.com/office/drawing/2014/main" id="{4EF7F010-58D7-E0B0-5A66-651B6F91A5C3}"/>
              </a:ext>
            </a:extLst>
          </p:cNvPr>
          <p:cNvSpPr txBox="1">
            <a:spLocks/>
          </p:cNvSpPr>
          <p:nvPr/>
        </p:nvSpPr>
        <p:spPr>
          <a:xfrm>
            <a:off x="974144" y="2018306"/>
            <a:ext cx="3521855" cy="70824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b="1" dirty="0" err="1">
                <a:solidFill>
                  <a:srgbClr val="D8AA6A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Forbrukersamvirker</a:t>
            </a:r>
            <a:endParaRPr lang="nb-NO" sz="1600" b="1" dirty="0">
              <a:solidFill>
                <a:srgbClr val="D8AA6A"/>
              </a:solidFill>
              <a:latin typeface="IBM Plex Sans" panose="020B0503050203000203" pitchFamily="34" charset="0"/>
              <a:ea typeface="Roboto Black" panose="02000000000000000000" pitchFamily="2" charset="0"/>
              <a:cs typeface="Poppins" panose="00000500000000000000" pitchFamily="2" charset="0"/>
            </a:endParaRP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Vertikal integrasjon bakover i verdikjeden </a:t>
            </a:r>
            <a:endParaRPr lang="nb-NO" sz="1100" dirty="0">
              <a:solidFill>
                <a:srgbClr val="7F7F7F"/>
              </a:solidFill>
              <a:latin typeface="IBM Plex Sans" panose="020B0503050203000203" pitchFamily="34" charset="0"/>
              <a:ea typeface="Roboto Black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1" name="Text Placeholder 33">
            <a:extLst>
              <a:ext uri="{FF2B5EF4-FFF2-40B4-BE49-F238E27FC236}">
                <a16:creationId xmlns:a16="http://schemas.microsoft.com/office/drawing/2014/main" id="{8D754516-8CBB-9DC2-8A7C-AE1D2FAE007E}"/>
              </a:ext>
            </a:extLst>
          </p:cNvPr>
          <p:cNvSpPr txBox="1">
            <a:spLocks/>
          </p:cNvSpPr>
          <p:nvPr/>
        </p:nvSpPr>
        <p:spPr>
          <a:xfrm>
            <a:off x="7656283" y="2016809"/>
            <a:ext cx="3521855" cy="708245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b="1" dirty="0">
                <a:solidFill>
                  <a:srgbClr val="D8AA6A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Produksjonssamvirker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200" dirty="0">
                <a:solidFill>
                  <a:srgbClr val="7F7F7F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Vertikal integrasjon fremover i verdikjeden </a:t>
            </a:r>
            <a:endParaRPr lang="nb-NO" sz="1100" dirty="0">
              <a:solidFill>
                <a:srgbClr val="7F7F7F"/>
              </a:solidFill>
              <a:latin typeface="IBM Plex Sans" panose="020B0503050203000203" pitchFamily="34" charset="0"/>
              <a:ea typeface="Roboto Black" panose="020000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Bilde 2" descr="Et bilde som inneholder Font, Grafikk, logo, grafisk design&#10;&#10;Automatisk generert beskrivelse">
            <a:extLst>
              <a:ext uri="{FF2B5EF4-FFF2-40B4-BE49-F238E27FC236}">
                <a16:creationId xmlns:a16="http://schemas.microsoft.com/office/drawing/2014/main" id="{69FC025A-169D-D048-9278-48B290E0432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515" y="3273395"/>
            <a:ext cx="623663" cy="180000"/>
          </a:xfrm>
          <a:prstGeom prst="rect">
            <a:avLst/>
          </a:prstGeom>
        </p:spPr>
      </p:pic>
      <p:pic>
        <p:nvPicPr>
          <p:cNvPr id="4" name="Bilde 3" descr="Et bilde som inneholder Font, Grafikk, grafisk design, logo&#10;&#10;Automatisk generert beskrivelse">
            <a:extLst>
              <a:ext uri="{FF2B5EF4-FFF2-40B4-BE49-F238E27FC236}">
                <a16:creationId xmlns:a16="http://schemas.microsoft.com/office/drawing/2014/main" id="{A1B8D32B-765C-7ED5-0AA4-8E67C1666E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76" y="2897633"/>
            <a:ext cx="1286607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910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5644C44C-439C-DE78-E0F2-DED8F1715E79}"/>
              </a:ext>
            </a:extLst>
          </p:cNvPr>
          <p:cNvSpPr>
            <a:spLocks/>
          </p:cNvSpPr>
          <p:nvPr/>
        </p:nvSpPr>
        <p:spPr bwMode="auto">
          <a:xfrm>
            <a:off x="0" y="3944679"/>
            <a:ext cx="12708000" cy="3802063"/>
          </a:xfrm>
          <a:custGeom>
            <a:avLst/>
            <a:gdLst>
              <a:gd name="T0" fmla="*/ 4392 w 4392"/>
              <a:gd name="T1" fmla="*/ 1370 h 1370"/>
              <a:gd name="T2" fmla="*/ 4392 w 4392"/>
              <a:gd name="T3" fmla="*/ 244 h 1370"/>
              <a:gd name="T4" fmla="*/ 4092 w 4392"/>
              <a:gd name="T5" fmla="*/ 129 h 1370"/>
              <a:gd name="T6" fmla="*/ 3712 w 4392"/>
              <a:gd name="T7" fmla="*/ 17 h 1370"/>
              <a:gd name="T8" fmla="*/ 3310 w 4392"/>
              <a:gd name="T9" fmla="*/ 50 h 1370"/>
              <a:gd name="T10" fmla="*/ 2931 w 4392"/>
              <a:gd name="T11" fmla="*/ 216 h 1370"/>
              <a:gd name="T12" fmla="*/ 2194 w 4392"/>
              <a:gd name="T13" fmla="*/ 829 h 1370"/>
              <a:gd name="T14" fmla="*/ 1649 w 4392"/>
              <a:gd name="T15" fmla="*/ 767 h 1370"/>
              <a:gd name="T16" fmla="*/ 1121 w 4392"/>
              <a:gd name="T17" fmla="*/ 589 h 1370"/>
              <a:gd name="T18" fmla="*/ 0 w 4392"/>
              <a:gd name="T19" fmla="*/ 753 h 1370"/>
              <a:gd name="T20" fmla="*/ 0 w 4392"/>
              <a:gd name="T21" fmla="*/ 1370 h 1370"/>
              <a:gd name="T22" fmla="*/ 4392 w 4392"/>
              <a:gd name="T23" fmla="*/ 1370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392" h="1370">
                <a:moveTo>
                  <a:pt x="4392" y="1370"/>
                </a:moveTo>
                <a:cubicBezTo>
                  <a:pt x="4392" y="244"/>
                  <a:pt x="4392" y="244"/>
                  <a:pt x="4392" y="244"/>
                </a:cubicBezTo>
                <a:cubicBezTo>
                  <a:pt x="4292" y="206"/>
                  <a:pt x="4192" y="167"/>
                  <a:pt x="4092" y="129"/>
                </a:cubicBezTo>
                <a:cubicBezTo>
                  <a:pt x="3969" y="81"/>
                  <a:pt x="3843" y="33"/>
                  <a:pt x="3712" y="17"/>
                </a:cubicBezTo>
                <a:cubicBezTo>
                  <a:pt x="3578" y="0"/>
                  <a:pt x="3441" y="17"/>
                  <a:pt x="3310" y="50"/>
                </a:cubicBezTo>
                <a:cubicBezTo>
                  <a:pt x="3176" y="84"/>
                  <a:pt x="3044" y="136"/>
                  <a:pt x="2931" y="216"/>
                </a:cubicBezTo>
                <a:cubicBezTo>
                  <a:pt x="2668" y="403"/>
                  <a:pt x="2505" y="742"/>
                  <a:pt x="2194" y="829"/>
                </a:cubicBezTo>
                <a:cubicBezTo>
                  <a:pt x="2015" y="879"/>
                  <a:pt x="1823" y="832"/>
                  <a:pt x="1649" y="767"/>
                </a:cubicBezTo>
                <a:cubicBezTo>
                  <a:pt x="1474" y="702"/>
                  <a:pt x="1305" y="617"/>
                  <a:pt x="1121" y="589"/>
                </a:cubicBezTo>
                <a:cubicBezTo>
                  <a:pt x="745" y="532"/>
                  <a:pt x="378" y="718"/>
                  <a:pt x="0" y="753"/>
                </a:cubicBezTo>
                <a:cubicBezTo>
                  <a:pt x="0" y="1370"/>
                  <a:pt x="0" y="1370"/>
                  <a:pt x="0" y="1370"/>
                </a:cubicBezTo>
                <a:lnTo>
                  <a:pt x="4392" y="13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5" name="TextBox 3">
            <a:extLst>
              <a:ext uri="{FF2B5EF4-FFF2-40B4-BE49-F238E27FC236}">
                <a16:creationId xmlns:a16="http://schemas.microsoft.com/office/drawing/2014/main" id="{2DBA13DE-A376-E9A2-5F67-A2DF3CBD3953}"/>
              </a:ext>
            </a:extLst>
          </p:cNvPr>
          <p:cNvSpPr txBox="1"/>
          <p:nvPr/>
        </p:nvSpPr>
        <p:spPr>
          <a:xfrm>
            <a:off x="751381" y="507249"/>
            <a:ext cx="661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Kraften i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samvirke</a:t>
            </a:r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C40AE949-B0F6-336A-B695-568D2D1168CA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38" name="Rectangle: Rounded Corners 8">
              <a:extLst>
                <a:ext uri="{FF2B5EF4-FFF2-40B4-BE49-F238E27FC236}">
                  <a16:creationId xmlns:a16="http://schemas.microsoft.com/office/drawing/2014/main" id="{BE112203-E191-DF7F-1254-BC5DF7B6EE59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SlideNo">
              <a:extLst>
                <a:ext uri="{FF2B5EF4-FFF2-40B4-BE49-F238E27FC236}">
                  <a16:creationId xmlns:a16="http://schemas.microsoft.com/office/drawing/2014/main" id="{36BD4B82-B98E-E8AD-5AA8-850FE9F35B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7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0" name="Group 7">
            <a:extLst>
              <a:ext uri="{FF2B5EF4-FFF2-40B4-BE49-F238E27FC236}">
                <a16:creationId xmlns:a16="http://schemas.microsoft.com/office/drawing/2014/main" id="{04C1B8FC-27A0-23E4-EF41-0C01EFFEC0F0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41" name="Rectangle: Rounded Corners 8">
              <a:extLst>
                <a:ext uri="{FF2B5EF4-FFF2-40B4-BE49-F238E27FC236}">
                  <a16:creationId xmlns:a16="http://schemas.microsoft.com/office/drawing/2014/main" id="{364FBC32-CC1C-D558-74AF-D8E9E8FE557E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E29BAACA-FBD4-B76A-8A97-A2C5F38A30AC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pic>
        <p:nvPicPr>
          <p:cNvPr id="43" name="Bilde 42" descr="Et bilde som inneholder tekst&#10;&#10;Automatisk generert beskrivelse">
            <a:extLst>
              <a:ext uri="{FF2B5EF4-FFF2-40B4-BE49-F238E27FC236}">
                <a16:creationId xmlns:a16="http://schemas.microsoft.com/office/drawing/2014/main" id="{12C5DBE8-EBFA-CD36-A243-F46E3F091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pic>
        <p:nvPicPr>
          <p:cNvPr id="189" name="Grafikk 188" descr="Mynter kontur">
            <a:extLst>
              <a:ext uri="{FF2B5EF4-FFF2-40B4-BE49-F238E27FC236}">
                <a16:creationId xmlns:a16="http://schemas.microsoft.com/office/drawing/2014/main" id="{3770D50A-4E9E-0A4E-84C0-0852E9A72B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32016" y="4823016"/>
            <a:ext cx="180000" cy="180000"/>
          </a:xfrm>
          <a:prstGeom prst="rect">
            <a:avLst/>
          </a:prstGeom>
        </p:spPr>
      </p:pic>
      <p:grpSp>
        <p:nvGrpSpPr>
          <p:cNvPr id="60" name="Gruppe 59">
            <a:extLst>
              <a:ext uri="{FF2B5EF4-FFF2-40B4-BE49-F238E27FC236}">
                <a16:creationId xmlns:a16="http://schemas.microsoft.com/office/drawing/2014/main" id="{BC3E4262-5C8F-3F35-B282-79098C03A860}"/>
              </a:ext>
            </a:extLst>
          </p:cNvPr>
          <p:cNvGrpSpPr>
            <a:grpSpLocks noChangeAspect="1"/>
          </p:cNvGrpSpPr>
          <p:nvPr/>
        </p:nvGrpSpPr>
        <p:grpSpPr>
          <a:xfrm>
            <a:off x="3484037" y="1992060"/>
            <a:ext cx="5223925" cy="4223338"/>
            <a:chOff x="8176418" y="4788486"/>
            <a:chExt cx="8031165" cy="6492875"/>
          </a:xfrm>
        </p:grpSpPr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90CBD482-1B21-C9D1-10F5-E40D3206F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2044" y="4788486"/>
              <a:ext cx="1973263" cy="649288"/>
            </a:xfrm>
            <a:custGeom>
              <a:avLst/>
              <a:gdLst>
                <a:gd name="T0" fmla="*/ 2024 w 2075"/>
                <a:gd name="T1" fmla="*/ 418 h 683"/>
                <a:gd name="T2" fmla="*/ 1947 w 2075"/>
                <a:gd name="T3" fmla="*/ 440 h 683"/>
                <a:gd name="T4" fmla="*/ 1899 w 2075"/>
                <a:gd name="T5" fmla="*/ 448 h 683"/>
                <a:gd name="T6" fmla="*/ 1898 w 2075"/>
                <a:gd name="T7" fmla="*/ 448 h 683"/>
                <a:gd name="T8" fmla="*/ 1871 w 2075"/>
                <a:gd name="T9" fmla="*/ 424 h 683"/>
                <a:gd name="T10" fmla="*/ 1936 w 2075"/>
                <a:gd name="T11" fmla="*/ 267 h 683"/>
                <a:gd name="T12" fmla="*/ 0 w 2075"/>
                <a:gd name="T13" fmla="*/ 266 h 683"/>
                <a:gd name="T14" fmla="*/ 64 w 2075"/>
                <a:gd name="T15" fmla="*/ 421 h 683"/>
                <a:gd name="T16" fmla="*/ 104 w 2075"/>
                <a:gd name="T17" fmla="*/ 420 h 683"/>
                <a:gd name="T18" fmla="*/ 104 w 2075"/>
                <a:gd name="T19" fmla="*/ 420 h 683"/>
                <a:gd name="T20" fmla="*/ 133 w 2075"/>
                <a:gd name="T21" fmla="*/ 380 h 683"/>
                <a:gd name="T22" fmla="*/ 172 w 2075"/>
                <a:gd name="T23" fmla="*/ 310 h 683"/>
                <a:gd name="T24" fmla="*/ 290 w 2075"/>
                <a:gd name="T25" fmla="*/ 392 h 683"/>
                <a:gd name="T26" fmla="*/ 263 w 2075"/>
                <a:gd name="T27" fmla="*/ 532 h 683"/>
                <a:gd name="T28" fmla="*/ 186 w 2075"/>
                <a:gd name="T29" fmla="*/ 510 h 683"/>
                <a:gd name="T30" fmla="*/ 138 w 2075"/>
                <a:gd name="T31" fmla="*/ 501 h 683"/>
                <a:gd name="T32" fmla="*/ 137 w 2075"/>
                <a:gd name="T33" fmla="*/ 501 h 683"/>
                <a:gd name="T34" fmla="*/ 108 w 2075"/>
                <a:gd name="T35" fmla="*/ 528 h 683"/>
                <a:gd name="T36" fmla="*/ 172 w 2075"/>
                <a:gd name="T37" fmla="*/ 683 h 683"/>
                <a:gd name="T38" fmla="*/ 1763 w 2075"/>
                <a:gd name="T39" fmla="*/ 683 h 683"/>
                <a:gd name="T40" fmla="*/ 1829 w 2075"/>
                <a:gd name="T41" fmla="*/ 525 h 683"/>
                <a:gd name="T42" fmla="*/ 1864 w 2075"/>
                <a:gd name="T43" fmla="*/ 528 h 683"/>
                <a:gd name="T44" fmla="*/ 1865 w 2075"/>
                <a:gd name="T45" fmla="*/ 529 h 683"/>
                <a:gd name="T46" fmla="*/ 1892 w 2075"/>
                <a:gd name="T47" fmla="*/ 569 h 683"/>
                <a:gd name="T48" fmla="*/ 1931 w 2075"/>
                <a:gd name="T49" fmla="*/ 639 h 683"/>
                <a:gd name="T50" fmla="*/ 2049 w 2075"/>
                <a:gd name="T51" fmla="*/ 559 h 683"/>
                <a:gd name="T52" fmla="*/ 2024 w 2075"/>
                <a:gd name="T53" fmla="*/ 418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75" h="683">
                  <a:moveTo>
                    <a:pt x="2024" y="418"/>
                  </a:moveTo>
                  <a:cubicBezTo>
                    <a:pt x="2000" y="408"/>
                    <a:pt x="1972" y="418"/>
                    <a:pt x="1947" y="440"/>
                  </a:cubicBezTo>
                  <a:cubicBezTo>
                    <a:pt x="1934" y="451"/>
                    <a:pt x="1916" y="455"/>
                    <a:pt x="1899" y="448"/>
                  </a:cubicBezTo>
                  <a:cubicBezTo>
                    <a:pt x="1899" y="448"/>
                    <a:pt x="1898" y="448"/>
                    <a:pt x="1898" y="448"/>
                  </a:cubicBezTo>
                  <a:cubicBezTo>
                    <a:pt x="1885" y="442"/>
                    <a:pt x="1875" y="433"/>
                    <a:pt x="1871" y="424"/>
                  </a:cubicBezTo>
                  <a:cubicBezTo>
                    <a:pt x="1936" y="267"/>
                    <a:pt x="1936" y="267"/>
                    <a:pt x="1936" y="267"/>
                  </a:cubicBezTo>
                  <a:cubicBezTo>
                    <a:pt x="1291" y="0"/>
                    <a:pt x="599" y="19"/>
                    <a:pt x="0" y="266"/>
                  </a:cubicBezTo>
                  <a:cubicBezTo>
                    <a:pt x="64" y="421"/>
                    <a:pt x="64" y="421"/>
                    <a:pt x="64" y="421"/>
                  </a:cubicBezTo>
                  <a:cubicBezTo>
                    <a:pt x="72" y="427"/>
                    <a:pt x="88" y="427"/>
                    <a:pt x="104" y="420"/>
                  </a:cubicBezTo>
                  <a:cubicBezTo>
                    <a:pt x="104" y="420"/>
                    <a:pt x="104" y="420"/>
                    <a:pt x="104" y="420"/>
                  </a:cubicBezTo>
                  <a:cubicBezTo>
                    <a:pt x="121" y="413"/>
                    <a:pt x="132" y="397"/>
                    <a:pt x="133" y="380"/>
                  </a:cubicBezTo>
                  <a:cubicBezTo>
                    <a:pt x="134" y="347"/>
                    <a:pt x="148" y="320"/>
                    <a:pt x="172" y="310"/>
                  </a:cubicBezTo>
                  <a:cubicBezTo>
                    <a:pt x="212" y="294"/>
                    <a:pt x="265" y="330"/>
                    <a:pt x="290" y="392"/>
                  </a:cubicBezTo>
                  <a:cubicBezTo>
                    <a:pt x="315" y="453"/>
                    <a:pt x="303" y="516"/>
                    <a:pt x="263" y="532"/>
                  </a:cubicBezTo>
                  <a:cubicBezTo>
                    <a:pt x="239" y="542"/>
                    <a:pt x="210" y="532"/>
                    <a:pt x="186" y="510"/>
                  </a:cubicBezTo>
                  <a:cubicBezTo>
                    <a:pt x="173" y="498"/>
                    <a:pt x="155" y="494"/>
                    <a:pt x="138" y="501"/>
                  </a:cubicBezTo>
                  <a:cubicBezTo>
                    <a:pt x="137" y="501"/>
                    <a:pt x="137" y="501"/>
                    <a:pt x="137" y="501"/>
                  </a:cubicBezTo>
                  <a:cubicBezTo>
                    <a:pt x="121" y="508"/>
                    <a:pt x="110" y="519"/>
                    <a:pt x="108" y="528"/>
                  </a:cubicBezTo>
                  <a:cubicBezTo>
                    <a:pt x="172" y="683"/>
                    <a:pt x="172" y="683"/>
                    <a:pt x="172" y="683"/>
                  </a:cubicBezTo>
                  <a:cubicBezTo>
                    <a:pt x="663" y="480"/>
                    <a:pt x="1233" y="464"/>
                    <a:pt x="1763" y="683"/>
                  </a:cubicBezTo>
                  <a:cubicBezTo>
                    <a:pt x="1829" y="525"/>
                    <a:pt x="1829" y="525"/>
                    <a:pt x="1829" y="525"/>
                  </a:cubicBezTo>
                  <a:cubicBezTo>
                    <a:pt x="1838" y="522"/>
                    <a:pt x="1851" y="523"/>
                    <a:pt x="1864" y="528"/>
                  </a:cubicBezTo>
                  <a:cubicBezTo>
                    <a:pt x="1864" y="528"/>
                    <a:pt x="1865" y="528"/>
                    <a:pt x="1865" y="529"/>
                  </a:cubicBezTo>
                  <a:cubicBezTo>
                    <a:pt x="1882" y="536"/>
                    <a:pt x="1892" y="552"/>
                    <a:pt x="1892" y="569"/>
                  </a:cubicBezTo>
                  <a:cubicBezTo>
                    <a:pt x="1894" y="602"/>
                    <a:pt x="1907" y="629"/>
                    <a:pt x="1931" y="639"/>
                  </a:cubicBezTo>
                  <a:cubicBezTo>
                    <a:pt x="1971" y="656"/>
                    <a:pt x="2024" y="620"/>
                    <a:pt x="2049" y="559"/>
                  </a:cubicBezTo>
                  <a:cubicBezTo>
                    <a:pt x="2075" y="498"/>
                    <a:pt x="2064" y="435"/>
                    <a:pt x="2024" y="418"/>
                  </a:cubicBezTo>
                  <a:close/>
                </a:path>
              </a:pathLst>
            </a:custGeom>
            <a:solidFill>
              <a:srgbClr val="7F7F7F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27B693AC-E3C2-87D6-EBA9-CFA75E804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8444" y="5042486"/>
              <a:ext cx="1470025" cy="1603375"/>
            </a:xfrm>
            <a:custGeom>
              <a:avLst/>
              <a:gdLst>
                <a:gd name="T0" fmla="*/ 1432 w 1545"/>
                <a:gd name="T1" fmla="*/ 1504 h 1686"/>
                <a:gd name="T2" fmla="*/ 1391 w 1545"/>
                <a:gd name="T3" fmla="*/ 1476 h 1686"/>
                <a:gd name="T4" fmla="*/ 1391 w 1545"/>
                <a:gd name="T5" fmla="*/ 1475 h 1686"/>
                <a:gd name="T6" fmla="*/ 1390 w 1545"/>
                <a:gd name="T7" fmla="*/ 1435 h 1686"/>
                <a:gd name="T8" fmla="*/ 1545 w 1545"/>
                <a:gd name="T9" fmla="*/ 1371 h 1686"/>
                <a:gd name="T10" fmla="*/ 174 w 1545"/>
                <a:gd name="T11" fmla="*/ 0 h 1686"/>
                <a:gd name="T12" fmla="*/ 173 w 1545"/>
                <a:gd name="T13" fmla="*/ 0 h 1686"/>
                <a:gd name="T14" fmla="*/ 108 w 1545"/>
                <a:gd name="T15" fmla="*/ 157 h 1686"/>
                <a:gd name="T16" fmla="*/ 135 w 1545"/>
                <a:gd name="T17" fmla="*/ 181 h 1686"/>
                <a:gd name="T18" fmla="*/ 136 w 1545"/>
                <a:gd name="T19" fmla="*/ 181 h 1686"/>
                <a:gd name="T20" fmla="*/ 184 w 1545"/>
                <a:gd name="T21" fmla="*/ 173 h 1686"/>
                <a:gd name="T22" fmla="*/ 261 w 1545"/>
                <a:gd name="T23" fmla="*/ 151 h 1686"/>
                <a:gd name="T24" fmla="*/ 286 w 1545"/>
                <a:gd name="T25" fmla="*/ 292 h 1686"/>
                <a:gd name="T26" fmla="*/ 168 w 1545"/>
                <a:gd name="T27" fmla="*/ 372 h 1686"/>
                <a:gd name="T28" fmla="*/ 129 w 1545"/>
                <a:gd name="T29" fmla="*/ 302 h 1686"/>
                <a:gd name="T30" fmla="*/ 102 w 1545"/>
                <a:gd name="T31" fmla="*/ 262 h 1686"/>
                <a:gd name="T32" fmla="*/ 101 w 1545"/>
                <a:gd name="T33" fmla="*/ 261 h 1686"/>
                <a:gd name="T34" fmla="*/ 66 w 1545"/>
                <a:gd name="T35" fmla="*/ 258 h 1686"/>
                <a:gd name="T36" fmla="*/ 0 w 1545"/>
                <a:gd name="T37" fmla="*/ 416 h 1686"/>
                <a:gd name="T38" fmla="*/ 1 w 1545"/>
                <a:gd name="T39" fmla="*/ 417 h 1686"/>
                <a:gd name="T40" fmla="*/ 1129 w 1545"/>
                <a:gd name="T41" fmla="*/ 1543 h 1686"/>
                <a:gd name="T42" fmla="*/ 1282 w 1545"/>
                <a:gd name="T43" fmla="*/ 1480 h 1686"/>
                <a:gd name="T44" fmla="*/ 1311 w 1545"/>
                <a:gd name="T45" fmla="*/ 1509 h 1686"/>
                <a:gd name="T46" fmla="*/ 1311 w 1545"/>
                <a:gd name="T47" fmla="*/ 1509 h 1686"/>
                <a:gd name="T48" fmla="*/ 1302 w 1545"/>
                <a:gd name="T49" fmla="*/ 1557 h 1686"/>
                <a:gd name="T50" fmla="*/ 1281 w 1545"/>
                <a:gd name="T51" fmla="*/ 1635 h 1686"/>
                <a:gd name="T52" fmla="*/ 1421 w 1545"/>
                <a:gd name="T53" fmla="*/ 1661 h 1686"/>
                <a:gd name="T54" fmla="*/ 1502 w 1545"/>
                <a:gd name="T55" fmla="*/ 1543 h 1686"/>
                <a:gd name="T56" fmla="*/ 1432 w 1545"/>
                <a:gd name="T57" fmla="*/ 1504 h 1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5" h="1686">
                  <a:moveTo>
                    <a:pt x="1432" y="1504"/>
                  </a:moveTo>
                  <a:cubicBezTo>
                    <a:pt x="1415" y="1503"/>
                    <a:pt x="1399" y="1492"/>
                    <a:pt x="1391" y="1476"/>
                  </a:cubicBezTo>
                  <a:cubicBezTo>
                    <a:pt x="1391" y="1475"/>
                    <a:pt x="1391" y="1475"/>
                    <a:pt x="1391" y="1475"/>
                  </a:cubicBezTo>
                  <a:cubicBezTo>
                    <a:pt x="1385" y="1459"/>
                    <a:pt x="1385" y="1444"/>
                    <a:pt x="1390" y="1435"/>
                  </a:cubicBezTo>
                  <a:cubicBezTo>
                    <a:pt x="1545" y="1371"/>
                    <a:pt x="1545" y="1371"/>
                    <a:pt x="1545" y="1371"/>
                  </a:cubicBezTo>
                  <a:cubicBezTo>
                    <a:pt x="1297" y="772"/>
                    <a:pt x="820" y="268"/>
                    <a:pt x="174" y="0"/>
                  </a:cubicBezTo>
                  <a:cubicBezTo>
                    <a:pt x="174" y="0"/>
                    <a:pt x="173" y="0"/>
                    <a:pt x="173" y="0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12" y="166"/>
                    <a:pt x="122" y="175"/>
                    <a:pt x="135" y="181"/>
                  </a:cubicBezTo>
                  <a:cubicBezTo>
                    <a:pt x="135" y="181"/>
                    <a:pt x="136" y="181"/>
                    <a:pt x="136" y="181"/>
                  </a:cubicBezTo>
                  <a:cubicBezTo>
                    <a:pt x="153" y="188"/>
                    <a:pt x="171" y="184"/>
                    <a:pt x="184" y="173"/>
                  </a:cubicBezTo>
                  <a:cubicBezTo>
                    <a:pt x="209" y="151"/>
                    <a:pt x="237" y="141"/>
                    <a:pt x="261" y="151"/>
                  </a:cubicBezTo>
                  <a:cubicBezTo>
                    <a:pt x="301" y="168"/>
                    <a:pt x="312" y="231"/>
                    <a:pt x="286" y="292"/>
                  </a:cubicBezTo>
                  <a:cubicBezTo>
                    <a:pt x="261" y="353"/>
                    <a:pt x="208" y="389"/>
                    <a:pt x="168" y="372"/>
                  </a:cubicBezTo>
                  <a:cubicBezTo>
                    <a:pt x="144" y="362"/>
                    <a:pt x="131" y="335"/>
                    <a:pt x="129" y="302"/>
                  </a:cubicBezTo>
                  <a:cubicBezTo>
                    <a:pt x="129" y="285"/>
                    <a:pt x="119" y="269"/>
                    <a:pt x="102" y="262"/>
                  </a:cubicBezTo>
                  <a:cubicBezTo>
                    <a:pt x="102" y="261"/>
                    <a:pt x="101" y="261"/>
                    <a:pt x="101" y="261"/>
                  </a:cubicBezTo>
                  <a:cubicBezTo>
                    <a:pt x="88" y="256"/>
                    <a:pt x="75" y="255"/>
                    <a:pt x="66" y="258"/>
                  </a:cubicBezTo>
                  <a:cubicBezTo>
                    <a:pt x="0" y="416"/>
                    <a:pt x="0" y="416"/>
                    <a:pt x="0" y="416"/>
                  </a:cubicBezTo>
                  <a:cubicBezTo>
                    <a:pt x="0" y="416"/>
                    <a:pt x="1" y="417"/>
                    <a:pt x="1" y="417"/>
                  </a:cubicBezTo>
                  <a:cubicBezTo>
                    <a:pt x="532" y="637"/>
                    <a:pt x="924" y="1051"/>
                    <a:pt x="1129" y="1543"/>
                  </a:cubicBezTo>
                  <a:cubicBezTo>
                    <a:pt x="1282" y="1480"/>
                    <a:pt x="1282" y="1480"/>
                    <a:pt x="1282" y="1480"/>
                  </a:cubicBezTo>
                  <a:cubicBezTo>
                    <a:pt x="1292" y="1481"/>
                    <a:pt x="1304" y="1492"/>
                    <a:pt x="1311" y="1509"/>
                  </a:cubicBezTo>
                  <a:cubicBezTo>
                    <a:pt x="1311" y="1509"/>
                    <a:pt x="1311" y="1509"/>
                    <a:pt x="1311" y="1509"/>
                  </a:cubicBezTo>
                  <a:cubicBezTo>
                    <a:pt x="1318" y="1526"/>
                    <a:pt x="1314" y="1545"/>
                    <a:pt x="1302" y="1557"/>
                  </a:cubicBezTo>
                  <a:cubicBezTo>
                    <a:pt x="1280" y="1582"/>
                    <a:pt x="1271" y="1611"/>
                    <a:pt x="1281" y="1635"/>
                  </a:cubicBezTo>
                  <a:cubicBezTo>
                    <a:pt x="1297" y="1674"/>
                    <a:pt x="1360" y="1686"/>
                    <a:pt x="1421" y="1661"/>
                  </a:cubicBezTo>
                  <a:cubicBezTo>
                    <a:pt x="1482" y="1635"/>
                    <a:pt x="1518" y="1582"/>
                    <a:pt x="1502" y="1543"/>
                  </a:cubicBezTo>
                  <a:cubicBezTo>
                    <a:pt x="1492" y="1519"/>
                    <a:pt x="1465" y="1505"/>
                    <a:pt x="1432" y="1504"/>
                  </a:cubicBezTo>
                  <a:close/>
                </a:path>
              </a:pathLst>
            </a:custGeom>
            <a:solidFill>
              <a:srgbClr val="D8AA6A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EB115FB1-109D-1DB3-1C7C-FFBCC5C58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23181" y="6345823"/>
              <a:ext cx="650875" cy="1982788"/>
            </a:xfrm>
            <a:custGeom>
              <a:avLst/>
              <a:gdLst>
                <a:gd name="T0" fmla="*/ 416 w 685"/>
                <a:gd name="T1" fmla="*/ 0 h 2085"/>
                <a:gd name="T2" fmla="*/ 261 w 685"/>
                <a:gd name="T3" fmla="*/ 64 h 2085"/>
                <a:gd name="T4" fmla="*/ 262 w 685"/>
                <a:gd name="T5" fmla="*/ 104 h 2085"/>
                <a:gd name="T6" fmla="*/ 262 w 685"/>
                <a:gd name="T7" fmla="*/ 105 h 2085"/>
                <a:gd name="T8" fmla="*/ 303 w 685"/>
                <a:gd name="T9" fmla="*/ 133 h 2085"/>
                <a:gd name="T10" fmla="*/ 373 w 685"/>
                <a:gd name="T11" fmla="*/ 172 h 2085"/>
                <a:gd name="T12" fmla="*/ 292 w 685"/>
                <a:gd name="T13" fmla="*/ 290 h 2085"/>
                <a:gd name="T14" fmla="*/ 152 w 685"/>
                <a:gd name="T15" fmla="*/ 264 h 2085"/>
                <a:gd name="T16" fmla="*/ 173 w 685"/>
                <a:gd name="T17" fmla="*/ 186 h 2085"/>
                <a:gd name="T18" fmla="*/ 182 w 685"/>
                <a:gd name="T19" fmla="*/ 138 h 2085"/>
                <a:gd name="T20" fmla="*/ 182 w 685"/>
                <a:gd name="T21" fmla="*/ 138 h 2085"/>
                <a:gd name="T22" fmla="*/ 153 w 685"/>
                <a:gd name="T23" fmla="*/ 109 h 2085"/>
                <a:gd name="T24" fmla="*/ 0 w 685"/>
                <a:gd name="T25" fmla="*/ 172 h 2085"/>
                <a:gd name="T26" fmla="*/ 1 w 685"/>
                <a:gd name="T27" fmla="*/ 1770 h 2085"/>
                <a:gd name="T28" fmla="*/ 1 w 685"/>
                <a:gd name="T29" fmla="*/ 1770 h 2085"/>
                <a:gd name="T30" fmla="*/ 152 w 685"/>
                <a:gd name="T31" fmla="*/ 1833 h 2085"/>
                <a:gd name="T32" fmla="*/ 152 w 685"/>
                <a:gd name="T33" fmla="*/ 1874 h 2085"/>
                <a:gd name="T34" fmla="*/ 152 w 685"/>
                <a:gd name="T35" fmla="*/ 1875 h 2085"/>
                <a:gd name="T36" fmla="*/ 112 w 685"/>
                <a:gd name="T37" fmla="*/ 1903 h 2085"/>
                <a:gd name="T38" fmla="*/ 42 w 685"/>
                <a:gd name="T39" fmla="*/ 1942 h 2085"/>
                <a:gd name="T40" fmla="*/ 123 w 685"/>
                <a:gd name="T41" fmla="*/ 2060 h 2085"/>
                <a:gd name="T42" fmla="*/ 264 w 685"/>
                <a:gd name="T43" fmla="*/ 2033 h 2085"/>
                <a:gd name="T44" fmla="*/ 241 w 685"/>
                <a:gd name="T45" fmla="*/ 1956 h 2085"/>
                <a:gd name="T46" fmla="*/ 233 w 685"/>
                <a:gd name="T47" fmla="*/ 1908 h 2085"/>
                <a:gd name="T48" fmla="*/ 233 w 685"/>
                <a:gd name="T49" fmla="*/ 1907 h 2085"/>
                <a:gd name="T50" fmla="*/ 259 w 685"/>
                <a:gd name="T51" fmla="*/ 1878 h 2085"/>
                <a:gd name="T52" fmla="*/ 416 w 685"/>
                <a:gd name="T53" fmla="*/ 1944 h 2085"/>
                <a:gd name="T54" fmla="*/ 417 w 685"/>
                <a:gd name="T55" fmla="*/ 1942 h 2085"/>
                <a:gd name="T56" fmla="*/ 416 w 685"/>
                <a:gd name="T57" fmla="*/ 0 h 2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5" h="2085">
                  <a:moveTo>
                    <a:pt x="416" y="0"/>
                  </a:moveTo>
                  <a:cubicBezTo>
                    <a:pt x="261" y="64"/>
                    <a:pt x="261" y="64"/>
                    <a:pt x="261" y="64"/>
                  </a:cubicBezTo>
                  <a:cubicBezTo>
                    <a:pt x="256" y="73"/>
                    <a:pt x="256" y="88"/>
                    <a:pt x="262" y="104"/>
                  </a:cubicBezTo>
                  <a:cubicBezTo>
                    <a:pt x="262" y="104"/>
                    <a:pt x="262" y="104"/>
                    <a:pt x="262" y="105"/>
                  </a:cubicBezTo>
                  <a:cubicBezTo>
                    <a:pt x="270" y="121"/>
                    <a:pt x="286" y="132"/>
                    <a:pt x="303" y="133"/>
                  </a:cubicBezTo>
                  <a:cubicBezTo>
                    <a:pt x="336" y="134"/>
                    <a:pt x="363" y="148"/>
                    <a:pt x="373" y="172"/>
                  </a:cubicBezTo>
                  <a:cubicBezTo>
                    <a:pt x="389" y="211"/>
                    <a:pt x="353" y="264"/>
                    <a:pt x="292" y="290"/>
                  </a:cubicBezTo>
                  <a:cubicBezTo>
                    <a:pt x="231" y="315"/>
                    <a:pt x="168" y="303"/>
                    <a:pt x="152" y="264"/>
                  </a:cubicBezTo>
                  <a:cubicBezTo>
                    <a:pt x="142" y="240"/>
                    <a:pt x="151" y="211"/>
                    <a:pt x="173" y="186"/>
                  </a:cubicBezTo>
                  <a:cubicBezTo>
                    <a:pt x="185" y="174"/>
                    <a:pt x="189" y="155"/>
                    <a:pt x="182" y="138"/>
                  </a:cubicBezTo>
                  <a:cubicBezTo>
                    <a:pt x="182" y="138"/>
                    <a:pt x="182" y="138"/>
                    <a:pt x="182" y="138"/>
                  </a:cubicBezTo>
                  <a:cubicBezTo>
                    <a:pt x="175" y="121"/>
                    <a:pt x="163" y="110"/>
                    <a:pt x="153" y="109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205" y="665"/>
                    <a:pt x="221" y="1237"/>
                    <a:pt x="1" y="1770"/>
                  </a:cubicBezTo>
                  <a:cubicBezTo>
                    <a:pt x="1" y="1770"/>
                    <a:pt x="1" y="1770"/>
                    <a:pt x="1" y="1770"/>
                  </a:cubicBezTo>
                  <a:cubicBezTo>
                    <a:pt x="152" y="1833"/>
                    <a:pt x="152" y="1833"/>
                    <a:pt x="152" y="1833"/>
                  </a:cubicBezTo>
                  <a:cubicBezTo>
                    <a:pt x="158" y="1842"/>
                    <a:pt x="159" y="1858"/>
                    <a:pt x="152" y="1874"/>
                  </a:cubicBezTo>
                  <a:cubicBezTo>
                    <a:pt x="152" y="1874"/>
                    <a:pt x="152" y="1874"/>
                    <a:pt x="152" y="1875"/>
                  </a:cubicBezTo>
                  <a:cubicBezTo>
                    <a:pt x="145" y="1891"/>
                    <a:pt x="129" y="1902"/>
                    <a:pt x="112" y="1903"/>
                  </a:cubicBezTo>
                  <a:cubicBezTo>
                    <a:pt x="79" y="1904"/>
                    <a:pt x="52" y="1918"/>
                    <a:pt x="42" y="1942"/>
                  </a:cubicBezTo>
                  <a:cubicBezTo>
                    <a:pt x="26" y="1982"/>
                    <a:pt x="62" y="2035"/>
                    <a:pt x="123" y="2060"/>
                  </a:cubicBezTo>
                  <a:cubicBezTo>
                    <a:pt x="185" y="2085"/>
                    <a:pt x="247" y="2073"/>
                    <a:pt x="264" y="2033"/>
                  </a:cubicBezTo>
                  <a:cubicBezTo>
                    <a:pt x="273" y="2009"/>
                    <a:pt x="264" y="1980"/>
                    <a:pt x="241" y="1956"/>
                  </a:cubicBezTo>
                  <a:cubicBezTo>
                    <a:pt x="230" y="1943"/>
                    <a:pt x="226" y="1925"/>
                    <a:pt x="233" y="1908"/>
                  </a:cubicBezTo>
                  <a:cubicBezTo>
                    <a:pt x="233" y="1907"/>
                    <a:pt x="233" y="1907"/>
                    <a:pt x="233" y="1907"/>
                  </a:cubicBezTo>
                  <a:cubicBezTo>
                    <a:pt x="239" y="1892"/>
                    <a:pt x="250" y="1881"/>
                    <a:pt x="259" y="1878"/>
                  </a:cubicBezTo>
                  <a:cubicBezTo>
                    <a:pt x="416" y="1944"/>
                    <a:pt x="416" y="1944"/>
                    <a:pt x="416" y="1944"/>
                  </a:cubicBezTo>
                  <a:cubicBezTo>
                    <a:pt x="417" y="1943"/>
                    <a:pt x="417" y="1943"/>
                    <a:pt x="417" y="1942"/>
                  </a:cubicBezTo>
                  <a:cubicBezTo>
                    <a:pt x="685" y="1295"/>
                    <a:pt x="665" y="600"/>
                    <a:pt x="416" y="0"/>
                  </a:cubicBezTo>
                  <a:close/>
                </a:path>
              </a:pathLst>
            </a:custGeom>
            <a:solidFill>
              <a:srgbClr val="989A68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6B4F8C16-E398-DA3C-09AB-DCDC89D52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0331" y="8028573"/>
              <a:ext cx="1608138" cy="1471613"/>
            </a:xfrm>
            <a:custGeom>
              <a:avLst/>
              <a:gdLst>
                <a:gd name="T0" fmla="*/ 1533 w 1690"/>
                <a:gd name="T1" fmla="*/ 108 h 1547"/>
                <a:gd name="T2" fmla="*/ 1507 w 1690"/>
                <a:gd name="T3" fmla="*/ 137 h 1547"/>
                <a:gd name="T4" fmla="*/ 1507 w 1690"/>
                <a:gd name="T5" fmla="*/ 138 h 1547"/>
                <a:gd name="T6" fmla="*/ 1515 w 1690"/>
                <a:gd name="T7" fmla="*/ 186 h 1547"/>
                <a:gd name="T8" fmla="*/ 1538 w 1690"/>
                <a:gd name="T9" fmla="*/ 263 h 1547"/>
                <a:gd name="T10" fmla="*/ 1397 w 1690"/>
                <a:gd name="T11" fmla="*/ 290 h 1547"/>
                <a:gd name="T12" fmla="*/ 1316 w 1690"/>
                <a:gd name="T13" fmla="*/ 172 h 1547"/>
                <a:gd name="T14" fmla="*/ 1386 w 1690"/>
                <a:gd name="T15" fmla="*/ 133 h 1547"/>
                <a:gd name="T16" fmla="*/ 1426 w 1690"/>
                <a:gd name="T17" fmla="*/ 105 h 1547"/>
                <a:gd name="T18" fmla="*/ 1426 w 1690"/>
                <a:gd name="T19" fmla="*/ 104 h 1547"/>
                <a:gd name="T20" fmla="*/ 1426 w 1690"/>
                <a:gd name="T21" fmla="*/ 63 h 1547"/>
                <a:gd name="T22" fmla="*/ 1275 w 1690"/>
                <a:gd name="T23" fmla="*/ 0 h 1547"/>
                <a:gd name="T24" fmla="*/ 141 w 1690"/>
                <a:gd name="T25" fmla="*/ 1130 h 1547"/>
                <a:gd name="T26" fmla="*/ 206 w 1690"/>
                <a:gd name="T27" fmla="*/ 1289 h 1547"/>
                <a:gd name="T28" fmla="*/ 177 w 1690"/>
                <a:gd name="T29" fmla="*/ 1316 h 1547"/>
                <a:gd name="T30" fmla="*/ 177 w 1690"/>
                <a:gd name="T31" fmla="*/ 1317 h 1547"/>
                <a:gd name="T32" fmla="*/ 129 w 1690"/>
                <a:gd name="T33" fmla="*/ 1308 h 1547"/>
                <a:gd name="T34" fmla="*/ 51 w 1690"/>
                <a:gd name="T35" fmla="*/ 1287 h 1547"/>
                <a:gd name="T36" fmla="*/ 26 w 1690"/>
                <a:gd name="T37" fmla="*/ 1427 h 1547"/>
                <a:gd name="T38" fmla="*/ 144 w 1690"/>
                <a:gd name="T39" fmla="*/ 1508 h 1547"/>
                <a:gd name="T40" fmla="*/ 183 w 1690"/>
                <a:gd name="T41" fmla="*/ 1437 h 1547"/>
                <a:gd name="T42" fmla="*/ 211 w 1690"/>
                <a:gd name="T43" fmla="*/ 1397 h 1547"/>
                <a:gd name="T44" fmla="*/ 211 w 1690"/>
                <a:gd name="T45" fmla="*/ 1397 h 1547"/>
                <a:gd name="T46" fmla="*/ 250 w 1690"/>
                <a:gd name="T47" fmla="*/ 1395 h 1547"/>
                <a:gd name="T48" fmla="*/ 312 w 1690"/>
                <a:gd name="T49" fmla="*/ 1547 h 1547"/>
                <a:gd name="T50" fmla="*/ 1690 w 1690"/>
                <a:gd name="T51" fmla="*/ 174 h 1547"/>
                <a:gd name="T52" fmla="*/ 1533 w 1690"/>
                <a:gd name="T53" fmla="*/ 108 h 1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90" h="1547">
                  <a:moveTo>
                    <a:pt x="1533" y="108"/>
                  </a:moveTo>
                  <a:cubicBezTo>
                    <a:pt x="1524" y="111"/>
                    <a:pt x="1513" y="122"/>
                    <a:pt x="1507" y="137"/>
                  </a:cubicBezTo>
                  <a:cubicBezTo>
                    <a:pt x="1507" y="137"/>
                    <a:pt x="1507" y="137"/>
                    <a:pt x="1507" y="138"/>
                  </a:cubicBezTo>
                  <a:cubicBezTo>
                    <a:pt x="1500" y="155"/>
                    <a:pt x="1504" y="173"/>
                    <a:pt x="1515" y="186"/>
                  </a:cubicBezTo>
                  <a:cubicBezTo>
                    <a:pt x="1538" y="210"/>
                    <a:pt x="1547" y="239"/>
                    <a:pt x="1538" y="263"/>
                  </a:cubicBezTo>
                  <a:cubicBezTo>
                    <a:pt x="1521" y="303"/>
                    <a:pt x="1459" y="315"/>
                    <a:pt x="1397" y="290"/>
                  </a:cubicBezTo>
                  <a:cubicBezTo>
                    <a:pt x="1336" y="265"/>
                    <a:pt x="1300" y="212"/>
                    <a:pt x="1316" y="172"/>
                  </a:cubicBezTo>
                  <a:cubicBezTo>
                    <a:pt x="1326" y="148"/>
                    <a:pt x="1353" y="134"/>
                    <a:pt x="1386" y="133"/>
                  </a:cubicBezTo>
                  <a:cubicBezTo>
                    <a:pt x="1403" y="132"/>
                    <a:pt x="1419" y="121"/>
                    <a:pt x="1426" y="105"/>
                  </a:cubicBezTo>
                  <a:cubicBezTo>
                    <a:pt x="1426" y="104"/>
                    <a:pt x="1426" y="104"/>
                    <a:pt x="1426" y="104"/>
                  </a:cubicBezTo>
                  <a:cubicBezTo>
                    <a:pt x="1433" y="88"/>
                    <a:pt x="1432" y="72"/>
                    <a:pt x="1426" y="63"/>
                  </a:cubicBezTo>
                  <a:cubicBezTo>
                    <a:pt x="1275" y="0"/>
                    <a:pt x="1275" y="0"/>
                    <a:pt x="1275" y="0"/>
                  </a:cubicBezTo>
                  <a:cubicBezTo>
                    <a:pt x="1053" y="534"/>
                    <a:pt x="636" y="927"/>
                    <a:pt x="141" y="1130"/>
                  </a:cubicBezTo>
                  <a:cubicBezTo>
                    <a:pt x="206" y="1289"/>
                    <a:pt x="206" y="1289"/>
                    <a:pt x="206" y="1289"/>
                  </a:cubicBezTo>
                  <a:cubicBezTo>
                    <a:pt x="204" y="1299"/>
                    <a:pt x="193" y="1310"/>
                    <a:pt x="177" y="1316"/>
                  </a:cubicBezTo>
                  <a:cubicBezTo>
                    <a:pt x="177" y="1317"/>
                    <a:pt x="177" y="1317"/>
                    <a:pt x="177" y="1317"/>
                  </a:cubicBezTo>
                  <a:cubicBezTo>
                    <a:pt x="160" y="1324"/>
                    <a:pt x="141" y="1320"/>
                    <a:pt x="129" y="1308"/>
                  </a:cubicBezTo>
                  <a:cubicBezTo>
                    <a:pt x="104" y="1286"/>
                    <a:pt x="75" y="1277"/>
                    <a:pt x="51" y="1287"/>
                  </a:cubicBezTo>
                  <a:cubicBezTo>
                    <a:pt x="12" y="1303"/>
                    <a:pt x="0" y="1366"/>
                    <a:pt x="26" y="1427"/>
                  </a:cubicBezTo>
                  <a:cubicBezTo>
                    <a:pt x="51" y="1488"/>
                    <a:pt x="104" y="1524"/>
                    <a:pt x="144" y="1508"/>
                  </a:cubicBezTo>
                  <a:cubicBezTo>
                    <a:pt x="168" y="1498"/>
                    <a:pt x="182" y="1471"/>
                    <a:pt x="183" y="1437"/>
                  </a:cubicBezTo>
                  <a:cubicBezTo>
                    <a:pt x="184" y="1421"/>
                    <a:pt x="194" y="1405"/>
                    <a:pt x="211" y="1397"/>
                  </a:cubicBezTo>
                  <a:cubicBezTo>
                    <a:pt x="211" y="1397"/>
                    <a:pt x="211" y="1397"/>
                    <a:pt x="211" y="1397"/>
                  </a:cubicBezTo>
                  <a:cubicBezTo>
                    <a:pt x="226" y="1391"/>
                    <a:pt x="241" y="1390"/>
                    <a:pt x="250" y="1395"/>
                  </a:cubicBezTo>
                  <a:cubicBezTo>
                    <a:pt x="312" y="1547"/>
                    <a:pt x="312" y="1547"/>
                    <a:pt x="312" y="1547"/>
                  </a:cubicBezTo>
                  <a:cubicBezTo>
                    <a:pt x="914" y="1300"/>
                    <a:pt x="1421" y="822"/>
                    <a:pt x="1690" y="174"/>
                  </a:cubicBezTo>
                  <a:lnTo>
                    <a:pt x="1533" y="108"/>
                  </a:lnTo>
                  <a:close/>
                </a:path>
              </a:pathLst>
            </a:custGeom>
            <a:solidFill>
              <a:srgbClr val="4A8666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id="{0FBAD33A-94D0-071B-E8AC-FC2F11B2F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2819" y="9098548"/>
              <a:ext cx="1984375" cy="652463"/>
            </a:xfrm>
            <a:custGeom>
              <a:avLst/>
              <a:gdLst>
                <a:gd name="T0" fmla="*/ 2024 w 2086"/>
                <a:gd name="T1" fmla="*/ 271 h 687"/>
                <a:gd name="T2" fmla="*/ 1985 w 2086"/>
                <a:gd name="T3" fmla="*/ 273 h 687"/>
                <a:gd name="T4" fmla="*/ 1985 w 2086"/>
                <a:gd name="T5" fmla="*/ 273 h 687"/>
                <a:gd name="T6" fmla="*/ 1957 w 2086"/>
                <a:gd name="T7" fmla="*/ 313 h 687"/>
                <a:gd name="T8" fmla="*/ 1918 w 2086"/>
                <a:gd name="T9" fmla="*/ 384 h 687"/>
                <a:gd name="T10" fmla="*/ 1800 w 2086"/>
                <a:gd name="T11" fmla="*/ 303 h 687"/>
                <a:gd name="T12" fmla="*/ 1825 w 2086"/>
                <a:gd name="T13" fmla="*/ 163 h 687"/>
                <a:gd name="T14" fmla="*/ 1903 w 2086"/>
                <a:gd name="T15" fmla="*/ 184 h 687"/>
                <a:gd name="T16" fmla="*/ 1951 w 2086"/>
                <a:gd name="T17" fmla="*/ 193 h 687"/>
                <a:gd name="T18" fmla="*/ 1951 w 2086"/>
                <a:gd name="T19" fmla="*/ 192 h 687"/>
                <a:gd name="T20" fmla="*/ 1980 w 2086"/>
                <a:gd name="T21" fmla="*/ 165 h 687"/>
                <a:gd name="T22" fmla="*/ 1915 w 2086"/>
                <a:gd name="T23" fmla="*/ 6 h 687"/>
                <a:gd name="T24" fmla="*/ 325 w 2086"/>
                <a:gd name="T25" fmla="*/ 4 h 687"/>
                <a:gd name="T26" fmla="*/ 315 w 2086"/>
                <a:gd name="T27" fmla="*/ 0 h 687"/>
                <a:gd name="T28" fmla="*/ 250 w 2086"/>
                <a:gd name="T29" fmla="*/ 156 h 687"/>
                <a:gd name="T30" fmla="*/ 211 w 2086"/>
                <a:gd name="T31" fmla="*/ 154 h 687"/>
                <a:gd name="T32" fmla="*/ 211 w 2086"/>
                <a:gd name="T33" fmla="*/ 154 h 687"/>
                <a:gd name="T34" fmla="*/ 183 w 2086"/>
                <a:gd name="T35" fmla="*/ 114 h 687"/>
                <a:gd name="T36" fmla="*/ 144 w 2086"/>
                <a:gd name="T37" fmla="*/ 43 h 687"/>
                <a:gd name="T38" fmla="*/ 26 w 2086"/>
                <a:gd name="T39" fmla="*/ 124 h 687"/>
                <a:gd name="T40" fmla="*/ 52 w 2086"/>
                <a:gd name="T41" fmla="*/ 265 h 687"/>
                <a:gd name="T42" fmla="*/ 129 w 2086"/>
                <a:gd name="T43" fmla="*/ 243 h 687"/>
                <a:gd name="T44" fmla="*/ 177 w 2086"/>
                <a:gd name="T45" fmla="*/ 235 h 687"/>
                <a:gd name="T46" fmla="*/ 178 w 2086"/>
                <a:gd name="T47" fmla="*/ 235 h 687"/>
                <a:gd name="T48" fmla="*/ 206 w 2086"/>
                <a:gd name="T49" fmla="*/ 261 h 687"/>
                <a:gd name="T50" fmla="*/ 142 w 2086"/>
                <a:gd name="T51" fmla="*/ 416 h 687"/>
                <a:gd name="T52" fmla="*/ 152 w 2086"/>
                <a:gd name="T53" fmla="*/ 420 h 687"/>
                <a:gd name="T54" fmla="*/ 2086 w 2086"/>
                <a:gd name="T55" fmla="*/ 423 h 687"/>
                <a:gd name="T56" fmla="*/ 2024 w 2086"/>
                <a:gd name="T57" fmla="*/ 271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86" h="687">
                  <a:moveTo>
                    <a:pt x="2024" y="271"/>
                  </a:moveTo>
                  <a:cubicBezTo>
                    <a:pt x="2015" y="266"/>
                    <a:pt x="2000" y="267"/>
                    <a:pt x="1985" y="273"/>
                  </a:cubicBezTo>
                  <a:cubicBezTo>
                    <a:pt x="1985" y="273"/>
                    <a:pt x="1985" y="273"/>
                    <a:pt x="1985" y="273"/>
                  </a:cubicBezTo>
                  <a:cubicBezTo>
                    <a:pt x="1968" y="281"/>
                    <a:pt x="1958" y="297"/>
                    <a:pt x="1957" y="313"/>
                  </a:cubicBezTo>
                  <a:cubicBezTo>
                    <a:pt x="1956" y="347"/>
                    <a:pt x="1942" y="374"/>
                    <a:pt x="1918" y="384"/>
                  </a:cubicBezTo>
                  <a:cubicBezTo>
                    <a:pt x="1878" y="400"/>
                    <a:pt x="1825" y="364"/>
                    <a:pt x="1800" y="303"/>
                  </a:cubicBezTo>
                  <a:cubicBezTo>
                    <a:pt x="1774" y="242"/>
                    <a:pt x="1786" y="179"/>
                    <a:pt x="1825" y="163"/>
                  </a:cubicBezTo>
                  <a:cubicBezTo>
                    <a:pt x="1849" y="153"/>
                    <a:pt x="1878" y="162"/>
                    <a:pt x="1903" y="184"/>
                  </a:cubicBezTo>
                  <a:cubicBezTo>
                    <a:pt x="1915" y="196"/>
                    <a:pt x="1934" y="200"/>
                    <a:pt x="1951" y="193"/>
                  </a:cubicBezTo>
                  <a:cubicBezTo>
                    <a:pt x="1951" y="193"/>
                    <a:pt x="1951" y="193"/>
                    <a:pt x="1951" y="192"/>
                  </a:cubicBezTo>
                  <a:cubicBezTo>
                    <a:pt x="1967" y="186"/>
                    <a:pt x="1978" y="175"/>
                    <a:pt x="1980" y="165"/>
                  </a:cubicBezTo>
                  <a:cubicBezTo>
                    <a:pt x="1915" y="6"/>
                    <a:pt x="1915" y="6"/>
                    <a:pt x="1915" y="6"/>
                  </a:cubicBezTo>
                  <a:cubicBezTo>
                    <a:pt x="1423" y="208"/>
                    <a:pt x="855" y="224"/>
                    <a:pt x="325" y="4"/>
                  </a:cubicBezTo>
                  <a:cubicBezTo>
                    <a:pt x="321" y="3"/>
                    <a:pt x="318" y="1"/>
                    <a:pt x="315" y="0"/>
                  </a:cubicBezTo>
                  <a:cubicBezTo>
                    <a:pt x="250" y="156"/>
                    <a:pt x="250" y="156"/>
                    <a:pt x="250" y="156"/>
                  </a:cubicBezTo>
                  <a:cubicBezTo>
                    <a:pt x="241" y="161"/>
                    <a:pt x="226" y="160"/>
                    <a:pt x="211" y="154"/>
                  </a:cubicBezTo>
                  <a:cubicBezTo>
                    <a:pt x="211" y="154"/>
                    <a:pt x="211" y="154"/>
                    <a:pt x="211" y="154"/>
                  </a:cubicBezTo>
                  <a:cubicBezTo>
                    <a:pt x="194" y="147"/>
                    <a:pt x="184" y="130"/>
                    <a:pt x="183" y="114"/>
                  </a:cubicBezTo>
                  <a:cubicBezTo>
                    <a:pt x="182" y="80"/>
                    <a:pt x="168" y="53"/>
                    <a:pt x="144" y="43"/>
                  </a:cubicBezTo>
                  <a:cubicBezTo>
                    <a:pt x="104" y="27"/>
                    <a:pt x="51" y="63"/>
                    <a:pt x="26" y="124"/>
                  </a:cubicBezTo>
                  <a:cubicBezTo>
                    <a:pt x="0" y="185"/>
                    <a:pt x="12" y="248"/>
                    <a:pt x="52" y="265"/>
                  </a:cubicBezTo>
                  <a:cubicBezTo>
                    <a:pt x="76" y="275"/>
                    <a:pt x="104" y="265"/>
                    <a:pt x="129" y="243"/>
                  </a:cubicBezTo>
                  <a:cubicBezTo>
                    <a:pt x="141" y="232"/>
                    <a:pt x="160" y="228"/>
                    <a:pt x="177" y="235"/>
                  </a:cubicBezTo>
                  <a:cubicBezTo>
                    <a:pt x="177" y="235"/>
                    <a:pt x="177" y="235"/>
                    <a:pt x="178" y="235"/>
                  </a:cubicBezTo>
                  <a:cubicBezTo>
                    <a:pt x="193" y="241"/>
                    <a:pt x="204" y="251"/>
                    <a:pt x="206" y="261"/>
                  </a:cubicBezTo>
                  <a:cubicBezTo>
                    <a:pt x="142" y="416"/>
                    <a:pt x="142" y="416"/>
                    <a:pt x="142" y="416"/>
                  </a:cubicBezTo>
                  <a:cubicBezTo>
                    <a:pt x="145" y="417"/>
                    <a:pt x="149" y="419"/>
                    <a:pt x="152" y="420"/>
                  </a:cubicBezTo>
                  <a:cubicBezTo>
                    <a:pt x="797" y="687"/>
                    <a:pt x="1488" y="669"/>
                    <a:pt x="2086" y="423"/>
                  </a:cubicBezTo>
                  <a:lnTo>
                    <a:pt x="2024" y="271"/>
                  </a:lnTo>
                  <a:close/>
                </a:path>
              </a:pathLst>
            </a:custGeom>
            <a:solidFill>
              <a:srgbClr val="007367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id="{964E834D-5B71-45E0-EF3C-DEBF7784E1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9181" y="7884111"/>
              <a:ext cx="1463675" cy="1609725"/>
            </a:xfrm>
            <a:custGeom>
              <a:avLst/>
              <a:gdLst>
                <a:gd name="T0" fmla="*/ 1403 w 1540"/>
                <a:gd name="T1" fmla="*/ 1512 h 1693"/>
                <a:gd name="T2" fmla="*/ 1402 w 1540"/>
                <a:gd name="T3" fmla="*/ 1512 h 1693"/>
                <a:gd name="T4" fmla="*/ 1354 w 1540"/>
                <a:gd name="T5" fmla="*/ 1520 h 1693"/>
                <a:gd name="T6" fmla="*/ 1277 w 1540"/>
                <a:gd name="T7" fmla="*/ 1542 h 1693"/>
                <a:gd name="T8" fmla="*/ 1251 w 1540"/>
                <a:gd name="T9" fmla="*/ 1401 h 1693"/>
                <a:gd name="T10" fmla="*/ 1369 w 1540"/>
                <a:gd name="T11" fmla="*/ 1320 h 1693"/>
                <a:gd name="T12" fmla="*/ 1408 w 1540"/>
                <a:gd name="T13" fmla="*/ 1391 h 1693"/>
                <a:gd name="T14" fmla="*/ 1436 w 1540"/>
                <a:gd name="T15" fmla="*/ 1431 h 1693"/>
                <a:gd name="T16" fmla="*/ 1436 w 1540"/>
                <a:gd name="T17" fmla="*/ 1431 h 1693"/>
                <a:gd name="T18" fmla="*/ 1475 w 1540"/>
                <a:gd name="T19" fmla="*/ 1433 h 1693"/>
                <a:gd name="T20" fmla="*/ 1540 w 1540"/>
                <a:gd name="T21" fmla="*/ 1277 h 1693"/>
                <a:gd name="T22" fmla="*/ 417 w 1540"/>
                <a:gd name="T23" fmla="*/ 142 h 1693"/>
                <a:gd name="T24" fmla="*/ 261 w 1540"/>
                <a:gd name="T25" fmla="*/ 206 h 1693"/>
                <a:gd name="T26" fmla="*/ 235 w 1540"/>
                <a:gd name="T27" fmla="*/ 178 h 1693"/>
                <a:gd name="T28" fmla="*/ 234 w 1540"/>
                <a:gd name="T29" fmla="*/ 177 h 1693"/>
                <a:gd name="T30" fmla="*/ 243 w 1540"/>
                <a:gd name="T31" fmla="*/ 129 h 1693"/>
                <a:gd name="T32" fmla="*/ 265 w 1540"/>
                <a:gd name="T33" fmla="*/ 52 h 1693"/>
                <a:gd name="T34" fmla="*/ 124 w 1540"/>
                <a:gd name="T35" fmla="*/ 26 h 1693"/>
                <a:gd name="T36" fmla="*/ 43 w 1540"/>
                <a:gd name="T37" fmla="*/ 143 h 1693"/>
                <a:gd name="T38" fmla="*/ 114 w 1540"/>
                <a:gd name="T39" fmla="*/ 183 h 1693"/>
                <a:gd name="T40" fmla="*/ 154 w 1540"/>
                <a:gd name="T41" fmla="*/ 211 h 1693"/>
                <a:gd name="T42" fmla="*/ 154 w 1540"/>
                <a:gd name="T43" fmla="*/ 211 h 1693"/>
                <a:gd name="T44" fmla="*/ 156 w 1540"/>
                <a:gd name="T45" fmla="*/ 250 h 1693"/>
                <a:gd name="T46" fmla="*/ 0 w 1540"/>
                <a:gd name="T47" fmla="*/ 314 h 1693"/>
                <a:gd name="T48" fmla="*/ 1367 w 1540"/>
                <a:gd name="T49" fmla="*/ 1693 h 1693"/>
                <a:gd name="T50" fmla="*/ 1431 w 1540"/>
                <a:gd name="T51" fmla="*/ 1538 h 1693"/>
                <a:gd name="T52" fmla="*/ 1403 w 1540"/>
                <a:gd name="T53" fmla="*/ 1512 h 1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0" h="1693">
                  <a:moveTo>
                    <a:pt x="1403" y="1512"/>
                  </a:moveTo>
                  <a:cubicBezTo>
                    <a:pt x="1402" y="1512"/>
                    <a:pt x="1402" y="1512"/>
                    <a:pt x="1402" y="1512"/>
                  </a:cubicBezTo>
                  <a:cubicBezTo>
                    <a:pt x="1385" y="1505"/>
                    <a:pt x="1366" y="1509"/>
                    <a:pt x="1354" y="1520"/>
                  </a:cubicBezTo>
                  <a:cubicBezTo>
                    <a:pt x="1329" y="1542"/>
                    <a:pt x="1301" y="1552"/>
                    <a:pt x="1277" y="1542"/>
                  </a:cubicBezTo>
                  <a:cubicBezTo>
                    <a:pt x="1237" y="1525"/>
                    <a:pt x="1225" y="1462"/>
                    <a:pt x="1251" y="1401"/>
                  </a:cubicBezTo>
                  <a:cubicBezTo>
                    <a:pt x="1276" y="1340"/>
                    <a:pt x="1329" y="1304"/>
                    <a:pt x="1369" y="1320"/>
                  </a:cubicBezTo>
                  <a:cubicBezTo>
                    <a:pt x="1393" y="1330"/>
                    <a:pt x="1407" y="1357"/>
                    <a:pt x="1408" y="1391"/>
                  </a:cubicBezTo>
                  <a:cubicBezTo>
                    <a:pt x="1409" y="1407"/>
                    <a:pt x="1419" y="1424"/>
                    <a:pt x="1436" y="1431"/>
                  </a:cubicBezTo>
                  <a:cubicBezTo>
                    <a:pt x="1436" y="1431"/>
                    <a:pt x="1436" y="1431"/>
                    <a:pt x="1436" y="1431"/>
                  </a:cubicBezTo>
                  <a:cubicBezTo>
                    <a:pt x="1451" y="1437"/>
                    <a:pt x="1466" y="1438"/>
                    <a:pt x="1475" y="1433"/>
                  </a:cubicBezTo>
                  <a:cubicBezTo>
                    <a:pt x="1540" y="1277"/>
                    <a:pt x="1540" y="1277"/>
                    <a:pt x="1540" y="1277"/>
                  </a:cubicBezTo>
                  <a:cubicBezTo>
                    <a:pt x="1009" y="1054"/>
                    <a:pt x="619" y="637"/>
                    <a:pt x="417" y="142"/>
                  </a:cubicBezTo>
                  <a:cubicBezTo>
                    <a:pt x="261" y="206"/>
                    <a:pt x="261" y="206"/>
                    <a:pt x="261" y="206"/>
                  </a:cubicBezTo>
                  <a:cubicBezTo>
                    <a:pt x="251" y="204"/>
                    <a:pt x="241" y="193"/>
                    <a:pt x="235" y="178"/>
                  </a:cubicBezTo>
                  <a:cubicBezTo>
                    <a:pt x="234" y="178"/>
                    <a:pt x="234" y="177"/>
                    <a:pt x="234" y="177"/>
                  </a:cubicBezTo>
                  <a:cubicBezTo>
                    <a:pt x="227" y="160"/>
                    <a:pt x="232" y="142"/>
                    <a:pt x="243" y="129"/>
                  </a:cubicBezTo>
                  <a:cubicBezTo>
                    <a:pt x="265" y="105"/>
                    <a:pt x="275" y="76"/>
                    <a:pt x="265" y="52"/>
                  </a:cubicBezTo>
                  <a:cubicBezTo>
                    <a:pt x="248" y="12"/>
                    <a:pt x="186" y="0"/>
                    <a:pt x="124" y="26"/>
                  </a:cubicBezTo>
                  <a:cubicBezTo>
                    <a:pt x="63" y="51"/>
                    <a:pt x="27" y="104"/>
                    <a:pt x="43" y="143"/>
                  </a:cubicBezTo>
                  <a:cubicBezTo>
                    <a:pt x="53" y="167"/>
                    <a:pt x="80" y="181"/>
                    <a:pt x="114" y="183"/>
                  </a:cubicBezTo>
                  <a:cubicBezTo>
                    <a:pt x="130" y="183"/>
                    <a:pt x="146" y="194"/>
                    <a:pt x="154" y="211"/>
                  </a:cubicBezTo>
                  <a:cubicBezTo>
                    <a:pt x="154" y="211"/>
                    <a:pt x="154" y="211"/>
                    <a:pt x="154" y="211"/>
                  </a:cubicBezTo>
                  <a:cubicBezTo>
                    <a:pt x="160" y="226"/>
                    <a:pt x="160" y="241"/>
                    <a:pt x="156" y="250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246" y="915"/>
                    <a:pt x="721" y="1422"/>
                    <a:pt x="1367" y="1693"/>
                  </a:cubicBezTo>
                  <a:cubicBezTo>
                    <a:pt x="1431" y="1538"/>
                    <a:pt x="1431" y="1538"/>
                    <a:pt x="1431" y="1538"/>
                  </a:cubicBezTo>
                  <a:cubicBezTo>
                    <a:pt x="1429" y="1528"/>
                    <a:pt x="1418" y="1518"/>
                    <a:pt x="1403" y="1512"/>
                  </a:cubicBezTo>
                  <a:close/>
                </a:path>
              </a:pathLst>
            </a:custGeom>
            <a:solidFill>
              <a:srgbClr val="357870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id="{EEFFE722-6A76-24E6-2281-215B4C75F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9944" y="6204536"/>
              <a:ext cx="652463" cy="1978025"/>
            </a:xfrm>
            <a:custGeom>
              <a:avLst/>
              <a:gdLst>
                <a:gd name="T0" fmla="*/ 686 w 686"/>
                <a:gd name="T1" fmla="*/ 315 h 2080"/>
                <a:gd name="T2" fmla="*/ 531 w 686"/>
                <a:gd name="T3" fmla="*/ 251 h 2080"/>
                <a:gd name="T4" fmla="*/ 532 w 686"/>
                <a:gd name="T5" fmla="*/ 211 h 2080"/>
                <a:gd name="T6" fmla="*/ 532 w 686"/>
                <a:gd name="T7" fmla="*/ 211 h 2080"/>
                <a:gd name="T8" fmla="*/ 572 w 686"/>
                <a:gd name="T9" fmla="*/ 183 h 2080"/>
                <a:gd name="T10" fmla="*/ 643 w 686"/>
                <a:gd name="T11" fmla="*/ 144 h 2080"/>
                <a:gd name="T12" fmla="*/ 562 w 686"/>
                <a:gd name="T13" fmla="*/ 26 h 2080"/>
                <a:gd name="T14" fmla="*/ 422 w 686"/>
                <a:gd name="T15" fmla="*/ 51 h 2080"/>
                <a:gd name="T16" fmla="*/ 443 w 686"/>
                <a:gd name="T17" fmla="*/ 129 h 2080"/>
                <a:gd name="T18" fmla="*/ 451 w 686"/>
                <a:gd name="T19" fmla="*/ 177 h 2080"/>
                <a:gd name="T20" fmla="*/ 451 w 686"/>
                <a:gd name="T21" fmla="*/ 177 h 2080"/>
                <a:gd name="T22" fmla="*/ 424 w 686"/>
                <a:gd name="T23" fmla="*/ 206 h 2080"/>
                <a:gd name="T24" fmla="*/ 270 w 686"/>
                <a:gd name="T25" fmla="*/ 142 h 2080"/>
                <a:gd name="T26" fmla="*/ 266 w 686"/>
                <a:gd name="T27" fmla="*/ 151 h 2080"/>
                <a:gd name="T28" fmla="*/ 261 w 686"/>
                <a:gd name="T29" fmla="*/ 2080 h 2080"/>
                <a:gd name="T30" fmla="*/ 417 w 686"/>
                <a:gd name="T31" fmla="*/ 2016 h 2080"/>
                <a:gd name="T32" fmla="*/ 415 w 686"/>
                <a:gd name="T33" fmla="*/ 1977 h 2080"/>
                <a:gd name="T34" fmla="*/ 415 w 686"/>
                <a:gd name="T35" fmla="*/ 1977 h 2080"/>
                <a:gd name="T36" fmla="*/ 375 w 686"/>
                <a:gd name="T37" fmla="*/ 1949 h 2080"/>
                <a:gd name="T38" fmla="*/ 304 w 686"/>
                <a:gd name="T39" fmla="*/ 1909 h 2080"/>
                <a:gd name="T40" fmla="*/ 385 w 686"/>
                <a:gd name="T41" fmla="*/ 1792 h 2080"/>
                <a:gd name="T42" fmla="*/ 526 w 686"/>
                <a:gd name="T43" fmla="*/ 1818 h 2080"/>
                <a:gd name="T44" fmla="*/ 504 w 686"/>
                <a:gd name="T45" fmla="*/ 1895 h 2080"/>
                <a:gd name="T46" fmla="*/ 495 w 686"/>
                <a:gd name="T47" fmla="*/ 1943 h 2080"/>
                <a:gd name="T48" fmla="*/ 496 w 686"/>
                <a:gd name="T49" fmla="*/ 1944 h 2080"/>
                <a:gd name="T50" fmla="*/ 522 w 686"/>
                <a:gd name="T51" fmla="*/ 1972 h 2080"/>
                <a:gd name="T52" fmla="*/ 678 w 686"/>
                <a:gd name="T53" fmla="*/ 1908 h 2080"/>
                <a:gd name="T54" fmla="*/ 682 w 686"/>
                <a:gd name="T55" fmla="*/ 323 h 2080"/>
                <a:gd name="T56" fmla="*/ 686 w 686"/>
                <a:gd name="T57" fmla="*/ 31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6" h="2080">
                  <a:moveTo>
                    <a:pt x="686" y="315"/>
                  </a:moveTo>
                  <a:cubicBezTo>
                    <a:pt x="531" y="251"/>
                    <a:pt x="531" y="251"/>
                    <a:pt x="531" y="251"/>
                  </a:cubicBezTo>
                  <a:cubicBezTo>
                    <a:pt x="525" y="242"/>
                    <a:pt x="525" y="227"/>
                    <a:pt x="532" y="211"/>
                  </a:cubicBezTo>
                  <a:cubicBezTo>
                    <a:pt x="532" y="211"/>
                    <a:pt x="532" y="211"/>
                    <a:pt x="532" y="211"/>
                  </a:cubicBezTo>
                  <a:cubicBezTo>
                    <a:pt x="539" y="194"/>
                    <a:pt x="556" y="183"/>
                    <a:pt x="572" y="183"/>
                  </a:cubicBezTo>
                  <a:cubicBezTo>
                    <a:pt x="606" y="181"/>
                    <a:pt x="633" y="168"/>
                    <a:pt x="643" y="144"/>
                  </a:cubicBezTo>
                  <a:cubicBezTo>
                    <a:pt x="659" y="104"/>
                    <a:pt x="623" y="51"/>
                    <a:pt x="562" y="26"/>
                  </a:cubicBezTo>
                  <a:cubicBezTo>
                    <a:pt x="501" y="0"/>
                    <a:pt x="438" y="12"/>
                    <a:pt x="422" y="51"/>
                  </a:cubicBezTo>
                  <a:cubicBezTo>
                    <a:pt x="412" y="75"/>
                    <a:pt x="421" y="104"/>
                    <a:pt x="443" y="129"/>
                  </a:cubicBezTo>
                  <a:cubicBezTo>
                    <a:pt x="454" y="141"/>
                    <a:pt x="458" y="160"/>
                    <a:pt x="451" y="177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45" y="193"/>
                    <a:pt x="434" y="204"/>
                    <a:pt x="424" y="206"/>
                  </a:cubicBezTo>
                  <a:cubicBezTo>
                    <a:pt x="270" y="142"/>
                    <a:pt x="270" y="142"/>
                    <a:pt x="270" y="142"/>
                  </a:cubicBezTo>
                  <a:cubicBezTo>
                    <a:pt x="269" y="145"/>
                    <a:pt x="267" y="148"/>
                    <a:pt x="266" y="151"/>
                  </a:cubicBezTo>
                  <a:cubicBezTo>
                    <a:pt x="0" y="793"/>
                    <a:pt x="18" y="1483"/>
                    <a:pt x="261" y="2080"/>
                  </a:cubicBezTo>
                  <a:cubicBezTo>
                    <a:pt x="417" y="2016"/>
                    <a:pt x="417" y="2016"/>
                    <a:pt x="417" y="2016"/>
                  </a:cubicBezTo>
                  <a:cubicBezTo>
                    <a:pt x="421" y="2007"/>
                    <a:pt x="421" y="1992"/>
                    <a:pt x="415" y="1977"/>
                  </a:cubicBezTo>
                  <a:cubicBezTo>
                    <a:pt x="415" y="1977"/>
                    <a:pt x="415" y="1977"/>
                    <a:pt x="415" y="1977"/>
                  </a:cubicBezTo>
                  <a:cubicBezTo>
                    <a:pt x="407" y="1960"/>
                    <a:pt x="391" y="1949"/>
                    <a:pt x="375" y="1949"/>
                  </a:cubicBezTo>
                  <a:cubicBezTo>
                    <a:pt x="341" y="1947"/>
                    <a:pt x="314" y="1933"/>
                    <a:pt x="304" y="1909"/>
                  </a:cubicBezTo>
                  <a:cubicBezTo>
                    <a:pt x="288" y="1870"/>
                    <a:pt x="324" y="1817"/>
                    <a:pt x="385" y="1792"/>
                  </a:cubicBezTo>
                  <a:cubicBezTo>
                    <a:pt x="447" y="1766"/>
                    <a:pt x="509" y="1778"/>
                    <a:pt x="526" y="1818"/>
                  </a:cubicBezTo>
                  <a:cubicBezTo>
                    <a:pt x="536" y="1842"/>
                    <a:pt x="526" y="1871"/>
                    <a:pt x="504" y="1895"/>
                  </a:cubicBezTo>
                  <a:cubicBezTo>
                    <a:pt x="493" y="1908"/>
                    <a:pt x="488" y="1926"/>
                    <a:pt x="495" y="1943"/>
                  </a:cubicBezTo>
                  <a:cubicBezTo>
                    <a:pt x="495" y="1943"/>
                    <a:pt x="495" y="1944"/>
                    <a:pt x="496" y="1944"/>
                  </a:cubicBezTo>
                  <a:cubicBezTo>
                    <a:pt x="502" y="1959"/>
                    <a:pt x="512" y="1970"/>
                    <a:pt x="522" y="1972"/>
                  </a:cubicBezTo>
                  <a:cubicBezTo>
                    <a:pt x="678" y="1908"/>
                    <a:pt x="678" y="1908"/>
                    <a:pt x="678" y="1908"/>
                  </a:cubicBezTo>
                  <a:cubicBezTo>
                    <a:pt x="478" y="1418"/>
                    <a:pt x="463" y="851"/>
                    <a:pt x="682" y="323"/>
                  </a:cubicBezTo>
                  <a:cubicBezTo>
                    <a:pt x="683" y="320"/>
                    <a:pt x="684" y="318"/>
                    <a:pt x="686" y="315"/>
                  </a:cubicBezTo>
                  <a:close/>
                </a:path>
              </a:pathLst>
            </a:custGeom>
            <a:solidFill>
              <a:srgbClr val="477A74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20">
              <a:extLst>
                <a:ext uri="{FF2B5EF4-FFF2-40B4-BE49-F238E27FC236}">
                  <a16:creationId xmlns:a16="http://schemas.microsoft.com/office/drawing/2014/main" id="{C18FA8B2-6E81-4559-8182-6963C6DB7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7119" y="5040898"/>
              <a:ext cx="1604963" cy="1462088"/>
            </a:xfrm>
            <a:custGeom>
              <a:avLst/>
              <a:gdLst>
                <a:gd name="T0" fmla="*/ 1662 w 1687"/>
                <a:gd name="T1" fmla="*/ 126 h 1538"/>
                <a:gd name="T2" fmla="*/ 1544 w 1687"/>
                <a:gd name="T3" fmla="*/ 44 h 1538"/>
                <a:gd name="T4" fmla="*/ 1505 w 1687"/>
                <a:gd name="T5" fmla="*/ 114 h 1538"/>
                <a:gd name="T6" fmla="*/ 1476 w 1687"/>
                <a:gd name="T7" fmla="*/ 154 h 1538"/>
                <a:gd name="T8" fmla="*/ 1476 w 1687"/>
                <a:gd name="T9" fmla="*/ 154 h 1538"/>
                <a:gd name="T10" fmla="*/ 1436 w 1687"/>
                <a:gd name="T11" fmla="*/ 155 h 1538"/>
                <a:gd name="T12" fmla="*/ 1372 w 1687"/>
                <a:gd name="T13" fmla="*/ 0 h 1538"/>
                <a:gd name="T14" fmla="*/ 0 w 1687"/>
                <a:gd name="T15" fmla="*/ 1365 h 1538"/>
                <a:gd name="T16" fmla="*/ 154 w 1687"/>
                <a:gd name="T17" fmla="*/ 1429 h 1538"/>
                <a:gd name="T18" fmla="*/ 181 w 1687"/>
                <a:gd name="T19" fmla="*/ 1400 h 1538"/>
                <a:gd name="T20" fmla="*/ 181 w 1687"/>
                <a:gd name="T21" fmla="*/ 1400 h 1538"/>
                <a:gd name="T22" fmla="*/ 173 w 1687"/>
                <a:gd name="T23" fmla="*/ 1352 h 1538"/>
                <a:gd name="T24" fmla="*/ 152 w 1687"/>
                <a:gd name="T25" fmla="*/ 1274 h 1538"/>
                <a:gd name="T26" fmla="*/ 292 w 1687"/>
                <a:gd name="T27" fmla="*/ 1249 h 1538"/>
                <a:gd name="T28" fmla="*/ 373 w 1687"/>
                <a:gd name="T29" fmla="*/ 1367 h 1538"/>
                <a:gd name="T30" fmla="*/ 302 w 1687"/>
                <a:gd name="T31" fmla="*/ 1406 h 1538"/>
                <a:gd name="T32" fmla="*/ 262 w 1687"/>
                <a:gd name="T33" fmla="*/ 1434 h 1538"/>
                <a:gd name="T34" fmla="*/ 262 w 1687"/>
                <a:gd name="T35" fmla="*/ 1434 h 1538"/>
                <a:gd name="T36" fmla="*/ 261 w 1687"/>
                <a:gd name="T37" fmla="*/ 1474 h 1538"/>
                <a:gd name="T38" fmla="*/ 416 w 1687"/>
                <a:gd name="T39" fmla="*/ 1538 h 1538"/>
                <a:gd name="T40" fmla="*/ 1544 w 1687"/>
                <a:gd name="T41" fmla="*/ 417 h 1538"/>
                <a:gd name="T42" fmla="*/ 1480 w 1687"/>
                <a:gd name="T43" fmla="*/ 262 h 1538"/>
                <a:gd name="T44" fmla="*/ 1509 w 1687"/>
                <a:gd name="T45" fmla="*/ 235 h 1538"/>
                <a:gd name="T46" fmla="*/ 1510 w 1687"/>
                <a:gd name="T47" fmla="*/ 235 h 1538"/>
                <a:gd name="T48" fmla="*/ 1558 w 1687"/>
                <a:gd name="T49" fmla="*/ 244 h 1538"/>
                <a:gd name="T50" fmla="*/ 1635 w 1687"/>
                <a:gd name="T51" fmla="*/ 266 h 1538"/>
                <a:gd name="T52" fmla="*/ 1662 w 1687"/>
                <a:gd name="T53" fmla="*/ 126 h 1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87" h="1538">
                  <a:moveTo>
                    <a:pt x="1662" y="126"/>
                  </a:moveTo>
                  <a:cubicBezTo>
                    <a:pt x="1637" y="64"/>
                    <a:pt x="1584" y="28"/>
                    <a:pt x="1544" y="44"/>
                  </a:cubicBezTo>
                  <a:cubicBezTo>
                    <a:pt x="1520" y="54"/>
                    <a:pt x="1506" y="81"/>
                    <a:pt x="1505" y="114"/>
                  </a:cubicBezTo>
                  <a:cubicBezTo>
                    <a:pt x="1504" y="131"/>
                    <a:pt x="1493" y="147"/>
                    <a:pt x="1476" y="154"/>
                  </a:cubicBezTo>
                  <a:cubicBezTo>
                    <a:pt x="1476" y="154"/>
                    <a:pt x="1476" y="154"/>
                    <a:pt x="1476" y="154"/>
                  </a:cubicBezTo>
                  <a:cubicBezTo>
                    <a:pt x="1460" y="161"/>
                    <a:pt x="1444" y="161"/>
                    <a:pt x="1436" y="155"/>
                  </a:cubicBezTo>
                  <a:cubicBezTo>
                    <a:pt x="1372" y="0"/>
                    <a:pt x="1372" y="0"/>
                    <a:pt x="1372" y="0"/>
                  </a:cubicBezTo>
                  <a:cubicBezTo>
                    <a:pt x="774" y="247"/>
                    <a:pt x="269" y="721"/>
                    <a:pt x="0" y="1365"/>
                  </a:cubicBezTo>
                  <a:cubicBezTo>
                    <a:pt x="154" y="1429"/>
                    <a:pt x="154" y="1429"/>
                    <a:pt x="154" y="1429"/>
                  </a:cubicBezTo>
                  <a:cubicBezTo>
                    <a:pt x="164" y="1427"/>
                    <a:pt x="175" y="1416"/>
                    <a:pt x="181" y="1400"/>
                  </a:cubicBezTo>
                  <a:cubicBezTo>
                    <a:pt x="181" y="1400"/>
                    <a:pt x="181" y="1400"/>
                    <a:pt x="181" y="1400"/>
                  </a:cubicBezTo>
                  <a:cubicBezTo>
                    <a:pt x="188" y="1383"/>
                    <a:pt x="184" y="1364"/>
                    <a:pt x="173" y="1352"/>
                  </a:cubicBezTo>
                  <a:cubicBezTo>
                    <a:pt x="151" y="1327"/>
                    <a:pt x="142" y="1298"/>
                    <a:pt x="152" y="1274"/>
                  </a:cubicBezTo>
                  <a:cubicBezTo>
                    <a:pt x="168" y="1235"/>
                    <a:pt x="231" y="1223"/>
                    <a:pt x="292" y="1249"/>
                  </a:cubicBezTo>
                  <a:cubicBezTo>
                    <a:pt x="353" y="1274"/>
                    <a:pt x="389" y="1327"/>
                    <a:pt x="373" y="1367"/>
                  </a:cubicBezTo>
                  <a:cubicBezTo>
                    <a:pt x="363" y="1391"/>
                    <a:pt x="336" y="1404"/>
                    <a:pt x="302" y="1406"/>
                  </a:cubicBezTo>
                  <a:cubicBezTo>
                    <a:pt x="286" y="1406"/>
                    <a:pt x="269" y="1417"/>
                    <a:pt x="262" y="1434"/>
                  </a:cubicBezTo>
                  <a:cubicBezTo>
                    <a:pt x="262" y="1434"/>
                    <a:pt x="262" y="1434"/>
                    <a:pt x="262" y="1434"/>
                  </a:cubicBezTo>
                  <a:cubicBezTo>
                    <a:pt x="255" y="1450"/>
                    <a:pt x="255" y="1465"/>
                    <a:pt x="261" y="1474"/>
                  </a:cubicBezTo>
                  <a:cubicBezTo>
                    <a:pt x="416" y="1538"/>
                    <a:pt x="416" y="1538"/>
                    <a:pt x="416" y="1538"/>
                  </a:cubicBezTo>
                  <a:cubicBezTo>
                    <a:pt x="637" y="1009"/>
                    <a:pt x="1052" y="619"/>
                    <a:pt x="1544" y="417"/>
                  </a:cubicBezTo>
                  <a:cubicBezTo>
                    <a:pt x="1480" y="262"/>
                    <a:pt x="1480" y="262"/>
                    <a:pt x="1480" y="262"/>
                  </a:cubicBezTo>
                  <a:cubicBezTo>
                    <a:pt x="1482" y="253"/>
                    <a:pt x="1493" y="242"/>
                    <a:pt x="1509" y="235"/>
                  </a:cubicBezTo>
                  <a:cubicBezTo>
                    <a:pt x="1509" y="235"/>
                    <a:pt x="1509" y="235"/>
                    <a:pt x="1510" y="235"/>
                  </a:cubicBezTo>
                  <a:cubicBezTo>
                    <a:pt x="1527" y="228"/>
                    <a:pt x="1545" y="232"/>
                    <a:pt x="1558" y="244"/>
                  </a:cubicBezTo>
                  <a:cubicBezTo>
                    <a:pt x="1582" y="266"/>
                    <a:pt x="1611" y="276"/>
                    <a:pt x="1635" y="266"/>
                  </a:cubicBezTo>
                  <a:cubicBezTo>
                    <a:pt x="1675" y="250"/>
                    <a:pt x="1687" y="187"/>
                    <a:pt x="1662" y="126"/>
                  </a:cubicBezTo>
                  <a:close/>
                </a:path>
              </a:pathLst>
            </a:custGeom>
            <a:solidFill>
              <a:srgbClr val="687D7A"/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1" name="Oval 34">
              <a:extLst>
                <a:ext uri="{FF2B5EF4-FFF2-40B4-BE49-F238E27FC236}">
                  <a16:creationId xmlns:a16="http://schemas.microsoft.com/office/drawing/2014/main" id="{EAA67EB5-AA79-741D-2EF4-86470B4D8F53}"/>
                </a:ext>
              </a:extLst>
            </p:cNvPr>
            <p:cNvSpPr/>
            <p:nvPr/>
          </p:nvSpPr>
          <p:spPr>
            <a:xfrm>
              <a:off x="12693648" y="9625599"/>
              <a:ext cx="1655764" cy="1655762"/>
            </a:xfrm>
            <a:prstGeom prst="ellipse">
              <a:avLst/>
            </a:prstGeom>
            <a:solidFill>
              <a:srgbClr val="4A8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35">
              <a:extLst>
                <a:ext uri="{FF2B5EF4-FFF2-40B4-BE49-F238E27FC236}">
                  <a16:creationId xmlns:a16="http://schemas.microsoft.com/office/drawing/2014/main" id="{CABD1ADE-2FD7-F169-570C-F495C89296C8}"/>
                </a:ext>
              </a:extLst>
            </p:cNvPr>
            <p:cNvSpPr/>
            <p:nvPr/>
          </p:nvSpPr>
          <p:spPr>
            <a:xfrm>
              <a:off x="10045700" y="9625599"/>
              <a:ext cx="1655764" cy="1655762"/>
            </a:xfrm>
            <a:prstGeom prst="ellipse">
              <a:avLst/>
            </a:prstGeom>
            <a:solidFill>
              <a:srgbClr val="3578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33">
              <a:extLst>
                <a:ext uri="{FF2B5EF4-FFF2-40B4-BE49-F238E27FC236}">
                  <a16:creationId xmlns:a16="http://schemas.microsoft.com/office/drawing/2014/main" id="{5BDDB91D-1036-3887-96A0-BEC4EC97738A}"/>
                </a:ext>
              </a:extLst>
            </p:cNvPr>
            <p:cNvSpPr/>
            <p:nvPr/>
          </p:nvSpPr>
          <p:spPr>
            <a:xfrm>
              <a:off x="14551819" y="7769017"/>
              <a:ext cx="1655764" cy="1655762"/>
            </a:xfrm>
            <a:prstGeom prst="ellipse">
              <a:avLst/>
            </a:prstGeom>
            <a:solidFill>
              <a:srgbClr val="989A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36">
              <a:extLst>
                <a:ext uri="{FF2B5EF4-FFF2-40B4-BE49-F238E27FC236}">
                  <a16:creationId xmlns:a16="http://schemas.microsoft.com/office/drawing/2014/main" id="{1F0C8DBE-CFDC-7700-0CD2-79CF0D42B65A}"/>
                </a:ext>
              </a:extLst>
            </p:cNvPr>
            <p:cNvSpPr/>
            <p:nvPr/>
          </p:nvSpPr>
          <p:spPr>
            <a:xfrm>
              <a:off x="8176418" y="7769017"/>
              <a:ext cx="1655764" cy="1655762"/>
            </a:xfrm>
            <a:prstGeom prst="ellipse">
              <a:avLst/>
            </a:prstGeom>
            <a:solidFill>
              <a:srgbClr val="477A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32">
              <a:extLst>
                <a:ext uri="{FF2B5EF4-FFF2-40B4-BE49-F238E27FC236}">
                  <a16:creationId xmlns:a16="http://schemas.microsoft.com/office/drawing/2014/main" id="{695B66AA-2D61-342B-6585-4585954987E9}"/>
                </a:ext>
              </a:extLst>
            </p:cNvPr>
            <p:cNvSpPr/>
            <p:nvPr/>
          </p:nvSpPr>
          <p:spPr>
            <a:xfrm>
              <a:off x="14547453" y="5123449"/>
              <a:ext cx="1655764" cy="1655762"/>
            </a:xfrm>
            <a:prstGeom prst="ellipse">
              <a:avLst/>
            </a:prstGeom>
            <a:solidFill>
              <a:srgbClr val="D8AA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37">
              <a:extLst>
                <a:ext uri="{FF2B5EF4-FFF2-40B4-BE49-F238E27FC236}">
                  <a16:creationId xmlns:a16="http://schemas.microsoft.com/office/drawing/2014/main" id="{BA0B45CD-E884-18C7-A74B-24EB6B1EEC13}"/>
                </a:ext>
              </a:extLst>
            </p:cNvPr>
            <p:cNvSpPr/>
            <p:nvPr/>
          </p:nvSpPr>
          <p:spPr>
            <a:xfrm>
              <a:off x="8180784" y="5123449"/>
              <a:ext cx="1655764" cy="1655762"/>
            </a:xfrm>
            <a:prstGeom prst="ellipse">
              <a:avLst/>
            </a:prstGeom>
            <a:solidFill>
              <a:srgbClr val="687D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8" name="Grafikk 77" descr="Korn med heldekkende fyll">
            <a:extLst>
              <a:ext uri="{FF2B5EF4-FFF2-40B4-BE49-F238E27FC236}">
                <a16:creationId xmlns:a16="http://schemas.microsoft.com/office/drawing/2014/main" id="{227FAC9B-D483-A978-E42A-275546B07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0462" y="3194173"/>
            <a:ext cx="396000" cy="396000"/>
          </a:xfrm>
          <a:prstGeom prst="rect">
            <a:avLst/>
          </a:prstGeom>
        </p:spPr>
      </p:pic>
      <p:pic>
        <p:nvPicPr>
          <p:cNvPr id="79" name="Grafikk 78" descr="Bonde maler med heldekkende fyll">
            <a:extLst>
              <a:ext uri="{FF2B5EF4-FFF2-40B4-BE49-F238E27FC236}">
                <a16:creationId xmlns:a16="http://schemas.microsoft.com/office/drawing/2014/main" id="{D9748BDB-B770-FDA8-9469-535E5682B7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98520" y="3141425"/>
            <a:ext cx="828000" cy="828000"/>
          </a:xfrm>
          <a:prstGeom prst="rect">
            <a:avLst/>
          </a:prstGeom>
        </p:spPr>
      </p:pic>
      <p:sp>
        <p:nvSpPr>
          <p:cNvPr id="80" name="Oval 6">
            <a:extLst>
              <a:ext uri="{FF2B5EF4-FFF2-40B4-BE49-F238E27FC236}">
                <a16:creationId xmlns:a16="http://schemas.microsoft.com/office/drawing/2014/main" id="{D70A0E49-62BD-7956-81F8-2FAC0A2B5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359" y="2915755"/>
            <a:ext cx="1311064" cy="1311836"/>
          </a:xfrm>
          <a:prstGeom prst="ellips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" name="Grafikk 88" descr="Korn med heldekkende fyll">
            <a:extLst>
              <a:ext uri="{FF2B5EF4-FFF2-40B4-BE49-F238E27FC236}">
                <a16:creationId xmlns:a16="http://schemas.microsoft.com/office/drawing/2014/main" id="{9AC5F695-D3DD-E50A-1655-5DEFA3306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9103" y="1161649"/>
            <a:ext cx="396000" cy="396000"/>
          </a:xfrm>
          <a:prstGeom prst="rect">
            <a:avLst/>
          </a:prstGeom>
        </p:spPr>
      </p:pic>
      <p:pic>
        <p:nvPicPr>
          <p:cNvPr id="90" name="Grafikk 89">
            <a:extLst>
              <a:ext uri="{FF2B5EF4-FFF2-40B4-BE49-F238E27FC236}">
                <a16:creationId xmlns:a16="http://schemas.microsoft.com/office/drawing/2014/main" id="{EDFDA1CC-D954-0402-A788-B4494BE7BF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46588" y="2532440"/>
            <a:ext cx="440064" cy="432000"/>
          </a:xfrm>
          <a:prstGeom prst="rect">
            <a:avLst/>
          </a:prstGeom>
        </p:spPr>
      </p:pic>
      <p:pic>
        <p:nvPicPr>
          <p:cNvPr id="91" name="Grafikk 90" descr="Mynter kontur">
            <a:extLst>
              <a:ext uri="{FF2B5EF4-FFF2-40B4-BE49-F238E27FC236}">
                <a16:creationId xmlns:a16="http://schemas.microsoft.com/office/drawing/2014/main" id="{18CB9869-AB59-1032-085F-9C79CA9E3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0384" y="4257836"/>
            <a:ext cx="468000" cy="468000"/>
          </a:xfrm>
          <a:prstGeom prst="rect">
            <a:avLst/>
          </a:prstGeom>
        </p:spPr>
      </p:pic>
      <p:sp>
        <p:nvSpPr>
          <p:cNvPr id="97" name="Text Placeholder 33">
            <a:extLst>
              <a:ext uri="{FF2B5EF4-FFF2-40B4-BE49-F238E27FC236}">
                <a16:creationId xmlns:a16="http://schemas.microsoft.com/office/drawing/2014/main" id="{73716BB7-6BCD-DFA1-DF72-F37703105DC1}"/>
              </a:ext>
            </a:extLst>
          </p:cNvPr>
          <p:cNvSpPr txBox="1">
            <a:spLocks/>
          </p:cNvSpPr>
          <p:nvPr/>
        </p:nvSpPr>
        <p:spPr>
          <a:xfrm>
            <a:off x="8775237" y="2156243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656D78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Sikkerhet for levering</a:t>
            </a:r>
          </a:p>
        </p:txBody>
      </p:sp>
      <p:sp>
        <p:nvSpPr>
          <p:cNvPr id="98" name="Text Placeholder 33">
            <a:extLst>
              <a:ext uri="{FF2B5EF4-FFF2-40B4-BE49-F238E27FC236}">
                <a16:creationId xmlns:a16="http://schemas.microsoft.com/office/drawing/2014/main" id="{4B1A21BF-6EA7-16BE-3D27-0509F5D088DA}"/>
              </a:ext>
            </a:extLst>
          </p:cNvPr>
          <p:cNvSpPr txBox="1">
            <a:spLocks/>
          </p:cNvSpPr>
          <p:nvPr/>
        </p:nvSpPr>
        <p:spPr>
          <a:xfrm>
            <a:off x="8646081" y="3714833"/>
            <a:ext cx="2907744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656D78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En god pris/forhandlingsstyrke</a:t>
            </a:r>
          </a:p>
        </p:txBody>
      </p:sp>
      <p:sp>
        <p:nvSpPr>
          <p:cNvPr id="99" name="Text Placeholder 33">
            <a:extLst>
              <a:ext uri="{FF2B5EF4-FFF2-40B4-BE49-F238E27FC236}">
                <a16:creationId xmlns:a16="http://schemas.microsoft.com/office/drawing/2014/main" id="{DF481665-5D30-101F-19ED-9203179B3FED}"/>
              </a:ext>
            </a:extLst>
          </p:cNvPr>
          <p:cNvSpPr txBox="1">
            <a:spLocks/>
          </p:cNvSpPr>
          <p:nvPr/>
        </p:nvSpPr>
        <p:spPr>
          <a:xfrm>
            <a:off x="7626392" y="5129933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656D78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Andel av overskudd</a:t>
            </a:r>
          </a:p>
        </p:txBody>
      </p:sp>
      <p:sp>
        <p:nvSpPr>
          <p:cNvPr id="100" name="Text Placeholder 33">
            <a:extLst>
              <a:ext uri="{FF2B5EF4-FFF2-40B4-BE49-F238E27FC236}">
                <a16:creationId xmlns:a16="http://schemas.microsoft.com/office/drawing/2014/main" id="{4FC3EF50-0417-B3B0-204A-D3AFA3396125}"/>
              </a:ext>
            </a:extLst>
          </p:cNvPr>
          <p:cNvSpPr txBox="1">
            <a:spLocks/>
          </p:cNvSpPr>
          <p:nvPr/>
        </p:nvSpPr>
        <p:spPr>
          <a:xfrm>
            <a:off x="3218803" y="5129933"/>
            <a:ext cx="1525726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656D78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Fellesoppgaver</a:t>
            </a:r>
          </a:p>
        </p:txBody>
      </p:sp>
      <p:sp>
        <p:nvSpPr>
          <p:cNvPr id="101" name="Text Placeholder 33">
            <a:extLst>
              <a:ext uri="{FF2B5EF4-FFF2-40B4-BE49-F238E27FC236}">
                <a16:creationId xmlns:a16="http://schemas.microsoft.com/office/drawing/2014/main" id="{2F8A39FC-0F04-6A12-5C67-52FEE19D7ADB}"/>
              </a:ext>
            </a:extLst>
          </p:cNvPr>
          <p:cNvSpPr txBox="1">
            <a:spLocks/>
          </p:cNvSpPr>
          <p:nvPr/>
        </p:nvSpPr>
        <p:spPr>
          <a:xfrm>
            <a:off x="1343767" y="3714833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656D78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Langsiktighet i næringen</a:t>
            </a:r>
          </a:p>
        </p:txBody>
      </p:sp>
      <p:sp>
        <p:nvSpPr>
          <p:cNvPr id="103" name="Text Placeholder 33">
            <a:extLst>
              <a:ext uri="{FF2B5EF4-FFF2-40B4-BE49-F238E27FC236}">
                <a16:creationId xmlns:a16="http://schemas.microsoft.com/office/drawing/2014/main" id="{E77BA7B9-A23E-DD28-7B0C-3ACC17F04BEE}"/>
              </a:ext>
            </a:extLst>
          </p:cNvPr>
          <p:cNvSpPr txBox="1">
            <a:spLocks/>
          </p:cNvSpPr>
          <p:nvPr/>
        </p:nvSpPr>
        <p:spPr>
          <a:xfrm>
            <a:off x="1646251" y="2151367"/>
            <a:ext cx="2297689" cy="286980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656D78"/>
                </a:solidFill>
                <a:latin typeface="IBM Plex Sans" panose="020B0503050203000203" pitchFamily="34" charset="0"/>
                <a:ea typeface="Roboto Black" panose="02000000000000000000" pitchFamily="2" charset="0"/>
                <a:cs typeface="Poppins" panose="00000500000000000000" pitchFamily="2" charset="0"/>
              </a:rPr>
              <a:t>Nasjonalt eierskap</a:t>
            </a:r>
          </a:p>
        </p:txBody>
      </p:sp>
      <p:pic>
        <p:nvPicPr>
          <p:cNvPr id="114" name="Grafikk 113">
            <a:extLst>
              <a:ext uri="{FF2B5EF4-FFF2-40B4-BE49-F238E27FC236}">
                <a16:creationId xmlns:a16="http://schemas.microsoft.com/office/drawing/2014/main" id="{A302992A-E940-D582-DA11-F5B3C91241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22016" y="5438772"/>
            <a:ext cx="476250" cy="476250"/>
          </a:xfrm>
          <a:prstGeom prst="rect">
            <a:avLst/>
          </a:prstGeom>
        </p:spPr>
      </p:pic>
      <p:pic>
        <p:nvPicPr>
          <p:cNvPr id="118" name="Grafikk 117">
            <a:extLst>
              <a:ext uri="{FF2B5EF4-FFF2-40B4-BE49-F238E27FC236}">
                <a16:creationId xmlns:a16="http://schemas.microsoft.com/office/drawing/2014/main" id="{31C04043-7A66-C3B8-DE10-DBB494173F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57169" y="5387339"/>
            <a:ext cx="542925" cy="571500"/>
          </a:xfrm>
          <a:prstGeom prst="rect">
            <a:avLst/>
          </a:prstGeom>
        </p:spPr>
      </p:pic>
      <p:pic>
        <p:nvPicPr>
          <p:cNvPr id="120" name="Grafikk 119">
            <a:extLst>
              <a:ext uri="{FF2B5EF4-FFF2-40B4-BE49-F238E27FC236}">
                <a16:creationId xmlns:a16="http://schemas.microsoft.com/office/drawing/2014/main" id="{F5B429CC-741E-4429-4A52-16182BF044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25551" y="4125761"/>
            <a:ext cx="600075" cy="600075"/>
          </a:xfrm>
          <a:prstGeom prst="rect">
            <a:avLst/>
          </a:prstGeom>
        </p:spPr>
      </p:pic>
      <p:pic>
        <p:nvPicPr>
          <p:cNvPr id="125" name="Grafikk 124">
            <a:extLst>
              <a:ext uri="{FF2B5EF4-FFF2-40B4-BE49-F238E27FC236}">
                <a16:creationId xmlns:a16="http://schemas.microsoft.com/office/drawing/2014/main" id="{010C332E-C5EC-05F2-C921-8D95F438091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75725" y="2501444"/>
            <a:ext cx="553403" cy="55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8964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B174-4FA1-BD2F-BD4F-79D345EED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Bilde 79" descr="Idretts kvinne ved hjelp av nett brett">
            <a:extLst>
              <a:ext uri="{FF2B5EF4-FFF2-40B4-BE49-F238E27FC236}">
                <a16:creationId xmlns:a16="http://schemas.microsoft.com/office/drawing/2014/main" id="{C44C1910-C811-3E15-95C4-AB0092479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100" y="1900104"/>
            <a:ext cx="2017579" cy="2247978"/>
          </a:xfrm>
          <a:prstGeom prst="rect">
            <a:avLst/>
          </a:prstGeom>
        </p:spPr>
      </p:pic>
      <p:grpSp>
        <p:nvGrpSpPr>
          <p:cNvPr id="58" name="Gruppe 57">
            <a:extLst>
              <a:ext uri="{FF2B5EF4-FFF2-40B4-BE49-F238E27FC236}">
                <a16:creationId xmlns:a16="http://schemas.microsoft.com/office/drawing/2014/main" id="{361E147F-9917-A269-17A6-2B7356469133}"/>
              </a:ext>
            </a:extLst>
          </p:cNvPr>
          <p:cNvGrpSpPr/>
          <p:nvPr/>
        </p:nvGrpSpPr>
        <p:grpSpPr>
          <a:xfrm>
            <a:off x="7715250" y="1331670"/>
            <a:ext cx="3502682" cy="1739437"/>
            <a:chOff x="8085158" y="1225208"/>
            <a:chExt cx="3502682" cy="1739437"/>
          </a:xfrm>
        </p:grpSpPr>
        <p:sp>
          <p:nvSpPr>
            <p:cNvPr id="68" name="TextBox 29">
              <a:extLst>
                <a:ext uri="{FF2B5EF4-FFF2-40B4-BE49-F238E27FC236}">
                  <a16:creationId xmlns:a16="http://schemas.microsoft.com/office/drawing/2014/main" id="{DBA908AF-F70F-E5C7-2C53-5C2C244A1705}"/>
                </a:ext>
              </a:extLst>
            </p:cNvPr>
            <p:cNvSpPr txBox="1"/>
            <p:nvPr/>
          </p:nvSpPr>
          <p:spPr>
            <a:xfrm>
              <a:off x="8085158" y="1225208"/>
              <a:ext cx="3502682" cy="1349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Landbrukssamvirkene fungerer som </a:t>
              </a:r>
              <a:b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</a:b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en </a:t>
              </a:r>
              <a:r>
                <a:rPr lang="nb-NO" sz="1400" b="1" dirty="0">
                  <a:solidFill>
                    <a:srgbClr val="D8AA6A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kollektiv forsikring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for bønder når de i fellesskap eier og har kontroll</a:t>
              </a:r>
              <a:r>
                <a:rPr lang="nb-NO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nb-NO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over innkjøp, foredling og industri.</a:t>
              </a:r>
            </a:p>
          </p:txBody>
        </p:sp>
        <p:pic>
          <p:nvPicPr>
            <p:cNvPr id="70" name="Grafikk 69" descr="Korn med heldekkende fyll">
              <a:extLst>
                <a:ext uri="{FF2B5EF4-FFF2-40B4-BE49-F238E27FC236}">
                  <a16:creationId xmlns:a16="http://schemas.microsoft.com/office/drawing/2014/main" id="{2C6B12AF-4155-C83B-38C4-44657096E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017614" y="2568645"/>
              <a:ext cx="396000" cy="396000"/>
            </a:xfrm>
            <a:prstGeom prst="rect">
              <a:avLst/>
            </a:prstGeom>
          </p:spPr>
        </p:pic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14232EEA-A2D3-F60F-5A31-AF361215D675}"/>
              </a:ext>
            </a:extLst>
          </p:cNvPr>
          <p:cNvSpPr txBox="1"/>
          <p:nvPr/>
        </p:nvSpPr>
        <p:spPr>
          <a:xfrm>
            <a:off x="751381" y="507249"/>
            <a:ext cx="69638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Sikkerhet for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levering</a:t>
            </a:r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5B20D924-9F1D-ED77-D843-D96CAC91E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9A9D0901-32A5-69A9-BF96-C555ADE3EC6C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7DB48DF8-7C80-D57E-C43C-EA1EFE1BD48A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lideNo">
              <a:extLst>
                <a:ext uri="{FF2B5EF4-FFF2-40B4-BE49-F238E27FC236}">
                  <a16:creationId xmlns:a16="http://schemas.microsoft.com/office/drawing/2014/main" id="{B22AF535-BA12-2880-DA60-5AC467B8883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8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cxnSp>
        <p:nvCxnSpPr>
          <p:cNvPr id="50" name="Rett pilkobling 49">
            <a:extLst>
              <a:ext uri="{FF2B5EF4-FFF2-40B4-BE49-F238E27FC236}">
                <a16:creationId xmlns:a16="http://schemas.microsoft.com/office/drawing/2014/main" id="{4FD90BE9-FBA2-F900-F537-073A5885C2B6}"/>
              </a:ext>
            </a:extLst>
          </p:cNvPr>
          <p:cNvCxnSpPr/>
          <p:nvPr/>
        </p:nvCxnSpPr>
        <p:spPr>
          <a:xfrm>
            <a:off x="4822363" y="4850112"/>
            <a:ext cx="360000" cy="0"/>
          </a:xfrm>
          <a:prstGeom prst="straightConnector1">
            <a:avLst/>
          </a:prstGeom>
          <a:ln w="15875">
            <a:solidFill>
              <a:srgbClr val="D8AA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pe 66">
            <a:extLst>
              <a:ext uri="{FF2B5EF4-FFF2-40B4-BE49-F238E27FC236}">
                <a16:creationId xmlns:a16="http://schemas.microsoft.com/office/drawing/2014/main" id="{8B13AC31-A48B-911F-4481-B21C8C0F4652}"/>
              </a:ext>
            </a:extLst>
          </p:cNvPr>
          <p:cNvGrpSpPr/>
          <p:nvPr/>
        </p:nvGrpSpPr>
        <p:grpSpPr>
          <a:xfrm>
            <a:off x="861734" y="3569920"/>
            <a:ext cx="10204166" cy="2674196"/>
            <a:chOff x="861734" y="3569920"/>
            <a:chExt cx="10204166" cy="2674196"/>
          </a:xfrm>
        </p:grpSpPr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A03119B1-3823-B8BD-BA40-8C9F4D5635ED}"/>
                </a:ext>
              </a:extLst>
            </p:cNvPr>
            <p:cNvGrpSpPr/>
            <p:nvPr/>
          </p:nvGrpSpPr>
          <p:grpSpPr>
            <a:xfrm>
              <a:off x="861734" y="3569920"/>
              <a:ext cx="10204166" cy="2674196"/>
              <a:chOff x="751382" y="3581951"/>
              <a:chExt cx="10204166" cy="267419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A5BDB60-4F09-EC5D-6BFC-AC8B95839226}"/>
                  </a:ext>
                </a:extLst>
              </p:cNvPr>
              <p:cNvSpPr/>
              <p:nvPr/>
            </p:nvSpPr>
            <p:spPr>
              <a:xfrm>
                <a:off x="751382" y="3581951"/>
                <a:ext cx="10204166" cy="267419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152400" dist="50800" dir="5400000" algn="ctr" rotWithShape="0">
                  <a:srgbClr val="000000">
                    <a:alpha val="1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8" name="Gruppe 7">
                <a:extLst>
                  <a:ext uri="{FF2B5EF4-FFF2-40B4-BE49-F238E27FC236}">
                    <a16:creationId xmlns:a16="http://schemas.microsoft.com/office/drawing/2014/main" id="{23FECF3F-6112-009C-8927-7493867ED12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423359" y="4065563"/>
                <a:ext cx="8728738" cy="1692000"/>
                <a:chOff x="2760308" y="3788131"/>
                <a:chExt cx="8335253" cy="1615726"/>
              </a:xfrm>
            </p:grpSpPr>
            <p:grpSp>
              <p:nvGrpSpPr>
                <p:cNvPr id="3" name="Gruppe 2">
                  <a:extLst>
                    <a:ext uri="{FF2B5EF4-FFF2-40B4-BE49-F238E27FC236}">
                      <a16:creationId xmlns:a16="http://schemas.microsoft.com/office/drawing/2014/main" id="{CD871EF4-FCBC-89E8-0D52-70C9FE1E9A3F}"/>
                    </a:ext>
                  </a:extLst>
                </p:cNvPr>
                <p:cNvGrpSpPr/>
                <p:nvPr/>
              </p:nvGrpSpPr>
              <p:grpSpPr>
                <a:xfrm>
                  <a:off x="2760308" y="3788131"/>
                  <a:ext cx="8335253" cy="1615726"/>
                  <a:chOff x="2624400" y="3280605"/>
                  <a:chExt cx="8335253" cy="1615726"/>
                </a:xfrm>
              </p:grpSpPr>
              <p:grpSp>
                <p:nvGrpSpPr>
                  <p:cNvPr id="69" name="Gruppe 68">
                    <a:extLst>
                      <a:ext uri="{FF2B5EF4-FFF2-40B4-BE49-F238E27FC236}">
                        <a16:creationId xmlns:a16="http://schemas.microsoft.com/office/drawing/2014/main" id="{30504AD0-8226-39AC-4E8E-12C88069501B}"/>
                      </a:ext>
                    </a:extLst>
                  </p:cNvPr>
                  <p:cNvGrpSpPr/>
                  <p:nvPr/>
                </p:nvGrpSpPr>
                <p:grpSpPr>
                  <a:xfrm>
                    <a:off x="4711057" y="3496153"/>
                    <a:ext cx="6248596" cy="1400178"/>
                    <a:chOff x="4657001" y="895473"/>
                    <a:chExt cx="6248596" cy="1400178"/>
                  </a:xfrm>
                </p:grpSpPr>
                <p:grpSp>
                  <p:nvGrpSpPr>
                    <p:cNvPr id="42" name="Gruppe 41">
                      <a:extLst>
                        <a:ext uri="{FF2B5EF4-FFF2-40B4-BE49-F238E27FC236}">
                          <a16:creationId xmlns:a16="http://schemas.microsoft.com/office/drawing/2014/main" id="{96B9B2EE-D71F-0607-E790-36E263618B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657001" y="895473"/>
                      <a:ext cx="6177800" cy="1094105"/>
                      <a:chOff x="4714751" y="1328607"/>
                      <a:chExt cx="6177800" cy="1094105"/>
                    </a:xfrm>
                    <a:solidFill>
                      <a:schemeClr val="tx1">
                        <a:lumMod val="50000"/>
                        <a:lumOff val="50000"/>
                      </a:schemeClr>
                    </a:solidFill>
                  </p:grpSpPr>
                  <p:pic>
                    <p:nvPicPr>
                      <p:cNvPr id="33" name="Grafikk 32" descr="Bonde maler med heldekkende fyll">
                        <a:extLst>
                          <a:ext uri="{FF2B5EF4-FFF2-40B4-BE49-F238E27FC236}">
                            <a16:creationId xmlns:a16="http://schemas.microsoft.com/office/drawing/2014/main" id="{C98BD4E3-3EDA-D86A-B599-86F96A3151B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714751" y="1342712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5" name="Grafikk 34" descr="Fabrikk med heldekkende fyll">
                        <a:extLst>
                          <a:ext uri="{FF2B5EF4-FFF2-40B4-BE49-F238E27FC236}">
                            <a16:creationId xmlns:a16="http://schemas.microsoft.com/office/drawing/2014/main" id="{4BC87213-7CD5-3DA9-3C63-7854721D067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397787" y="1334350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Grafikk 36" descr="Butikk med heldekkende fyll">
                        <a:extLst>
                          <a:ext uri="{FF2B5EF4-FFF2-40B4-BE49-F238E27FC236}">
                            <a16:creationId xmlns:a16="http://schemas.microsoft.com/office/drawing/2014/main" id="{7F346BD5-A07F-35B6-BBD4-DEDEA4735A1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161569" y="1340741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1" name="Grafikk 40" descr="Daglig vare pose med heldekkende fyll">
                        <a:extLst>
                          <a:ext uri="{FF2B5EF4-FFF2-40B4-BE49-F238E27FC236}">
                            <a16:creationId xmlns:a16="http://schemas.microsoft.com/office/drawing/2014/main" id="{C1951C0E-C515-79C7-0DCC-A4F1A8FA90B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9812551" y="1328607"/>
                        <a:ext cx="1080000" cy="1080000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65" name="Gruppe 64">
                      <a:extLst>
                        <a:ext uri="{FF2B5EF4-FFF2-40B4-BE49-F238E27FC236}">
                          <a16:creationId xmlns:a16="http://schemas.microsoft.com/office/drawing/2014/main" id="{416B4377-10F2-1B2B-383D-D4C4BA9062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34115" y="1843607"/>
                      <a:ext cx="6071482" cy="452044"/>
                      <a:chOff x="4843740" y="1997607"/>
                      <a:chExt cx="6071482" cy="452044"/>
                    </a:xfrm>
                  </p:grpSpPr>
                  <p:sp>
                    <p:nvSpPr>
                      <p:cNvPr id="60" name="TextBox 9">
                        <a:extLst>
                          <a:ext uri="{FF2B5EF4-FFF2-40B4-BE49-F238E27FC236}">
                            <a16:creationId xmlns:a16="http://schemas.microsoft.com/office/drawing/2014/main" id="{F44B73F4-AA42-BAB2-9DC6-00C669AEA9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843740" y="1997607"/>
                        <a:ext cx="717882" cy="3802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nb-NO" sz="1400" dirty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IBM Plex Sans" panose="020B0503050203000203" pitchFamily="34" charset="0"/>
                            <a:ea typeface="Roboto Light" panose="02000000000000000000" pitchFamily="2" charset="0"/>
                          </a:rPr>
                          <a:t>Bonde</a:t>
                        </a:r>
                      </a:p>
                    </p:txBody>
                  </p:sp>
                  <p:sp>
                    <p:nvSpPr>
                      <p:cNvPr id="61" name="TextBox 9">
                        <a:extLst>
                          <a:ext uri="{FF2B5EF4-FFF2-40B4-BE49-F238E27FC236}">
                            <a16:creationId xmlns:a16="http://schemas.microsoft.com/office/drawing/2014/main" id="{97A5AB45-B0EA-8BAC-5A8C-350A4DBA51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471145" y="1997607"/>
                        <a:ext cx="914399" cy="3802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nb-NO" sz="1400" dirty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IBM Plex Sans" panose="020B0503050203000203" pitchFamily="34" charset="0"/>
                            <a:ea typeface="Roboto Light" panose="02000000000000000000" pitchFamily="2" charset="0"/>
                          </a:rPr>
                          <a:t>Industri</a:t>
                        </a:r>
                      </a:p>
                    </p:txBody>
                  </p:sp>
                  <p:sp>
                    <p:nvSpPr>
                      <p:cNvPr id="63" name="TextBox 9">
                        <a:extLst>
                          <a:ext uri="{FF2B5EF4-FFF2-40B4-BE49-F238E27FC236}">
                            <a16:creationId xmlns:a16="http://schemas.microsoft.com/office/drawing/2014/main" id="{7E4D3DB4-A38E-2546-1508-FDB0955344E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154163" y="2069354"/>
                        <a:ext cx="1077908" cy="3802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nb-NO" sz="1400" dirty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IBM Plex Sans" panose="020B0503050203000203" pitchFamily="34" charset="0"/>
                            <a:ea typeface="Roboto Light" panose="02000000000000000000" pitchFamily="2" charset="0"/>
                          </a:rPr>
                          <a:t>Dagligvare</a:t>
                        </a:r>
                      </a:p>
                    </p:txBody>
                  </p:sp>
                  <p:sp>
                    <p:nvSpPr>
                      <p:cNvPr id="64" name="TextBox 9">
                        <a:extLst>
                          <a:ext uri="{FF2B5EF4-FFF2-40B4-BE49-F238E27FC236}">
                            <a16:creationId xmlns:a16="http://schemas.microsoft.com/office/drawing/2014/main" id="{15E2BC25-DCC8-4D63-E785-085DE664278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837314" y="2069354"/>
                        <a:ext cx="1077908" cy="3802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>
                          <a:lnSpc>
                            <a:spcPct val="150000"/>
                          </a:lnSpc>
                        </a:pPr>
                        <a:r>
                          <a:rPr lang="nb-NO" sz="1400" dirty="0">
                            <a:solidFill>
                              <a:schemeClr val="bg2">
                                <a:lumMod val="50000"/>
                              </a:schemeClr>
                            </a:solidFill>
                            <a:latin typeface="IBM Plex Sans" panose="020B0503050203000203" pitchFamily="34" charset="0"/>
                            <a:ea typeface="Roboto Light" panose="02000000000000000000" pitchFamily="2" charset="0"/>
                          </a:rPr>
                          <a:t>Forbruker</a:t>
                        </a:r>
                      </a:p>
                    </p:txBody>
                  </p:sp>
                </p:grpSp>
              </p:grpSp>
              <p:sp>
                <p:nvSpPr>
                  <p:cNvPr id="72" name="Rektangel: avrundede hjørner 71">
                    <a:extLst>
                      <a:ext uri="{FF2B5EF4-FFF2-40B4-BE49-F238E27FC236}">
                        <a16:creationId xmlns:a16="http://schemas.microsoft.com/office/drawing/2014/main" id="{07789599-83E7-B79F-9551-2D2841395B17}"/>
                      </a:ext>
                    </a:extLst>
                  </p:cNvPr>
                  <p:cNvSpPr/>
                  <p:nvPr/>
                </p:nvSpPr>
                <p:spPr>
                  <a:xfrm>
                    <a:off x="2624400" y="3280605"/>
                    <a:ext cx="5142241" cy="1606347"/>
                  </a:xfrm>
                  <a:prstGeom prst="roundRect">
                    <a:avLst/>
                  </a:prstGeom>
                  <a:noFill/>
                  <a:ln>
                    <a:solidFill>
                      <a:srgbClr val="D8AA6A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b-NO"/>
                  </a:p>
                </p:txBody>
              </p:sp>
            </p:grpSp>
            <p:cxnSp>
              <p:nvCxnSpPr>
                <p:cNvPr id="51" name="Rett pilkobling 50">
                  <a:extLst>
                    <a:ext uri="{FF2B5EF4-FFF2-40B4-BE49-F238E27FC236}">
                      <a16:creationId xmlns:a16="http://schemas.microsoft.com/office/drawing/2014/main" id="{FF3CCCC1-6E34-8A96-511D-130AF0753A13}"/>
                    </a:ext>
                  </a:extLst>
                </p:cNvPr>
                <p:cNvCxnSpPr/>
                <p:nvPr/>
              </p:nvCxnSpPr>
              <p:spPr>
                <a:xfrm>
                  <a:off x="7774557" y="4527182"/>
                  <a:ext cx="360000" cy="0"/>
                </a:xfrm>
                <a:prstGeom prst="straightConnector1">
                  <a:avLst/>
                </a:prstGeom>
                <a:ln w="15875">
                  <a:solidFill>
                    <a:srgbClr val="D8AA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Rett pilkobling 54">
                  <a:extLst>
                    <a:ext uri="{FF2B5EF4-FFF2-40B4-BE49-F238E27FC236}">
                      <a16:creationId xmlns:a16="http://schemas.microsoft.com/office/drawing/2014/main" id="{5A82B82C-06E5-4720-0765-742FE94397DF}"/>
                    </a:ext>
                  </a:extLst>
                </p:cNvPr>
                <p:cNvCxnSpPr/>
                <p:nvPr/>
              </p:nvCxnSpPr>
              <p:spPr>
                <a:xfrm>
                  <a:off x="9491443" y="4537313"/>
                  <a:ext cx="360000" cy="0"/>
                </a:xfrm>
                <a:prstGeom prst="straightConnector1">
                  <a:avLst/>
                </a:prstGeom>
                <a:ln w="15875">
                  <a:solidFill>
                    <a:srgbClr val="D8AA6A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Rett pilkobling 8">
                <a:extLst>
                  <a:ext uri="{FF2B5EF4-FFF2-40B4-BE49-F238E27FC236}">
                    <a16:creationId xmlns:a16="http://schemas.microsoft.com/office/drawing/2014/main" id="{F374AF01-1B43-9BDF-F90C-003C1D04D2A1}"/>
                  </a:ext>
                </a:extLst>
              </p:cNvPr>
              <p:cNvCxnSpPr/>
              <p:nvPr/>
            </p:nvCxnSpPr>
            <p:spPr>
              <a:xfrm>
                <a:off x="3006620" y="4850112"/>
                <a:ext cx="360000" cy="0"/>
              </a:xfrm>
              <a:prstGeom prst="straightConnector1">
                <a:avLst/>
              </a:prstGeom>
              <a:ln w="15875">
                <a:solidFill>
                  <a:srgbClr val="D8AA6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1" name="Grafikk 10" descr="Lager med heldekkende fyll">
                <a:extLst>
                  <a:ext uri="{FF2B5EF4-FFF2-40B4-BE49-F238E27FC236}">
                    <a16:creationId xmlns:a16="http://schemas.microsoft.com/office/drawing/2014/main" id="{61038645-4695-92F8-16D9-830C185CD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1781058" y="4328112"/>
                <a:ext cx="1044000" cy="1044000"/>
              </a:xfrm>
              <a:prstGeom prst="rect">
                <a:avLst/>
              </a:prstGeom>
            </p:spPr>
          </p:pic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58643DAD-3FAD-1A82-54A9-D39CCF55C2D6}"/>
                  </a:ext>
                </a:extLst>
              </p:cNvPr>
              <p:cNvSpPr txBox="1"/>
              <p:nvPr/>
            </p:nvSpPr>
            <p:spPr>
              <a:xfrm>
                <a:off x="1884566" y="5282768"/>
                <a:ext cx="914364" cy="380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b-NO" sz="1400" dirty="0">
                    <a:solidFill>
                      <a:schemeClr val="bg2">
                        <a:lumMod val="50000"/>
                      </a:schemeClr>
                    </a:solidFill>
                    <a:latin typeface="IBM Plex Sans" panose="020B0503050203000203" pitchFamily="34" charset="0"/>
                    <a:ea typeface="Roboto Light" panose="02000000000000000000" pitchFamily="2" charset="0"/>
                  </a:rPr>
                  <a:t>Innkjøp</a:t>
                </a:r>
              </a:p>
            </p:txBody>
          </p:sp>
        </p:grpSp>
        <p:cxnSp>
          <p:nvCxnSpPr>
            <p:cNvPr id="59" name="Rett pilkobling 58">
              <a:extLst>
                <a:ext uri="{FF2B5EF4-FFF2-40B4-BE49-F238E27FC236}">
                  <a16:creationId xmlns:a16="http://schemas.microsoft.com/office/drawing/2014/main" id="{166EA2A5-16FC-A3A4-9C4C-8E513599B7D6}"/>
                </a:ext>
              </a:extLst>
            </p:cNvPr>
            <p:cNvCxnSpPr/>
            <p:nvPr/>
          </p:nvCxnSpPr>
          <p:spPr>
            <a:xfrm>
              <a:off x="4922240" y="4814632"/>
              <a:ext cx="360000" cy="0"/>
            </a:xfrm>
            <a:prstGeom prst="straightConnector1">
              <a:avLst/>
            </a:prstGeom>
            <a:ln w="15875">
              <a:solidFill>
                <a:srgbClr val="D8AA6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">
            <a:extLst>
              <a:ext uri="{FF2B5EF4-FFF2-40B4-BE49-F238E27FC236}">
                <a16:creationId xmlns:a16="http://schemas.microsoft.com/office/drawing/2014/main" id="{998F135A-B1BB-450C-F233-8313C8556F12}"/>
              </a:ext>
            </a:extLst>
          </p:cNvPr>
          <p:cNvGrpSpPr/>
          <p:nvPr/>
        </p:nvGrpSpPr>
        <p:grpSpPr>
          <a:xfrm>
            <a:off x="9173560" y="6045202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5" name="Rectangle: Rounded Corners 8">
              <a:extLst>
                <a:ext uri="{FF2B5EF4-FFF2-40B4-BE49-F238E27FC236}">
                  <a16:creationId xmlns:a16="http://schemas.microsoft.com/office/drawing/2014/main" id="{03BB96E7-5DDF-1F1E-B973-250E19634406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BA07D69-030D-6420-0B20-45F2DFFC7CCA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92" name="Gruppe 91">
            <a:extLst>
              <a:ext uri="{FF2B5EF4-FFF2-40B4-BE49-F238E27FC236}">
                <a16:creationId xmlns:a16="http://schemas.microsoft.com/office/drawing/2014/main" id="{BEC7EB68-F60B-76AC-5CF7-1AE62C52717E}"/>
              </a:ext>
            </a:extLst>
          </p:cNvPr>
          <p:cNvGrpSpPr/>
          <p:nvPr/>
        </p:nvGrpSpPr>
        <p:grpSpPr>
          <a:xfrm>
            <a:off x="3119352" y="1566681"/>
            <a:ext cx="4325776" cy="2210054"/>
            <a:chOff x="3856199" y="1470182"/>
            <a:chExt cx="4325776" cy="2210054"/>
          </a:xfrm>
        </p:grpSpPr>
        <p:sp>
          <p:nvSpPr>
            <p:cNvPr id="87" name="Snakkeboble: oval 86">
              <a:extLst>
                <a:ext uri="{FF2B5EF4-FFF2-40B4-BE49-F238E27FC236}">
                  <a16:creationId xmlns:a16="http://schemas.microsoft.com/office/drawing/2014/main" id="{73FEC538-FB61-54D4-DC92-9A1A4FFCFDF5}"/>
                </a:ext>
              </a:extLst>
            </p:cNvPr>
            <p:cNvSpPr/>
            <p:nvPr/>
          </p:nvSpPr>
          <p:spPr>
            <a:xfrm>
              <a:off x="3856199" y="1470182"/>
              <a:ext cx="4325776" cy="2210054"/>
            </a:xfrm>
            <a:prstGeom prst="wedgeEllipseCallout">
              <a:avLst>
                <a:gd name="adj1" fmla="val -61175"/>
                <a:gd name="adj2" fmla="val -2400"/>
              </a:avLst>
            </a:prstGeom>
            <a:solidFill>
              <a:srgbClr val="007367"/>
            </a:solidFill>
            <a:ln>
              <a:noFill/>
            </a:ln>
            <a:effectLst>
              <a:outerShdw blurRad="1524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66" name="TextBox 29">
              <a:extLst>
                <a:ext uri="{FF2B5EF4-FFF2-40B4-BE49-F238E27FC236}">
                  <a16:creationId xmlns:a16="http://schemas.microsoft.com/office/drawing/2014/main" id="{1757F68E-A7AF-EDEE-C0BC-529C12BDB624}"/>
                </a:ext>
              </a:extLst>
            </p:cNvPr>
            <p:cNvSpPr txBox="1"/>
            <p:nvPr/>
          </p:nvSpPr>
          <p:spPr>
            <a:xfrm>
              <a:off x="4103467" y="1759010"/>
              <a:ext cx="3831240" cy="1425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200"/>
                </a:spcAft>
              </a:pPr>
              <a:r>
                <a:rPr lang="nb-NO" sz="1200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Jeg er avhengig av å levere mine </a:t>
              </a:r>
              <a:br>
                <a:rPr lang="nb-NO" sz="1200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</a:br>
              <a:r>
                <a:rPr lang="nb-NO" sz="1200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råvarer regelmessig! </a:t>
              </a:r>
            </a:p>
            <a:p>
              <a:pPr algn="ctr">
                <a:lnSpc>
                  <a:spcPct val="130000"/>
                </a:lnSpc>
              </a:pPr>
              <a:r>
                <a:rPr lang="nb-NO" sz="1200" dirty="0">
                  <a:solidFill>
                    <a:schemeClr val="bg1"/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Målet mitt er å sikre best mulig økonomisk resultat, trygghet for viktige innsatsfaktorer og gode råvarepriser på lang sikt.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70548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51690-AD6C-5D83-4173-0448EEBF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Bilde 74" descr="Et bilde som inneholder penger, valuta, Pengehåndtering, kontanter&#10;&#10;Automatisk generert beskrivelse">
            <a:extLst>
              <a:ext uri="{FF2B5EF4-FFF2-40B4-BE49-F238E27FC236}">
                <a16:creationId xmlns:a16="http://schemas.microsoft.com/office/drawing/2014/main" id="{69717AAA-F8EE-1B21-A07A-8EAD8988AB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18" y="3746749"/>
            <a:ext cx="12198017" cy="3111251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1946204-4724-A6D8-B05D-E92723B54E18}"/>
              </a:ext>
            </a:extLst>
          </p:cNvPr>
          <p:cNvSpPr txBox="1"/>
          <p:nvPr/>
        </p:nvSpPr>
        <p:spPr>
          <a:xfrm>
            <a:off x="751381" y="507249"/>
            <a:ext cx="6613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dirty="0"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En god </a:t>
            </a:r>
            <a:r>
              <a:rPr lang="nb-NO" sz="4400" dirty="0">
                <a:solidFill>
                  <a:srgbClr val="007367"/>
                </a:solidFill>
                <a:latin typeface="Poppins" panose="00000500000000000000" pitchFamily="2" charset="0"/>
                <a:ea typeface="Roboto Medium" panose="02000000000000000000" pitchFamily="2" charset="0"/>
                <a:cs typeface="Poppins" panose="00000500000000000000" pitchFamily="2" charset="0"/>
              </a:rPr>
              <a:t>pris</a:t>
            </a:r>
          </a:p>
        </p:txBody>
      </p:sp>
      <p:pic>
        <p:nvPicPr>
          <p:cNvPr id="13" name="Bilde 12" descr="Et bilde som inneholder tekst&#10;&#10;Automatisk generert beskrivelse">
            <a:extLst>
              <a:ext uri="{FF2B5EF4-FFF2-40B4-BE49-F238E27FC236}">
                <a16:creationId xmlns:a16="http://schemas.microsoft.com/office/drawing/2014/main" id="{6CBA4E3A-C2C2-B6D7-316A-BF893A889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063" y="354686"/>
            <a:ext cx="1839415" cy="504000"/>
          </a:xfrm>
          <a:prstGeom prst="rect">
            <a:avLst/>
          </a:prstGeom>
        </p:spPr>
      </p:pic>
      <p:grpSp>
        <p:nvGrpSpPr>
          <p:cNvPr id="14" name="Gruppe 13">
            <a:extLst>
              <a:ext uri="{FF2B5EF4-FFF2-40B4-BE49-F238E27FC236}">
                <a16:creationId xmlns:a16="http://schemas.microsoft.com/office/drawing/2014/main" id="{B4E52CCD-635F-08E5-8B04-90BF240C2699}"/>
              </a:ext>
            </a:extLst>
          </p:cNvPr>
          <p:cNvGrpSpPr/>
          <p:nvPr/>
        </p:nvGrpSpPr>
        <p:grpSpPr>
          <a:xfrm>
            <a:off x="203040" y="6458465"/>
            <a:ext cx="432000" cy="252000"/>
            <a:chOff x="401823" y="5484430"/>
            <a:chExt cx="432000" cy="252000"/>
          </a:xfrm>
        </p:grpSpPr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FB0A0C9F-C695-8F37-5214-14C006EADA19}"/>
                </a:ext>
              </a:extLst>
            </p:cNvPr>
            <p:cNvSpPr/>
            <p:nvPr/>
          </p:nvSpPr>
          <p:spPr>
            <a:xfrm>
              <a:off x="401823" y="5484430"/>
              <a:ext cx="432000" cy="252000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  <a:effectLst>
              <a:outerShdw blurRad="50800" dist="50800" dir="54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lideNo">
              <a:extLst>
                <a:ext uri="{FF2B5EF4-FFF2-40B4-BE49-F238E27FC236}">
                  <a16:creationId xmlns:a16="http://schemas.microsoft.com/office/drawing/2014/main" id="{225ABB02-008F-E848-5081-B2CA9F1CDD4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31298" y="5484430"/>
              <a:ext cx="147453" cy="20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 defTabSz="457200"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 sz="1700"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</a:pPr>
              <a:fld id="{50EC5D76-3BFB-43C9-8F33-1DA71A0F55FB}" type="slidenum">
                <a:rPr lang="en-ID" altLang="nb-NO" sz="1000" b="1">
                  <a:solidFill>
                    <a:srgbClr val="FFFFFF"/>
                  </a:solidFill>
                </a:rPr>
                <a:pPr algn="ctr" eaLnBrk="1" hangingPunct="1">
                  <a:lnSpc>
                    <a:spcPct val="150000"/>
                  </a:lnSpc>
                </a:pPr>
                <a:t>9</a:t>
              </a:fld>
              <a:endParaRPr lang="en-ID" altLang="nb-NO" sz="1000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8" name="Group 7">
            <a:extLst>
              <a:ext uri="{FF2B5EF4-FFF2-40B4-BE49-F238E27FC236}">
                <a16:creationId xmlns:a16="http://schemas.microsoft.com/office/drawing/2014/main" id="{5816075D-38ED-106F-A086-BD4FE5561B4C}"/>
              </a:ext>
            </a:extLst>
          </p:cNvPr>
          <p:cNvGrpSpPr/>
          <p:nvPr/>
        </p:nvGrpSpPr>
        <p:grpSpPr>
          <a:xfrm>
            <a:off x="10286367" y="6292369"/>
            <a:ext cx="1573118" cy="421889"/>
            <a:chOff x="9492988" y="653720"/>
            <a:chExt cx="1573118" cy="421889"/>
          </a:xfrm>
          <a:effectLst>
            <a:outerShdw blurRad="152400" dist="50800" dir="5400000" algn="tl" rotWithShape="0">
              <a:prstClr val="black">
                <a:alpha val="15000"/>
              </a:prstClr>
            </a:outerShdw>
          </a:effectLst>
        </p:grpSpPr>
        <p:sp>
          <p:nvSpPr>
            <p:cNvPr id="109" name="Rectangle: Rounded Corners 8">
              <a:extLst>
                <a:ext uri="{FF2B5EF4-FFF2-40B4-BE49-F238E27FC236}">
                  <a16:creationId xmlns:a16="http://schemas.microsoft.com/office/drawing/2014/main" id="{B1C0E637-6EC3-E2FB-90D9-1FAB28C896B7}"/>
                </a:ext>
              </a:extLst>
            </p:cNvPr>
            <p:cNvSpPr/>
            <p:nvPr/>
          </p:nvSpPr>
          <p:spPr>
            <a:xfrm>
              <a:off x="9492988" y="653720"/>
              <a:ext cx="1573118" cy="421889"/>
            </a:xfrm>
            <a:prstGeom prst="roundRect">
              <a:avLst>
                <a:gd name="adj" fmla="val 50000"/>
              </a:avLst>
            </a:prstGeom>
            <a:solidFill>
              <a:srgbClr val="0073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9">
              <a:extLst>
                <a:ext uri="{FF2B5EF4-FFF2-40B4-BE49-F238E27FC236}">
                  <a16:creationId xmlns:a16="http://schemas.microsoft.com/office/drawing/2014/main" id="{C77E36B4-6AFC-F0A9-AB7E-71358FDD0042}"/>
                </a:ext>
              </a:extLst>
            </p:cNvPr>
            <p:cNvSpPr txBox="1"/>
            <p:nvPr/>
          </p:nvSpPr>
          <p:spPr>
            <a:xfrm>
              <a:off x="9687495" y="726165"/>
              <a:ext cx="1221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kern="1000" spc="1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SAMVIRKE</a:t>
              </a:r>
              <a:endParaRPr lang="id-ID" sz="1200" b="0" kern="1000" spc="1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cxnSp>
        <p:nvCxnSpPr>
          <p:cNvPr id="30" name="Rett linje 29">
            <a:extLst>
              <a:ext uri="{FF2B5EF4-FFF2-40B4-BE49-F238E27FC236}">
                <a16:creationId xmlns:a16="http://schemas.microsoft.com/office/drawing/2014/main" id="{35B1EC2F-9F48-55D5-335F-28A55883B8E0}"/>
              </a:ext>
            </a:extLst>
          </p:cNvPr>
          <p:cNvCxnSpPr/>
          <p:nvPr/>
        </p:nvCxnSpPr>
        <p:spPr>
          <a:xfrm>
            <a:off x="6144699" y="2752118"/>
            <a:ext cx="0" cy="468000"/>
          </a:xfrm>
          <a:prstGeom prst="line">
            <a:avLst/>
          </a:prstGeom>
          <a:ln w="222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9">
            <a:extLst>
              <a:ext uri="{FF2B5EF4-FFF2-40B4-BE49-F238E27FC236}">
                <a16:creationId xmlns:a16="http://schemas.microsoft.com/office/drawing/2014/main" id="{2E468916-DB9F-1530-EBCC-385255F3A704}"/>
              </a:ext>
            </a:extLst>
          </p:cNvPr>
          <p:cNvSpPr/>
          <p:nvPr/>
        </p:nvSpPr>
        <p:spPr>
          <a:xfrm>
            <a:off x="635041" y="3111251"/>
            <a:ext cx="10834470" cy="30441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52400" dist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Rett linje 27">
            <a:extLst>
              <a:ext uri="{FF2B5EF4-FFF2-40B4-BE49-F238E27FC236}">
                <a16:creationId xmlns:a16="http://schemas.microsoft.com/office/drawing/2014/main" id="{A7A8ED37-460D-F655-1CE4-DA39A4578DD3}"/>
              </a:ext>
            </a:extLst>
          </p:cNvPr>
          <p:cNvCxnSpPr/>
          <p:nvPr/>
        </p:nvCxnSpPr>
        <p:spPr>
          <a:xfrm>
            <a:off x="6151789" y="3372296"/>
            <a:ext cx="0" cy="2376000"/>
          </a:xfrm>
          <a:prstGeom prst="line">
            <a:avLst/>
          </a:prstGeom>
          <a:ln w="22225">
            <a:solidFill>
              <a:srgbClr val="D8AA6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uppe 96">
            <a:extLst>
              <a:ext uri="{FF2B5EF4-FFF2-40B4-BE49-F238E27FC236}">
                <a16:creationId xmlns:a16="http://schemas.microsoft.com/office/drawing/2014/main" id="{B0AC3F82-E887-A6D4-6185-60181C849591}"/>
              </a:ext>
            </a:extLst>
          </p:cNvPr>
          <p:cNvGrpSpPr>
            <a:grpSpLocks noChangeAspect="1"/>
          </p:cNvGrpSpPr>
          <p:nvPr/>
        </p:nvGrpSpPr>
        <p:grpSpPr>
          <a:xfrm>
            <a:off x="1204886" y="3760282"/>
            <a:ext cx="4491488" cy="1906253"/>
            <a:chOff x="1103703" y="4015641"/>
            <a:chExt cx="4882048" cy="2072014"/>
          </a:xfrm>
        </p:grpSpPr>
        <p:grpSp>
          <p:nvGrpSpPr>
            <p:cNvPr id="96" name="Gruppe 95">
              <a:extLst>
                <a:ext uri="{FF2B5EF4-FFF2-40B4-BE49-F238E27FC236}">
                  <a16:creationId xmlns:a16="http://schemas.microsoft.com/office/drawing/2014/main" id="{5942DAB6-23D7-F69E-8FBA-3622D225496E}"/>
                </a:ext>
              </a:extLst>
            </p:cNvPr>
            <p:cNvGrpSpPr/>
            <p:nvPr/>
          </p:nvGrpSpPr>
          <p:grpSpPr>
            <a:xfrm>
              <a:off x="3676363" y="4019466"/>
              <a:ext cx="2309388" cy="2068189"/>
              <a:chOff x="3676363" y="4019466"/>
              <a:chExt cx="2309388" cy="2068189"/>
            </a:xfrm>
          </p:grpSpPr>
          <p:pic>
            <p:nvPicPr>
              <p:cNvPr id="29" name="Grafikk 28">
                <a:extLst>
                  <a:ext uri="{FF2B5EF4-FFF2-40B4-BE49-F238E27FC236}">
                    <a16:creationId xmlns:a16="http://schemas.microsoft.com/office/drawing/2014/main" id="{72540550-CB8D-3754-D288-862786C745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8103" r="35779" b="46454"/>
              <a:stretch/>
            </p:blipFill>
            <p:spPr>
              <a:xfrm>
                <a:off x="3676363" y="4107655"/>
                <a:ext cx="2309388" cy="1980000"/>
              </a:xfrm>
              <a:prstGeom prst="rect">
                <a:avLst/>
              </a:prstGeom>
            </p:spPr>
          </p:pic>
          <p:pic>
            <p:nvPicPr>
              <p:cNvPr id="65" name="Grafikk 64">
                <a:extLst>
                  <a:ext uri="{FF2B5EF4-FFF2-40B4-BE49-F238E27FC236}">
                    <a16:creationId xmlns:a16="http://schemas.microsoft.com/office/drawing/2014/main" id="{E47EDE87-70A5-1D8E-1D5F-B13D62471E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75291" b="60754"/>
              <a:stretch/>
            </p:blipFill>
            <p:spPr>
              <a:xfrm flipV="1">
                <a:off x="4069423" y="4367601"/>
                <a:ext cx="1293362" cy="1188000"/>
              </a:xfrm>
              <a:prstGeom prst="rect">
                <a:avLst/>
              </a:prstGeom>
            </p:spPr>
          </p:pic>
          <p:pic>
            <p:nvPicPr>
              <p:cNvPr id="79" name="Grafikk 78" descr="Mynter med heldekkende fyll">
                <a:extLst>
                  <a:ext uri="{FF2B5EF4-FFF2-40B4-BE49-F238E27FC236}">
                    <a16:creationId xmlns:a16="http://schemas.microsoft.com/office/drawing/2014/main" id="{6F2C2B9F-AB0F-2C1F-66DB-44DF1CEB2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5102182" y="4019466"/>
                <a:ext cx="575999" cy="576000"/>
              </a:xfrm>
              <a:prstGeom prst="rect">
                <a:avLst/>
              </a:prstGeom>
            </p:spPr>
          </p:pic>
        </p:grpSp>
        <p:grpSp>
          <p:nvGrpSpPr>
            <p:cNvPr id="95" name="Gruppe 94">
              <a:extLst>
                <a:ext uri="{FF2B5EF4-FFF2-40B4-BE49-F238E27FC236}">
                  <a16:creationId xmlns:a16="http://schemas.microsoft.com/office/drawing/2014/main" id="{F171B1A3-0E42-0E51-716A-4A496C180152}"/>
                </a:ext>
              </a:extLst>
            </p:cNvPr>
            <p:cNvGrpSpPr/>
            <p:nvPr/>
          </p:nvGrpSpPr>
          <p:grpSpPr>
            <a:xfrm>
              <a:off x="1103703" y="4015641"/>
              <a:ext cx="2309388" cy="2062478"/>
              <a:chOff x="1304871" y="4015641"/>
              <a:chExt cx="2309388" cy="2062478"/>
            </a:xfrm>
          </p:grpSpPr>
          <p:pic>
            <p:nvPicPr>
              <p:cNvPr id="81" name="Grafikk 80">
                <a:extLst>
                  <a:ext uri="{FF2B5EF4-FFF2-40B4-BE49-F238E27FC236}">
                    <a16:creationId xmlns:a16="http://schemas.microsoft.com/office/drawing/2014/main" id="{A2511C10-77F3-095A-A03C-B0B39C18CE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28103" r="35779" b="46454"/>
              <a:stretch/>
            </p:blipFill>
            <p:spPr>
              <a:xfrm>
                <a:off x="1304871" y="4098119"/>
                <a:ext cx="2309388" cy="1980000"/>
              </a:xfrm>
              <a:prstGeom prst="rect">
                <a:avLst/>
              </a:prstGeom>
            </p:spPr>
          </p:pic>
          <p:pic>
            <p:nvPicPr>
              <p:cNvPr id="82" name="Grafikk 81">
                <a:extLst>
                  <a:ext uri="{FF2B5EF4-FFF2-40B4-BE49-F238E27FC236}">
                    <a16:creationId xmlns:a16="http://schemas.microsoft.com/office/drawing/2014/main" id="{EE7DF8A9-B410-8257-297A-DE0C8E2806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75291" b="60754"/>
              <a:stretch/>
            </p:blipFill>
            <p:spPr>
              <a:xfrm>
                <a:off x="1639043" y="4472961"/>
                <a:ext cx="1371748" cy="1260000"/>
              </a:xfrm>
              <a:prstGeom prst="rect">
                <a:avLst/>
              </a:prstGeom>
            </p:spPr>
          </p:pic>
          <p:pic>
            <p:nvPicPr>
              <p:cNvPr id="83" name="Grafikk 82">
                <a:extLst>
                  <a:ext uri="{FF2B5EF4-FFF2-40B4-BE49-F238E27FC236}">
                    <a16:creationId xmlns:a16="http://schemas.microsoft.com/office/drawing/2014/main" id="{F2F34C25-22D6-8DCD-66DA-0CAFA9BC2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80935" y="4015641"/>
                <a:ext cx="284712" cy="722195"/>
              </a:xfrm>
              <a:prstGeom prst="rect">
                <a:avLst/>
              </a:prstGeom>
            </p:spPr>
          </p:pic>
        </p:grp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7DBEE3ED-4F3D-0698-6252-00CD1EFDCF51}"/>
              </a:ext>
            </a:extLst>
          </p:cNvPr>
          <p:cNvGrpSpPr>
            <a:grpSpLocks noChangeAspect="1"/>
          </p:cNvGrpSpPr>
          <p:nvPr/>
        </p:nvGrpSpPr>
        <p:grpSpPr>
          <a:xfrm>
            <a:off x="6661507" y="3750798"/>
            <a:ext cx="4515542" cy="1908000"/>
            <a:chOff x="6315402" y="3968010"/>
            <a:chExt cx="4922841" cy="2080096"/>
          </a:xfrm>
        </p:grpSpPr>
        <p:grpSp>
          <p:nvGrpSpPr>
            <p:cNvPr id="99" name="Gruppe 98">
              <a:extLst>
                <a:ext uri="{FF2B5EF4-FFF2-40B4-BE49-F238E27FC236}">
                  <a16:creationId xmlns:a16="http://schemas.microsoft.com/office/drawing/2014/main" id="{26B79662-C923-FEAD-84F8-D669DC6E1A7D}"/>
                </a:ext>
              </a:extLst>
            </p:cNvPr>
            <p:cNvGrpSpPr/>
            <p:nvPr/>
          </p:nvGrpSpPr>
          <p:grpSpPr>
            <a:xfrm>
              <a:off x="8928855" y="3993015"/>
              <a:ext cx="2309388" cy="2055091"/>
              <a:chOff x="8828800" y="4039163"/>
              <a:chExt cx="2309388" cy="2055091"/>
            </a:xfrm>
          </p:grpSpPr>
          <p:pic>
            <p:nvPicPr>
              <p:cNvPr id="86" name="Grafikk 85" descr="Mynter med heldekkende fyll">
                <a:extLst>
                  <a:ext uri="{FF2B5EF4-FFF2-40B4-BE49-F238E27FC236}">
                    <a16:creationId xmlns:a16="http://schemas.microsoft.com/office/drawing/2014/main" id="{0A7C2AB6-21FE-54E7-13BD-1101E8338E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273002" y="4039163"/>
                <a:ext cx="576000" cy="576000"/>
              </a:xfrm>
              <a:prstGeom prst="rect">
                <a:avLst/>
              </a:prstGeom>
            </p:spPr>
          </p:pic>
          <p:pic>
            <p:nvPicPr>
              <p:cNvPr id="88" name="Grafikk 87">
                <a:extLst>
                  <a:ext uri="{FF2B5EF4-FFF2-40B4-BE49-F238E27FC236}">
                    <a16:creationId xmlns:a16="http://schemas.microsoft.com/office/drawing/2014/main" id="{1D8A81BF-1D6F-B284-A201-D8F924BCC2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8103" r="35779" b="46454"/>
              <a:stretch/>
            </p:blipFill>
            <p:spPr>
              <a:xfrm>
                <a:off x="8828800" y="4114254"/>
                <a:ext cx="2309388" cy="1980000"/>
              </a:xfrm>
              <a:prstGeom prst="rect">
                <a:avLst/>
              </a:prstGeom>
            </p:spPr>
          </p:pic>
          <p:pic>
            <p:nvPicPr>
              <p:cNvPr id="89" name="Grafikk 88">
                <a:extLst>
                  <a:ext uri="{FF2B5EF4-FFF2-40B4-BE49-F238E27FC236}">
                    <a16:creationId xmlns:a16="http://schemas.microsoft.com/office/drawing/2014/main" id="{58A11F34-7C3F-62FD-9649-A15E279AE0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75291" b="60754"/>
              <a:stretch/>
            </p:blipFill>
            <p:spPr>
              <a:xfrm>
                <a:off x="9162972" y="4489096"/>
                <a:ext cx="1371748" cy="1260000"/>
              </a:xfrm>
              <a:prstGeom prst="rect">
                <a:avLst/>
              </a:prstGeom>
            </p:spPr>
          </p:pic>
        </p:grpSp>
        <p:grpSp>
          <p:nvGrpSpPr>
            <p:cNvPr id="98" name="Gruppe 97">
              <a:extLst>
                <a:ext uri="{FF2B5EF4-FFF2-40B4-BE49-F238E27FC236}">
                  <a16:creationId xmlns:a16="http://schemas.microsoft.com/office/drawing/2014/main" id="{D66C6D22-DDDC-37CA-475C-64846A4304AF}"/>
                </a:ext>
              </a:extLst>
            </p:cNvPr>
            <p:cNvGrpSpPr/>
            <p:nvPr/>
          </p:nvGrpSpPr>
          <p:grpSpPr>
            <a:xfrm>
              <a:off x="6315402" y="3968010"/>
              <a:ext cx="2309388" cy="2079965"/>
              <a:chOff x="6523703" y="4015641"/>
              <a:chExt cx="2309388" cy="2079965"/>
            </a:xfrm>
          </p:grpSpPr>
          <p:pic>
            <p:nvPicPr>
              <p:cNvPr id="90" name="Grafikk 89">
                <a:extLst>
                  <a:ext uri="{FF2B5EF4-FFF2-40B4-BE49-F238E27FC236}">
                    <a16:creationId xmlns:a16="http://schemas.microsoft.com/office/drawing/2014/main" id="{FFC575A8-6178-F9C4-FC2C-0C991C46E0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28103" r="35779" b="46454"/>
              <a:stretch/>
            </p:blipFill>
            <p:spPr>
              <a:xfrm>
                <a:off x="6523703" y="4115606"/>
                <a:ext cx="2309388" cy="1980000"/>
              </a:xfrm>
              <a:prstGeom prst="rect">
                <a:avLst/>
              </a:prstGeom>
            </p:spPr>
          </p:pic>
          <p:pic>
            <p:nvPicPr>
              <p:cNvPr id="91" name="Grafikk 90">
                <a:extLst>
                  <a:ext uri="{FF2B5EF4-FFF2-40B4-BE49-F238E27FC236}">
                    <a16:creationId xmlns:a16="http://schemas.microsoft.com/office/drawing/2014/main" id="{E5171145-BC4E-2F33-1A97-E323549A0A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151391" y="4015641"/>
                <a:ext cx="284712" cy="722196"/>
              </a:xfrm>
              <a:prstGeom prst="rect">
                <a:avLst/>
              </a:prstGeom>
            </p:spPr>
          </p:pic>
          <p:pic>
            <p:nvPicPr>
              <p:cNvPr id="94" name="Grafikk 93">
                <a:extLst>
                  <a:ext uri="{FF2B5EF4-FFF2-40B4-BE49-F238E27FC236}">
                    <a16:creationId xmlns:a16="http://schemas.microsoft.com/office/drawing/2014/main" id="{221C356B-4FCE-DAA4-617A-78A0E43EF0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75291" b="60754"/>
              <a:stretch/>
            </p:blipFill>
            <p:spPr>
              <a:xfrm flipV="1">
                <a:off x="6917196" y="4364553"/>
                <a:ext cx="1293362" cy="1188000"/>
              </a:xfrm>
              <a:prstGeom prst="rect">
                <a:avLst/>
              </a:prstGeom>
            </p:spPr>
          </p:pic>
        </p:grpSp>
      </p:grpSp>
      <p:grpSp>
        <p:nvGrpSpPr>
          <p:cNvPr id="161" name="Gruppe 160">
            <a:extLst>
              <a:ext uri="{FF2B5EF4-FFF2-40B4-BE49-F238E27FC236}">
                <a16:creationId xmlns:a16="http://schemas.microsoft.com/office/drawing/2014/main" id="{9D240EFF-1055-11B9-EB9D-C853870A8BD7}"/>
              </a:ext>
            </a:extLst>
          </p:cNvPr>
          <p:cNvGrpSpPr/>
          <p:nvPr/>
        </p:nvGrpSpPr>
        <p:grpSpPr>
          <a:xfrm>
            <a:off x="1890432" y="2159437"/>
            <a:ext cx="1260000" cy="1270693"/>
            <a:chOff x="2918182" y="2129767"/>
            <a:chExt cx="1260000" cy="1270693"/>
          </a:xfrm>
        </p:grpSpPr>
        <p:grpSp>
          <p:nvGrpSpPr>
            <p:cNvPr id="157" name="Gruppe 156">
              <a:extLst>
                <a:ext uri="{FF2B5EF4-FFF2-40B4-BE49-F238E27FC236}">
                  <a16:creationId xmlns:a16="http://schemas.microsoft.com/office/drawing/2014/main" id="{8F8B397A-52FF-2098-08DE-E13C7F7DB1AE}"/>
                </a:ext>
              </a:extLst>
            </p:cNvPr>
            <p:cNvGrpSpPr/>
            <p:nvPr/>
          </p:nvGrpSpPr>
          <p:grpSpPr>
            <a:xfrm>
              <a:off x="2918182" y="2140460"/>
              <a:ext cx="1260000" cy="1260000"/>
              <a:chOff x="4610496" y="2132312"/>
              <a:chExt cx="1260000" cy="1260000"/>
            </a:xfrm>
          </p:grpSpPr>
          <p:sp>
            <p:nvSpPr>
              <p:cNvPr id="144" name="Ellipse 143">
                <a:extLst>
                  <a:ext uri="{FF2B5EF4-FFF2-40B4-BE49-F238E27FC236}">
                    <a16:creationId xmlns:a16="http://schemas.microsoft.com/office/drawing/2014/main" id="{056A3556-4C82-CCCD-634F-79E0FA43BC3D}"/>
                  </a:ext>
                </a:extLst>
              </p:cNvPr>
              <p:cNvSpPr/>
              <p:nvPr/>
            </p:nvSpPr>
            <p:spPr>
              <a:xfrm>
                <a:off x="4610496" y="2132312"/>
                <a:ext cx="1260000" cy="126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dist="50800" dir="5400000" algn="tl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grpSp>
            <p:nvGrpSpPr>
              <p:cNvPr id="154" name="Gruppe 153">
                <a:extLst>
                  <a:ext uri="{FF2B5EF4-FFF2-40B4-BE49-F238E27FC236}">
                    <a16:creationId xmlns:a16="http://schemas.microsoft.com/office/drawing/2014/main" id="{AB4BB198-7446-EA26-F6B4-A18F9FE6AB4F}"/>
                  </a:ext>
                </a:extLst>
              </p:cNvPr>
              <p:cNvGrpSpPr/>
              <p:nvPr/>
            </p:nvGrpSpPr>
            <p:grpSpPr>
              <a:xfrm>
                <a:off x="4874045" y="2210945"/>
                <a:ext cx="781392" cy="1012081"/>
                <a:chOff x="4874045" y="2170753"/>
                <a:chExt cx="781392" cy="1012081"/>
              </a:xfrm>
            </p:grpSpPr>
            <p:pic>
              <p:nvPicPr>
                <p:cNvPr id="143" name="Grafikk 142" descr="Mann i Robe tommelen opp">
                  <a:extLst>
                    <a:ext uri="{FF2B5EF4-FFF2-40B4-BE49-F238E27FC236}">
                      <a16:creationId xmlns:a16="http://schemas.microsoft.com/office/drawing/2014/main" id="{C12B28EB-14BB-D070-3AC3-00A4858C05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74045" y="2462834"/>
                  <a:ext cx="781392" cy="720000"/>
                </a:xfrm>
                <a:prstGeom prst="rect">
                  <a:avLst/>
                </a:prstGeom>
              </p:spPr>
            </p:pic>
            <p:grpSp>
              <p:nvGrpSpPr>
                <p:cNvPr id="153" name="Gruppe 152">
                  <a:extLst>
                    <a:ext uri="{FF2B5EF4-FFF2-40B4-BE49-F238E27FC236}">
                      <a16:creationId xmlns:a16="http://schemas.microsoft.com/office/drawing/2014/main" id="{9F8B182E-3F39-598C-2AD0-E26E728D5BB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094525" y="2170753"/>
                  <a:ext cx="354316" cy="396000"/>
                  <a:chOff x="3093827" y="1850994"/>
                  <a:chExt cx="647700" cy="723900"/>
                </a:xfrm>
              </p:grpSpPr>
              <p:pic>
                <p:nvPicPr>
                  <p:cNvPr id="150" name="Grafikk 149" descr="Barn med bølget hår">
                    <a:extLst>
                      <a:ext uri="{FF2B5EF4-FFF2-40B4-BE49-F238E27FC236}">
                        <a16:creationId xmlns:a16="http://schemas.microsoft.com/office/drawing/2014/main" id="{68CB86C3-091F-05AE-DCC2-4F6AE4EAF7E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093827" y="1850994"/>
                    <a:ext cx="647700" cy="723900"/>
                  </a:xfrm>
                  <a:prstGeom prst="rect">
                    <a:avLst/>
                  </a:prstGeom>
                </p:spPr>
              </p:pic>
              <p:pic>
                <p:nvPicPr>
                  <p:cNvPr id="152" name="Grafikk 151" descr="Et ansikt med et stort smil">
                    <a:extLst>
                      <a:ext uri="{FF2B5EF4-FFF2-40B4-BE49-F238E27FC236}">
                        <a16:creationId xmlns:a16="http://schemas.microsoft.com/office/drawing/2014/main" id="{2CCB7863-62DE-9197-404A-6777D6DAF8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346458" y="2135445"/>
                    <a:ext cx="304800" cy="314325"/>
                  </a:xfrm>
                  <a:prstGeom prst="rect">
                    <a:avLst/>
                  </a:prstGeom>
                </p:spPr>
              </p:pic>
            </p:grpSp>
          </p:grpSp>
        </p:grpSp>
        <p:pic>
          <p:nvPicPr>
            <p:cNvPr id="158" name="Grafikk 157">
              <a:extLst>
                <a:ext uri="{FF2B5EF4-FFF2-40B4-BE49-F238E27FC236}">
                  <a16:creationId xmlns:a16="http://schemas.microsoft.com/office/drawing/2014/main" id="{47F3CF1D-7050-CBEB-73CE-796BC1550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089479" y="2129767"/>
              <a:ext cx="184503" cy="468000"/>
            </a:xfrm>
            <a:prstGeom prst="rect">
              <a:avLst/>
            </a:prstGeom>
          </p:spPr>
        </p:pic>
      </p:grpSp>
      <p:sp>
        <p:nvSpPr>
          <p:cNvPr id="2" name="TextBox 29">
            <a:extLst>
              <a:ext uri="{FF2B5EF4-FFF2-40B4-BE49-F238E27FC236}">
                <a16:creationId xmlns:a16="http://schemas.microsoft.com/office/drawing/2014/main" id="{62EEFF5F-E689-E2D9-1902-B16A8D2BDDE2}"/>
              </a:ext>
            </a:extLst>
          </p:cNvPr>
          <p:cNvSpPr txBox="1"/>
          <p:nvPr/>
        </p:nvSpPr>
        <p:spPr>
          <a:xfrm>
            <a:off x="3308757" y="2187452"/>
            <a:ext cx="2469699" cy="826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b-NO" sz="1100" b="1" dirty="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Samvirke </a:t>
            </a:r>
            <a:r>
              <a:rPr lang="nb-NO" sz="1100" dirty="0">
                <a:solidFill>
                  <a:schemeClr val="bg2">
                    <a:lumMod val="50000"/>
                  </a:schemeClr>
                </a:solidFill>
                <a:latin typeface="IBM Plex Sans" panose="020B0503050203000203" pitchFamily="34" charset="0"/>
                <a:ea typeface="Roboto Light" panose="02000000000000000000" pitchFamily="2" charset="0"/>
                <a:cs typeface="Poppins" panose="00000500000000000000" pitchFamily="2" charset="0"/>
              </a:rPr>
              <a:t>søker å maksimere prisen på råvarer og minimere kostnader for medlemmer</a:t>
            </a:r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97E76594-6001-3568-9F79-76CFBC433E82}"/>
              </a:ext>
            </a:extLst>
          </p:cNvPr>
          <p:cNvGrpSpPr/>
          <p:nvPr/>
        </p:nvGrpSpPr>
        <p:grpSpPr>
          <a:xfrm>
            <a:off x="6925279" y="2179319"/>
            <a:ext cx="4072805" cy="1268133"/>
            <a:chOff x="6336816" y="2109647"/>
            <a:chExt cx="4072805" cy="1268133"/>
          </a:xfrm>
        </p:grpSpPr>
        <p:grpSp>
          <p:nvGrpSpPr>
            <p:cNvPr id="160" name="Gruppe 159">
              <a:extLst>
                <a:ext uri="{FF2B5EF4-FFF2-40B4-BE49-F238E27FC236}">
                  <a16:creationId xmlns:a16="http://schemas.microsoft.com/office/drawing/2014/main" id="{936CFA94-88FB-15AD-4FE6-4EEB0CBDC1F9}"/>
                </a:ext>
              </a:extLst>
            </p:cNvPr>
            <p:cNvGrpSpPr/>
            <p:nvPr/>
          </p:nvGrpSpPr>
          <p:grpSpPr>
            <a:xfrm>
              <a:off x="6336816" y="2117780"/>
              <a:ext cx="1290296" cy="1260000"/>
              <a:chOff x="10176523" y="2122118"/>
              <a:chExt cx="1290296" cy="1260000"/>
            </a:xfrm>
          </p:grpSpPr>
          <p:grpSp>
            <p:nvGrpSpPr>
              <p:cNvPr id="156" name="Gruppe 155">
                <a:extLst>
                  <a:ext uri="{FF2B5EF4-FFF2-40B4-BE49-F238E27FC236}">
                    <a16:creationId xmlns:a16="http://schemas.microsoft.com/office/drawing/2014/main" id="{30F05226-8524-3B26-4B2E-C928164248FC}"/>
                  </a:ext>
                </a:extLst>
              </p:cNvPr>
              <p:cNvGrpSpPr/>
              <p:nvPr/>
            </p:nvGrpSpPr>
            <p:grpSpPr>
              <a:xfrm>
                <a:off x="10206819" y="2122118"/>
                <a:ext cx="1260000" cy="1260000"/>
                <a:chOff x="6640938" y="2134534"/>
                <a:chExt cx="1260000" cy="1260000"/>
              </a:xfrm>
            </p:grpSpPr>
            <p:sp>
              <p:nvSpPr>
                <p:cNvPr id="155" name="Ellipse 154">
                  <a:extLst>
                    <a:ext uri="{FF2B5EF4-FFF2-40B4-BE49-F238E27FC236}">
                      <a16:creationId xmlns:a16="http://schemas.microsoft.com/office/drawing/2014/main" id="{13828595-F35E-D5A5-E0E1-392B8D22714D}"/>
                    </a:ext>
                  </a:extLst>
                </p:cNvPr>
                <p:cNvSpPr/>
                <p:nvPr/>
              </p:nvSpPr>
              <p:spPr>
                <a:xfrm>
                  <a:off x="6640938" y="2134534"/>
                  <a:ext cx="1260000" cy="1260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dist="50800" dir="5400000" algn="tl" rotWithShape="0">
                    <a:prstClr val="black">
                      <a:alpha val="15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  <p:pic>
              <p:nvPicPr>
                <p:cNvPr id="146" name="Grafikk 145" descr="Mann i forretnings Attire">
                  <a:extLst>
                    <a:ext uri="{FF2B5EF4-FFF2-40B4-BE49-F238E27FC236}">
                      <a16:creationId xmlns:a16="http://schemas.microsoft.com/office/drawing/2014/main" id="{AADE1C11-9FD9-015B-0590-C1C8BF7EB4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97933" y="2206586"/>
                  <a:ext cx="746467" cy="1008000"/>
                </a:xfrm>
                <a:prstGeom prst="rect">
                  <a:avLst/>
                </a:prstGeom>
              </p:spPr>
            </p:pic>
          </p:grpSp>
          <p:pic>
            <p:nvPicPr>
              <p:cNvPr id="159" name="Grafikk 158" descr="Mynter med heldekkende fyll">
                <a:extLst>
                  <a:ext uri="{FF2B5EF4-FFF2-40B4-BE49-F238E27FC236}">
                    <a16:creationId xmlns:a16="http://schemas.microsoft.com/office/drawing/2014/main" id="{390B50E7-4145-5A5B-C374-14A5B612B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10176523" y="2171623"/>
                <a:ext cx="432000" cy="432000"/>
              </a:xfrm>
              <a:prstGeom prst="rect">
                <a:avLst/>
              </a:prstGeom>
            </p:spPr>
          </p:pic>
        </p:grp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E40B42D0-5B99-F98E-86F9-DDEACFAAA9CF}"/>
                </a:ext>
              </a:extLst>
            </p:cNvPr>
            <p:cNvSpPr txBox="1"/>
            <p:nvPr/>
          </p:nvSpPr>
          <p:spPr>
            <a:xfrm>
              <a:off x="7790274" y="2109647"/>
              <a:ext cx="2619347" cy="826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100" b="1" dirty="0">
                  <a:solidFill>
                    <a:schemeClr val="bg2">
                      <a:lumMod val="50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Investoreide selskap </a:t>
              </a:r>
              <a:r>
                <a:rPr lang="nb-NO" sz="1100" dirty="0">
                  <a:solidFill>
                    <a:schemeClr val="bg2">
                      <a:lumMod val="50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søker å minimerer kostnad for innsatsfaktorer og maksimere fortjenesten</a:t>
              </a:r>
            </a:p>
          </p:txBody>
        </p:sp>
      </p:grpSp>
      <p:sp>
        <p:nvSpPr>
          <p:cNvPr id="10" name="TextBox 11">
            <a:extLst>
              <a:ext uri="{FF2B5EF4-FFF2-40B4-BE49-F238E27FC236}">
                <a16:creationId xmlns:a16="http://schemas.microsoft.com/office/drawing/2014/main" id="{3213C4F6-6C33-3C88-38FA-2F93A6D126DF}"/>
              </a:ext>
            </a:extLst>
          </p:cNvPr>
          <p:cNvSpPr txBox="1"/>
          <p:nvPr/>
        </p:nvSpPr>
        <p:spPr>
          <a:xfrm>
            <a:off x="1817948" y="3802958"/>
            <a:ext cx="13495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IBM Plex Sans" panose="020B0503050203000203" pitchFamily="34" charset="0"/>
              </a:rPr>
              <a:t>Råvarepris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IBM Plex Sans" panose="020B0503050203000203" pitchFamily="34" charset="0"/>
              <a:ea typeface="Roboto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E79D6C73-B3A5-A47F-6213-F3CC6FDC7CBE}"/>
              </a:ext>
            </a:extLst>
          </p:cNvPr>
          <p:cNvSpPr txBox="1"/>
          <p:nvPr/>
        </p:nvSpPr>
        <p:spPr>
          <a:xfrm>
            <a:off x="3817670" y="3808111"/>
            <a:ext cx="13495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IBM Plex Sans" panose="020B0503050203000203" pitchFamily="34" charset="0"/>
              </a:rPr>
              <a:t>Kostnader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IBM Plex Sans" panose="020B0503050203000203" pitchFamily="34" charset="0"/>
              <a:ea typeface="Roboto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5AA2910A-CDB7-D658-ED6F-F5C133340655}"/>
              </a:ext>
            </a:extLst>
          </p:cNvPr>
          <p:cNvSpPr txBox="1"/>
          <p:nvPr/>
        </p:nvSpPr>
        <p:spPr>
          <a:xfrm>
            <a:off x="6858467" y="3801713"/>
            <a:ext cx="13495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IBM Plex Sans" panose="020B0503050203000203" pitchFamily="34" charset="0"/>
              </a:rPr>
              <a:t>Innsatsfaktorer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IBM Plex Sans" panose="020B0503050203000203" pitchFamily="34" charset="0"/>
              <a:ea typeface="Roboto" panose="02000000000000000000" pitchFamily="2" charset="0"/>
              <a:cs typeface="Lato Light" panose="020F0502020204030203" pitchFamily="34" charset="0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184EEE15-C95E-4DC7-4E93-34136D3B17AD}"/>
              </a:ext>
            </a:extLst>
          </p:cNvPr>
          <p:cNvSpPr txBox="1"/>
          <p:nvPr/>
        </p:nvSpPr>
        <p:spPr>
          <a:xfrm>
            <a:off x="9718623" y="3806866"/>
            <a:ext cx="1349595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IBM Plex Sans" panose="020B0503050203000203" pitchFamily="34" charset="0"/>
              </a:rPr>
              <a:t>Fortjeneste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IBM Plex Sans" panose="020B0503050203000203" pitchFamily="34" charset="0"/>
              <a:ea typeface="Roboto" panose="02000000000000000000" pitchFamily="2" charset="0"/>
              <a:cs typeface="Lato Light" panose="020F0502020204030203" pitchFamily="34" charset="0"/>
            </a:endParaRP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675B3D82-C931-24AD-878E-00216C8EF934}"/>
              </a:ext>
            </a:extLst>
          </p:cNvPr>
          <p:cNvGrpSpPr/>
          <p:nvPr/>
        </p:nvGrpSpPr>
        <p:grpSpPr>
          <a:xfrm>
            <a:off x="4058004" y="1095806"/>
            <a:ext cx="6613244" cy="682421"/>
            <a:chOff x="4752415" y="1206346"/>
            <a:chExt cx="6613244" cy="682421"/>
          </a:xfrm>
        </p:grpSpPr>
        <p:pic>
          <p:nvPicPr>
            <p:cNvPr id="31" name="Grafikk 30" descr="Korn med heldekkende fyll">
              <a:extLst>
                <a:ext uri="{FF2B5EF4-FFF2-40B4-BE49-F238E27FC236}">
                  <a16:creationId xmlns:a16="http://schemas.microsoft.com/office/drawing/2014/main" id="{00C80C28-69A4-4DD2-1FEB-EECA14C12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800084" y="1492767"/>
              <a:ext cx="396000" cy="396000"/>
            </a:xfrm>
            <a:prstGeom prst="rect">
              <a:avLst/>
            </a:prstGeom>
          </p:spPr>
        </p:pic>
        <p:sp>
          <p:nvSpPr>
            <p:cNvPr id="6" name="TextBox 29">
              <a:extLst>
                <a:ext uri="{FF2B5EF4-FFF2-40B4-BE49-F238E27FC236}">
                  <a16:creationId xmlns:a16="http://schemas.microsoft.com/office/drawing/2014/main" id="{7510F813-DC41-5542-BE6C-F195A2BFC078}"/>
                </a:ext>
              </a:extLst>
            </p:cNvPr>
            <p:cNvSpPr txBox="1"/>
            <p:nvPr/>
          </p:nvSpPr>
          <p:spPr>
            <a:xfrm>
              <a:off x="4752415" y="1206346"/>
              <a:ext cx="6613244" cy="421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nb-NO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IBM Plex Sans" panose="020B0503050203000203" pitchFamily="34" charset="0"/>
                  <a:ea typeface="Roboto Light" panose="02000000000000000000" pitchFamily="2" charset="0"/>
                  <a:cs typeface="Poppins" panose="00000500000000000000" pitchFamily="2" charset="0"/>
                </a:rPr>
                <a:t>Samvirker og investoreide selskap drives ut fra ulike formål!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0800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34105</TotalTime>
  <Words>893</Words>
  <Application>Microsoft Office PowerPoint</Application>
  <PresentationFormat>Widescreen</PresentationFormat>
  <Paragraphs>176</Paragraphs>
  <Slides>16</Slides>
  <Notes>14</Notes>
  <HiddenSlides>1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IBM Plex Sans</vt:lpstr>
      <vt:lpstr>IBM Plex Sans Medium</vt:lpstr>
      <vt:lpstr>Poppins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Maren M. Heggland</dc:creator>
  <cp:lastModifiedBy>Maren M. Heggland</cp:lastModifiedBy>
  <cp:revision>143</cp:revision>
  <cp:lastPrinted>2024-03-06T09:54:45Z</cp:lastPrinted>
  <dcterms:created xsi:type="dcterms:W3CDTF">2024-01-10T20:04:09Z</dcterms:created>
  <dcterms:modified xsi:type="dcterms:W3CDTF">2024-09-11T06:34:52Z</dcterms:modified>
</cp:coreProperties>
</file>