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83" r:id="rId2"/>
    <p:sldId id="287" r:id="rId3"/>
    <p:sldId id="296" r:id="rId4"/>
    <p:sldId id="285" r:id="rId5"/>
    <p:sldId id="286" r:id="rId6"/>
    <p:sldId id="259" r:id="rId7"/>
    <p:sldId id="261" r:id="rId8"/>
    <p:sldId id="256" r:id="rId9"/>
    <p:sldId id="257" r:id="rId10"/>
    <p:sldId id="297" r:id="rId11"/>
    <p:sldId id="298" r:id="rId12"/>
    <p:sldId id="325" r:id="rId13"/>
    <p:sldId id="269" r:id="rId14"/>
    <p:sldId id="288" r:id="rId15"/>
    <p:sldId id="329" r:id="rId16"/>
    <p:sldId id="290" r:id="rId17"/>
    <p:sldId id="291" r:id="rId18"/>
    <p:sldId id="260" r:id="rId19"/>
    <p:sldId id="262" r:id="rId20"/>
    <p:sldId id="289" r:id="rId21"/>
    <p:sldId id="295" r:id="rId22"/>
    <p:sldId id="258" r:id="rId23"/>
    <p:sldId id="330" r:id="rId24"/>
    <p:sldId id="331" r:id="rId25"/>
    <p:sldId id="294" r:id="rId26"/>
    <p:sldId id="277" r:id="rId27"/>
    <p:sldId id="278" r:id="rId28"/>
    <p:sldId id="279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7F338F39-A5F6-4C20-8949-52DF83621A1E}">
          <p14:sldIdLst/>
        </p14:section>
        <p14:section name="Introduksjon og forankring" id="{6E2663D0-6065-40C0-8A93-BAB4898F6EAC}">
          <p14:sldIdLst>
            <p14:sldId id="283"/>
            <p14:sldId id="287"/>
            <p14:sldId id="296"/>
            <p14:sldId id="285"/>
            <p14:sldId id="286"/>
            <p14:sldId id="259"/>
          </p14:sldIdLst>
        </p14:section>
        <p14:section name="Forståelse og begrepsinnføring" id="{9C7051FC-D1DD-4117-B526-AE85D7FEE875}">
          <p14:sldIdLst>
            <p14:sldId id="261"/>
            <p14:sldId id="256"/>
            <p14:sldId id="257"/>
            <p14:sldId id="297"/>
            <p14:sldId id="298"/>
            <p14:sldId id="325"/>
            <p14:sldId id="269"/>
            <p14:sldId id="288"/>
          </p14:sldIdLst>
        </p14:section>
        <p14:section name="Eierskap og marked" id="{1FCCED9C-8358-4AF2-8CE6-24DCF5927E60}">
          <p14:sldIdLst>
            <p14:sldId id="329"/>
            <p14:sldId id="290"/>
            <p14:sldId id="291"/>
            <p14:sldId id="260"/>
            <p14:sldId id="262"/>
            <p14:sldId id="289"/>
          </p14:sldIdLst>
        </p14:section>
        <p14:section name="Samvirker i praksis" id="{E291DDBB-6836-4EE2-BBE4-6E960CB90E09}">
          <p14:sldIdLst>
            <p14:sldId id="295"/>
            <p14:sldId id="258"/>
            <p14:sldId id="330"/>
            <p14:sldId id="331"/>
            <p14:sldId id="294"/>
          </p14:sldIdLst>
        </p14:section>
        <p14:section name="Kampanjefilmer landbrukssamvirker" id="{F5645F26-264E-41C8-A2C0-C3E8F454EB96}">
          <p14:sldIdLst>
            <p14:sldId id="277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7532"/>
    <a:srgbClr val="7E9253"/>
    <a:srgbClr val="F5B800"/>
    <a:srgbClr val="EF6C00"/>
    <a:srgbClr val="01474F"/>
    <a:srgbClr val="328FC6"/>
    <a:srgbClr val="D50032"/>
    <a:srgbClr val="007396"/>
    <a:srgbClr val="5D4037"/>
    <a:srgbClr val="F1E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9927" autoAdjust="0"/>
  </p:normalViewPr>
  <p:slideViewPr>
    <p:cSldViewPr snapToGrid="0">
      <p:cViewPr varScale="1">
        <p:scale>
          <a:sx n="85" d="100"/>
          <a:sy n="85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n M. Heggland" userId="d2c593d8-1d05-4199-883b-77df89ed7f80" providerId="ADAL" clId="{360F5789-8D94-4DF2-9802-3A3C2B84518B}"/>
    <pc:docChg chg="modSld">
      <pc:chgData name="Maren M. Heggland" userId="d2c593d8-1d05-4199-883b-77df89ed7f80" providerId="ADAL" clId="{360F5789-8D94-4DF2-9802-3A3C2B84518B}" dt="2025-06-25T19:47:59.392" v="3" actId="207"/>
      <pc:docMkLst>
        <pc:docMk/>
      </pc:docMkLst>
      <pc:sldChg chg="modSp mod">
        <pc:chgData name="Maren M. Heggland" userId="d2c593d8-1d05-4199-883b-77df89ed7f80" providerId="ADAL" clId="{360F5789-8D94-4DF2-9802-3A3C2B84518B}" dt="2025-06-25T19:47:59.392" v="3" actId="207"/>
        <pc:sldMkLst>
          <pc:docMk/>
          <pc:sldMk cId="1792150237" sldId="283"/>
        </pc:sldMkLst>
        <pc:spChg chg="mod">
          <ac:chgData name="Maren M. Heggland" userId="d2c593d8-1d05-4199-883b-77df89ed7f80" providerId="ADAL" clId="{360F5789-8D94-4DF2-9802-3A3C2B84518B}" dt="2025-06-25T19:47:59.392" v="3" actId="207"/>
          <ac:spMkLst>
            <pc:docMk/>
            <pc:sldMk cId="1792150237" sldId="283"/>
            <ac:spMk id="21" creationId="{CB30B5FF-0036-B847-360C-ECA9760F7D3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2C79C-FE4E-4151-9AD0-54880D4B7EF6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4CAEC-2A3A-408F-B282-C7C8C4D35C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0844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472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47085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4CAEC-2A3A-408F-B282-C7C8C4D35CFD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061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C6D87-BAAD-0E63-A82A-BD4AFC018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5929BE7-82E9-70B5-9F47-CA8B03ADCA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861A7F7-865B-0DA6-56B0-CB2B95557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572E84A-7FA9-2DCF-477F-7BC92C3AD8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4CAEC-2A3A-408F-B282-C7C8C4D35CFD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2821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1449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/>
              <a:t>Var </a:t>
            </a:r>
            <a:r>
              <a:rPr lang="en-ID" dirty="0" err="1"/>
              <a:t>også</a:t>
            </a:r>
            <a:r>
              <a:rPr lang="en-ID" dirty="0"/>
              <a:t> </a:t>
            </a:r>
            <a:r>
              <a:rPr lang="en-ID" dirty="0" err="1"/>
              <a:t>lagt</a:t>
            </a:r>
            <a:r>
              <a:rPr lang="en-ID" dirty="0"/>
              <a:t> inn </a:t>
            </a:r>
            <a:r>
              <a:rPr lang="en-ID" dirty="0" err="1"/>
              <a:t>setningen</a:t>
            </a:r>
            <a:r>
              <a:rPr lang="en-ID" dirty="0"/>
              <a:t>: </a:t>
            </a:r>
            <a:r>
              <a:rPr lang="en-ID" dirty="0" err="1"/>
              <a:t>både</a:t>
            </a:r>
            <a:r>
              <a:rPr lang="en-ID" dirty="0"/>
              <a:t> de </a:t>
            </a:r>
            <a:r>
              <a:rPr lang="en-ID" dirty="0" err="1"/>
              <a:t>som</a:t>
            </a:r>
            <a:r>
              <a:rPr lang="en-ID" dirty="0"/>
              <a:t> </a:t>
            </a:r>
            <a:r>
              <a:rPr lang="en-ID" dirty="0" err="1"/>
              <a:t>benytter</a:t>
            </a:r>
            <a:r>
              <a:rPr lang="en-ID" dirty="0"/>
              <a:t> </a:t>
            </a:r>
            <a:r>
              <a:rPr lang="en-ID" dirty="0" err="1"/>
              <a:t>samvirke</a:t>
            </a:r>
            <a:r>
              <a:rPr lang="en-ID" dirty="0"/>
              <a:t> </a:t>
            </a:r>
            <a:r>
              <a:rPr lang="en-ID" dirty="0" err="1"/>
              <a:t>og</a:t>
            </a:r>
            <a:r>
              <a:rPr lang="en-ID" dirty="0"/>
              <a:t> </a:t>
            </a:r>
            <a:r>
              <a:rPr lang="en-ID" dirty="0" err="1"/>
              <a:t>andre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18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47085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19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5760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7A589-31A6-FCE9-F595-3C4BD5B36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E0CD4E-CB77-B676-5F38-BD0430462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D4343-F3F3-6E43-6013-210CF26D0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47D60-05D8-DC60-556D-D831967DC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20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8701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Mulige svar: </a:t>
            </a:r>
          </a:p>
          <a:p>
            <a:r>
              <a:rPr lang="nb-NO" dirty="0"/>
              <a:t>For å dekke et behov – hvis det er manglende markedstilgang til varer eller tjenester</a:t>
            </a:r>
          </a:p>
          <a:p>
            <a:r>
              <a:rPr lang="nb-NO" dirty="0"/>
              <a:t>God foretaksform der medlemmenes nytte av virksomheten er viktigere enn kapitalavkastningen. </a:t>
            </a:r>
          </a:p>
          <a:p>
            <a:r>
              <a:rPr lang="nb-NO" dirty="0"/>
              <a:t>Bra for de som ønsker å skape seg sin egen arbeidsplass, og som synes det er rettferdig at overskuddet fordeles etter arbeidsinntekt/deltakelse i virksomheten. </a:t>
            </a:r>
          </a:p>
          <a:p>
            <a:r>
              <a:rPr lang="nb-NO" dirty="0"/>
              <a:t>Krever lite startkapital.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4CAEC-2A3A-408F-B282-C7C8C4D35CFD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0282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22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14723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21F40-DB07-22CF-269F-F4CA273BA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9F1F2C-B5AC-298A-F297-0531FE997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4D495A-475B-C338-35E5-9297B32B3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1B58F-1D7F-B5A0-7B27-FB18EF159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23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1667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36924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365F6-A2C1-18F5-5A55-671D83AE3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DA0483-F303-15EA-BDF8-F1BCBCC2B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129EA0-3062-4102-39D0-58FB798F8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C6B9C-7828-CDF5-DC6F-214FCC759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72792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2370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8116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576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8116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1449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Fremheve at det er bøndene som eier foretakene. SA </a:t>
            </a:r>
            <a:r>
              <a:rPr lang="nb-NO" dirty="0" err="1"/>
              <a:t>vs</a:t>
            </a:r>
            <a:r>
              <a:rPr lang="nb-NO" dirty="0"/>
              <a:t> AS kanskje?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4CAEC-2A3A-408F-B282-C7C8C4D35CF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1877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8484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439B-157F-47DE-8E1D-9D82D97E7615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144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79508F-0963-6483-FF2C-5087D679D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CBFBDD9-80C0-8536-21FE-E7AB9F0B2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021247-0A06-7FC6-6FFE-EEF3633F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96D0-A1AD-4A98-BEC9-BFC5DF20401B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02ED25-AEE5-9FED-A343-92D8201E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D1D2FDF-17C1-E53F-9AA2-3A0F8162D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71747-3C38-4F00-876C-82CEF8D4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3192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3A3C07-2DF4-E4B2-EBB9-F2067C2AE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A7FA821-83CA-E925-BC3B-22DDB54B7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F0B1B38-2722-80DA-C248-7D6B42BB6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96D0-A1AD-4A98-BEC9-BFC5DF20401B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42E7606-BBBB-82F8-061C-08BC8C54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8F49363-1A3B-6698-E6DC-3817F3FF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71747-3C38-4F00-876C-82CEF8D4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742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60A7628-13F8-304A-667A-C1860D1EF0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BA824B3-D437-B08A-C107-50C8A24B9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F2AB86A-2CD8-768F-9C4B-C01DE07B5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96D0-A1AD-4A98-BEC9-BFC5DF20401B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9A00D29-EB4E-204C-C823-74AE6834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AA2D4B5-2AD9-F711-5F8E-CE2C7BB5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71747-3C38-4F00-876C-82CEF8D4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2666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9F81FD5-F4C0-D127-ADAB-75D94551F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6664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1BAB1ED-0C69-5FE1-BF71-559109619F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0628" y="623748"/>
            <a:ext cx="4413999" cy="2874572"/>
          </a:xfrm>
          <a:custGeom>
            <a:avLst/>
            <a:gdLst>
              <a:gd name="connsiteX0" fmla="*/ 408109 w 4413999"/>
              <a:gd name="connsiteY0" fmla="*/ 801 h 2874572"/>
              <a:gd name="connsiteX1" fmla="*/ 447821 w 4413999"/>
              <a:gd name="connsiteY1" fmla="*/ 1229 h 2874572"/>
              <a:gd name="connsiteX2" fmla="*/ 4239677 w 4413999"/>
              <a:gd name="connsiteY2" fmla="*/ 424770 h 2874572"/>
              <a:gd name="connsiteX3" fmla="*/ 4412770 w 4413999"/>
              <a:gd name="connsiteY3" fmla="*/ 641393 h 2874572"/>
              <a:gd name="connsiteX4" fmla="*/ 4182800 w 4413999"/>
              <a:gd name="connsiteY4" fmla="*/ 2700251 h 2874572"/>
              <a:gd name="connsiteX5" fmla="*/ 3966178 w 4413999"/>
              <a:gd name="connsiteY5" fmla="*/ 2873343 h 2874572"/>
              <a:gd name="connsiteX6" fmla="*/ 174321 w 4413999"/>
              <a:gd name="connsiteY6" fmla="*/ 2449802 h 2874572"/>
              <a:gd name="connsiteX7" fmla="*/ 1229 w 4413999"/>
              <a:gd name="connsiteY7" fmla="*/ 2233180 h 2874572"/>
              <a:gd name="connsiteX8" fmla="*/ 231199 w 4413999"/>
              <a:gd name="connsiteY8" fmla="*/ 174321 h 2874572"/>
              <a:gd name="connsiteX9" fmla="*/ 408109 w 4413999"/>
              <a:gd name="connsiteY9" fmla="*/ 801 h 287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3999" h="2874572">
                <a:moveTo>
                  <a:pt x="408109" y="801"/>
                </a:moveTo>
                <a:cubicBezTo>
                  <a:pt x="421083" y="-377"/>
                  <a:pt x="434369" y="-274"/>
                  <a:pt x="447821" y="1229"/>
                </a:cubicBezTo>
                <a:lnTo>
                  <a:pt x="4239677" y="424770"/>
                </a:lnTo>
                <a:cubicBezTo>
                  <a:pt x="4347294" y="436791"/>
                  <a:pt x="4424790" y="533776"/>
                  <a:pt x="4412770" y="641393"/>
                </a:cubicBezTo>
                <a:lnTo>
                  <a:pt x="4182800" y="2700251"/>
                </a:lnTo>
                <a:cubicBezTo>
                  <a:pt x="4170779" y="2807868"/>
                  <a:pt x="4073794" y="2885364"/>
                  <a:pt x="3966178" y="2873343"/>
                </a:cubicBezTo>
                <a:lnTo>
                  <a:pt x="174321" y="2449802"/>
                </a:lnTo>
                <a:cubicBezTo>
                  <a:pt x="66705" y="2437781"/>
                  <a:pt x="-10791" y="2340796"/>
                  <a:pt x="1229" y="2233180"/>
                </a:cubicBezTo>
                <a:lnTo>
                  <a:pt x="231199" y="174321"/>
                </a:lnTo>
                <a:cubicBezTo>
                  <a:pt x="241717" y="80157"/>
                  <a:pt x="317286" y="9053"/>
                  <a:pt x="408109" y="8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176B90-5D6A-1649-1D8F-220489919D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2990" y="3432936"/>
            <a:ext cx="3940771" cy="2463800"/>
          </a:xfrm>
          <a:custGeom>
            <a:avLst/>
            <a:gdLst>
              <a:gd name="connsiteX0" fmla="*/ 196069 w 3940771"/>
              <a:gd name="connsiteY0" fmla="*/ 0 h 2463800"/>
              <a:gd name="connsiteX1" fmla="*/ 3744702 w 3940771"/>
              <a:gd name="connsiteY1" fmla="*/ 0 h 2463800"/>
              <a:gd name="connsiteX2" fmla="*/ 3940771 w 3940771"/>
              <a:gd name="connsiteY2" fmla="*/ 196069 h 2463800"/>
              <a:gd name="connsiteX3" fmla="*/ 3940771 w 3940771"/>
              <a:gd name="connsiteY3" fmla="*/ 2267731 h 2463800"/>
              <a:gd name="connsiteX4" fmla="*/ 3744702 w 3940771"/>
              <a:gd name="connsiteY4" fmla="*/ 2463800 h 2463800"/>
              <a:gd name="connsiteX5" fmla="*/ 196069 w 3940771"/>
              <a:gd name="connsiteY5" fmla="*/ 2463800 h 2463800"/>
              <a:gd name="connsiteX6" fmla="*/ 0 w 3940771"/>
              <a:gd name="connsiteY6" fmla="*/ 2267731 h 2463800"/>
              <a:gd name="connsiteX7" fmla="*/ 0 w 3940771"/>
              <a:gd name="connsiteY7" fmla="*/ 196069 h 2463800"/>
              <a:gd name="connsiteX8" fmla="*/ 196069 w 3940771"/>
              <a:gd name="connsiteY8" fmla="*/ 0 h 246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0771" h="2463800">
                <a:moveTo>
                  <a:pt x="196069" y="0"/>
                </a:moveTo>
                <a:lnTo>
                  <a:pt x="3744702" y="0"/>
                </a:lnTo>
                <a:cubicBezTo>
                  <a:pt x="3852988" y="0"/>
                  <a:pt x="3940771" y="87783"/>
                  <a:pt x="3940771" y="196069"/>
                </a:cubicBezTo>
                <a:lnTo>
                  <a:pt x="3940771" y="2267731"/>
                </a:lnTo>
                <a:cubicBezTo>
                  <a:pt x="3940771" y="2376017"/>
                  <a:pt x="3852988" y="2463800"/>
                  <a:pt x="3744702" y="2463800"/>
                </a:cubicBezTo>
                <a:lnTo>
                  <a:pt x="196069" y="2463800"/>
                </a:lnTo>
                <a:cubicBezTo>
                  <a:pt x="87783" y="2463800"/>
                  <a:pt x="0" y="2376017"/>
                  <a:pt x="0" y="2267731"/>
                </a:cubicBezTo>
                <a:lnTo>
                  <a:pt x="0" y="196069"/>
                </a:lnTo>
                <a:cubicBezTo>
                  <a:pt x="0" y="87783"/>
                  <a:pt x="87783" y="0"/>
                  <a:pt x="19606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9447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DEF014-51CE-CBC5-1033-FA1EB52D6A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52904" y="1654164"/>
            <a:ext cx="2021491" cy="4264855"/>
          </a:xfrm>
          <a:custGeom>
            <a:avLst/>
            <a:gdLst>
              <a:gd name="connsiteX0" fmla="*/ 209103 w 2021491"/>
              <a:gd name="connsiteY0" fmla="*/ 0 h 4264855"/>
              <a:gd name="connsiteX1" fmla="*/ 447667 w 2021491"/>
              <a:gd name="connsiteY1" fmla="*/ 0 h 4264855"/>
              <a:gd name="connsiteX2" fmla="*/ 447667 w 2021491"/>
              <a:gd name="connsiteY2" fmla="*/ 28392 h 4264855"/>
              <a:gd name="connsiteX3" fmla="*/ 580093 w 2021491"/>
              <a:gd name="connsiteY3" fmla="*/ 160818 h 4264855"/>
              <a:gd name="connsiteX4" fmla="*/ 1441397 w 2021491"/>
              <a:gd name="connsiteY4" fmla="*/ 160818 h 4264855"/>
              <a:gd name="connsiteX5" fmla="*/ 1573823 w 2021491"/>
              <a:gd name="connsiteY5" fmla="*/ 28392 h 4264855"/>
              <a:gd name="connsiteX6" fmla="*/ 1573823 w 2021491"/>
              <a:gd name="connsiteY6" fmla="*/ 0 h 4264855"/>
              <a:gd name="connsiteX7" fmla="*/ 1812388 w 2021491"/>
              <a:gd name="connsiteY7" fmla="*/ 0 h 4264855"/>
              <a:gd name="connsiteX8" fmla="*/ 2021491 w 2021491"/>
              <a:gd name="connsiteY8" fmla="*/ 209103 h 4264855"/>
              <a:gd name="connsiteX9" fmla="*/ 2021491 w 2021491"/>
              <a:gd name="connsiteY9" fmla="*/ 4055752 h 4264855"/>
              <a:gd name="connsiteX10" fmla="*/ 1812388 w 2021491"/>
              <a:gd name="connsiteY10" fmla="*/ 4264855 h 4264855"/>
              <a:gd name="connsiteX11" fmla="*/ 209103 w 2021491"/>
              <a:gd name="connsiteY11" fmla="*/ 4264855 h 4264855"/>
              <a:gd name="connsiteX12" fmla="*/ 0 w 2021491"/>
              <a:gd name="connsiteY12" fmla="*/ 4055752 h 4264855"/>
              <a:gd name="connsiteX13" fmla="*/ 0 w 2021491"/>
              <a:gd name="connsiteY13" fmla="*/ 209103 h 4264855"/>
              <a:gd name="connsiteX14" fmla="*/ 209103 w 2021491"/>
              <a:gd name="connsiteY14" fmla="*/ 0 h 426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1491" h="4264855">
                <a:moveTo>
                  <a:pt x="209103" y="0"/>
                </a:moveTo>
                <a:lnTo>
                  <a:pt x="447667" y="0"/>
                </a:lnTo>
                <a:lnTo>
                  <a:pt x="447667" y="28392"/>
                </a:lnTo>
                <a:cubicBezTo>
                  <a:pt x="447667" y="101529"/>
                  <a:pt x="506956" y="160818"/>
                  <a:pt x="580093" y="160818"/>
                </a:cubicBezTo>
                <a:lnTo>
                  <a:pt x="1441397" y="160818"/>
                </a:lnTo>
                <a:cubicBezTo>
                  <a:pt x="1514534" y="160818"/>
                  <a:pt x="1573823" y="101529"/>
                  <a:pt x="1573823" y="28392"/>
                </a:cubicBezTo>
                <a:lnTo>
                  <a:pt x="1573823" y="0"/>
                </a:lnTo>
                <a:lnTo>
                  <a:pt x="1812388" y="0"/>
                </a:lnTo>
                <a:cubicBezTo>
                  <a:pt x="1927872" y="0"/>
                  <a:pt x="2021491" y="93619"/>
                  <a:pt x="2021491" y="209103"/>
                </a:cubicBezTo>
                <a:lnTo>
                  <a:pt x="2021491" y="4055752"/>
                </a:lnTo>
                <a:cubicBezTo>
                  <a:pt x="2021491" y="4171236"/>
                  <a:pt x="1927872" y="4264855"/>
                  <a:pt x="1812388" y="4264855"/>
                </a:cubicBezTo>
                <a:lnTo>
                  <a:pt x="209103" y="4264855"/>
                </a:lnTo>
                <a:cubicBezTo>
                  <a:pt x="93619" y="4264855"/>
                  <a:pt x="0" y="4171236"/>
                  <a:pt x="0" y="4055752"/>
                </a:cubicBezTo>
                <a:lnTo>
                  <a:pt x="0" y="209103"/>
                </a:lnTo>
                <a:cubicBezTo>
                  <a:pt x="0" y="93619"/>
                  <a:pt x="93619" y="0"/>
                  <a:pt x="20910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398A54F-9D20-E8D2-31BC-99BD62E7AA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9478" y="1027984"/>
            <a:ext cx="2263511" cy="4891034"/>
          </a:xfrm>
          <a:custGeom>
            <a:avLst/>
            <a:gdLst>
              <a:gd name="connsiteX0" fmla="*/ 244437 w 2263511"/>
              <a:gd name="connsiteY0" fmla="*/ 0 h 4891034"/>
              <a:gd name="connsiteX1" fmla="*/ 496489 w 2263511"/>
              <a:gd name="connsiteY1" fmla="*/ 0 h 4891034"/>
              <a:gd name="connsiteX2" fmla="*/ 496489 w 2263511"/>
              <a:gd name="connsiteY2" fmla="*/ 47980 h 4891034"/>
              <a:gd name="connsiteX3" fmla="*/ 638740 w 2263511"/>
              <a:gd name="connsiteY3" fmla="*/ 190231 h 4891034"/>
              <a:gd name="connsiteX4" fmla="*/ 1624771 w 2263511"/>
              <a:gd name="connsiteY4" fmla="*/ 190231 h 4891034"/>
              <a:gd name="connsiteX5" fmla="*/ 1767022 w 2263511"/>
              <a:gd name="connsiteY5" fmla="*/ 47980 h 4891034"/>
              <a:gd name="connsiteX6" fmla="*/ 1767022 w 2263511"/>
              <a:gd name="connsiteY6" fmla="*/ 0 h 4891034"/>
              <a:gd name="connsiteX7" fmla="*/ 2019074 w 2263511"/>
              <a:gd name="connsiteY7" fmla="*/ 0 h 4891034"/>
              <a:gd name="connsiteX8" fmla="*/ 2263511 w 2263511"/>
              <a:gd name="connsiteY8" fmla="*/ 244437 h 4891034"/>
              <a:gd name="connsiteX9" fmla="*/ 2263511 w 2263511"/>
              <a:gd name="connsiteY9" fmla="*/ 4646597 h 4891034"/>
              <a:gd name="connsiteX10" fmla="*/ 2019074 w 2263511"/>
              <a:gd name="connsiteY10" fmla="*/ 4891034 h 4891034"/>
              <a:gd name="connsiteX11" fmla="*/ 244437 w 2263511"/>
              <a:gd name="connsiteY11" fmla="*/ 4891034 h 4891034"/>
              <a:gd name="connsiteX12" fmla="*/ 0 w 2263511"/>
              <a:gd name="connsiteY12" fmla="*/ 4646597 h 4891034"/>
              <a:gd name="connsiteX13" fmla="*/ 0 w 2263511"/>
              <a:gd name="connsiteY13" fmla="*/ 244437 h 4891034"/>
              <a:gd name="connsiteX14" fmla="*/ 244437 w 2263511"/>
              <a:gd name="connsiteY14" fmla="*/ 0 h 489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63511" h="4891034">
                <a:moveTo>
                  <a:pt x="244437" y="0"/>
                </a:moveTo>
                <a:lnTo>
                  <a:pt x="496489" y="0"/>
                </a:lnTo>
                <a:lnTo>
                  <a:pt x="496489" y="47980"/>
                </a:lnTo>
                <a:cubicBezTo>
                  <a:pt x="496489" y="126543"/>
                  <a:pt x="560177" y="190231"/>
                  <a:pt x="638740" y="190231"/>
                </a:cubicBezTo>
                <a:lnTo>
                  <a:pt x="1624771" y="190231"/>
                </a:lnTo>
                <a:cubicBezTo>
                  <a:pt x="1703334" y="190231"/>
                  <a:pt x="1767022" y="126543"/>
                  <a:pt x="1767022" y="47980"/>
                </a:cubicBezTo>
                <a:lnTo>
                  <a:pt x="1767022" y="0"/>
                </a:lnTo>
                <a:lnTo>
                  <a:pt x="2019074" y="0"/>
                </a:lnTo>
                <a:cubicBezTo>
                  <a:pt x="2154073" y="0"/>
                  <a:pt x="2263511" y="109438"/>
                  <a:pt x="2263511" y="244437"/>
                </a:cubicBezTo>
                <a:lnTo>
                  <a:pt x="2263511" y="4646597"/>
                </a:lnTo>
                <a:cubicBezTo>
                  <a:pt x="2263511" y="4781596"/>
                  <a:pt x="2154073" y="4891034"/>
                  <a:pt x="2019074" y="4891034"/>
                </a:cubicBezTo>
                <a:lnTo>
                  <a:pt x="244437" y="4891034"/>
                </a:lnTo>
                <a:cubicBezTo>
                  <a:pt x="109438" y="4891034"/>
                  <a:pt x="0" y="4781596"/>
                  <a:pt x="0" y="4646597"/>
                </a:cubicBezTo>
                <a:lnTo>
                  <a:pt x="0" y="244437"/>
                </a:lnTo>
                <a:cubicBezTo>
                  <a:pt x="0" y="109438"/>
                  <a:pt x="109438" y="0"/>
                  <a:pt x="24443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0841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DD0359-3FCC-AECD-3FEC-DAF6B8BE65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0859" y="1028732"/>
            <a:ext cx="5018629" cy="2330605"/>
          </a:xfrm>
          <a:custGeom>
            <a:avLst/>
            <a:gdLst>
              <a:gd name="connsiteX0" fmla="*/ 196517 w 5018629"/>
              <a:gd name="connsiteY0" fmla="*/ 0 h 2330605"/>
              <a:gd name="connsiteX1" fmla="*/ 4822112 w 5018629"/>
              <a:gd name="connsiteY1" fmla="*/ 0 h 2330605"/>
              <a:gd name="connsiteX2" fmla="*/ 5018629 w 5018629"/>
              <a:gd name="connsiteY2" fmla="*/ 196517 h 2330605"/>
              <a:gd name="connsiteX3" fmla="*/ 5018629 w 5018629"/>
              <a:gd name="connsiteY3" fmla="*/ 2134088 h 2330605"/>
              <a:gd name="connsiteX4" fmla="*/ 4822112 w 5018629"/>
              <a:gd name="connsiteY4" fmla="*/ 2330605 h 2330605"/>
              <a:gd name="connsiteX5" fmla="*/ 196517 w 5018629"/>
              <a:gd name="connsiteY5" fmla="*/ 2330605 h 2330605"/>
              <a:gd name="connsiteX6" fmla="*/ 0 w 5018629"/>
              <a:gd name="connsiteY6" fmla="*/ 2134088 h 2330605"/>
              <a:gd name="connsiteX7" fmla="*/ 0 w 5018629"/>
              <a:gd name="connsiteY7" fmla="*/ 196517 h 2330605"/>
              <a:gd name="connsiteX8" fmla="*/ 196517 w 5018629"/>
              <a:gd name="connsiteY8" fmla="*/ 0 h 233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8629" h="2330605">
                <a:moveTo>
                  <a:pt x="196517" y="0"/>
                </a:moveTo>
                <a:lnTo>
                  <a:pt x="4822112" y="0"/>
                </a:lnTo>
                <a:cubicBezTo>
                  <a:pt x="4930645" y="0"/>
                  <a:pt x="5018629" y="87984"/>
                  <a:pt x="5018629" y="196517"/>
                </a:cubicBezTo>
                <a:lnTo>
                  <a:pt x="5018629" y="2134088"/>
                </a:lnTo>
                <a:cubicBezTo>
                  <a:pt x="5018629" y="2242621"/>
                  <a:pt x="4930645" y="2330605"/>
                  <a:pt x="4822112" y="2330605"/>
                </a:cubicBezTo>
                <a:lnTo>
                  <a:pt x="196517" y="2330605"/>
                </a:lnTo>
                <a:cubicBezTo>
                  <a:pt x="87984" y="2330605"/>
                  <a:pt x="0" y="2242621"/>
                  <a:pt x="0" y="2134088"/>
                </a:cubicBezTo>
                <a:lnTo>
                  <a:pt x="0" y="196517"/>
                </a:lnTo>
                <a:cubicBezTo>
                  <a:pt x="0" y="87984"/>
                  <a:pt x="87984" y="0"/>
                  <a:pt x="19651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BB7DE83-2591-DB34-E183-F3999E998A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7" y="3495906"/>
            <a:ext cx="5018629" cy="2330605"/>
          </a:xfrm>
          <a:custGeom>
            <a:avLst/>
            <a:gdLst>
              <a:gd name="connsiteX0" fmla="*/ 196517 w 5018629"/>
              <a:gd name="connsiteY0" fmla="*/ 0 h 2330605"/>
              <a:gd name="connsiteX1" fmla="*/ 4822112 w 5018629"/>
              <a:gd name="connsiteY1" fmla="*/ 0 h 2330605"/>
              <a:gd name="connsiteX2" fmla="*/ 5018629 w 5018629"/>
              <a:gd name="connsiteY2" fmla="*/ 196517 h 2330605"/>
              <a:gd name="connsiteX3" fmla="*/ 5018629 w 5018629"/>
              <a:gd name="connsiteY3" fmla="*/ 2134088 h 2330605"/>
              <a:gd name="connsiteX4" fmla="*/ 4822112 w 5018629"/>
              <a:gd name="connsiteY4" fmla="*/ 2330605 h 2330605"/>
              <a:gd name="connsiteX5" fmla="*/ 196517 w 5018629"/>
              <a:gd name="connsiteY5" fmla="*/ 2330605 h 2330605"/>
              <a:gd name="connsiteX6" fmla="*/ 0 w 5018629"/>
              <a:gd name="connsiteY6" fmla="*/ 2134088 h 2330605"/>
              <a:gd name="connsiteX7" fmla="*/ 0 w 5018629"/>
              <a:gd name="connsiteY7" fmla="*/ 196517 h 2330605"/>
              <a:gd name="connsiteX8" fmla="*/ 196517 w 5018629"/>
              <a:gd name="connsiteY8" fmla="*/ 0 h 233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8629" h="2330605">
                <a:moveTo>
                  <a:pt x="196517" y="0"/>
                </a:moveTo>
                <a:lnTo>
                  <a:pt x="4822112" y="0"/>
                </a:lnTo>
                <a:cubicBezTo>
                  <a:pt x="4930645" y="0"/>
                  <a:pt x="5018629" y="87984"/>
                  <a:pt x="5018629" y="196517"/>
                </a:cubicBezTo>
                <a:lnTo>
                  <a:pt x="5018629" y="2134088"/>
                </a:lnTo>
                <a:cubicBezTo>
                  <a:pt x="5018629" y="2242621"/>
                  <a:pt x="4930645" y="2330605"/>
                  <a:pt x="4822112" y="2330605"/>
                </a:cubicBezTo>
                <a:lnTo>
                  <a:pt x="196517" y="2330605"/>
                </a:lnTo>
                <a:cubicBezTo>
                  <a:pt x="87984" y="2330605"/>
                  <a:pt x="0" y="2242621"/>
                  <a:pt x="0" y="2134088"/>
                </a:cubicBezTo>
                <a:lnTo>
                  <a:pt x="0" y="196517"/>
                </a:lnTo>
                <a:cubicBezTo>
                  <a:pt x="0" y="87984"/>
                  <a:pt x="87984" y="0"/>
                  <a:pt x="19651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83985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2B7346B-A72D-073D-5841-02968E9B4A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7215" y="2035629"/>
            <a:ext cx="2248922" cy="2220685"/>
          </a:xfrm>
          <a:custGeom>
            <a:avLst/>
            <a:gdLst>
              <a:gd name="connsiteX0" fmla="*/ 144300 w 2248922"/>
              <a:gd name="connsiteY0" fmla="*/ 0 h 2220685"/>
              <a:gd name="connsiteX1" fmla="*/ 2104622 w 2248922"/>
              <a:gd name="connsiteY1" fmla="*/ 0 h 2220685"/>
              <a:gd name="connsiteX2" fmla="*/ 2248922 w 2248922"/>
              <a:gd name="connsiteY2" fmla="*/ 144300 h 2220685"/>
              <a:gd name="connsiteX3" fmla="*/ 2248922 w 2248922"/>
              <a:gd name="connsiteY3" fmla="*/ 2076385 h 2220685"/>
              <a:gd name="connsiteX4" fmla="*/ 2104622 w 2248922"/>
              <a:gd name="connsiteY4" fmla="*/ 2220685 h 2220685"/>
              <a:gd name="connsiteX5" fmla="*/ 144300 w 2248922"/>
              <a:gd name="connsiteY5" fmla="*/ 2220685 h 2220685"/>
              <a:gd name="connsiteX6" fmla="*/ 0 w 2248922"/>
              <a:gd name="connsiteY6" fmla="*/ 2076385 h 2220685"/>
              <a:gd name="connsiteX7" fmla="*/ 0 w 2248922"/>
              <a:gd name="connsiteY7" fmla="*/ 144300 h 2220685"/>
              <a:gd name="connsiteX8" fmla="*/ 144300 w 2248922"/>
              <a:gd name="connsiteY8" fmla="*/ 0 h 22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8922" h="2220685">
                <a:moveTo>
                  <a:pt x="144300" y="0"/>
                </a:moveTo>
                <a:lnTo>
                  <a:pt x="2104622" y="0"/>
                </a:lnTo>
                <a:cubicBezTo>
                  <a:pt x="2184317" y="0"/>
                  <a:pt x="2248922" y="64605"/>
                  <a:pt x="2248922" y="144300"/>
                </a:cubicBezTo>
                <a:lnTo>
                  <a:pt x="2248922" y="2076385"/>
                </a:lnTo>
                <a:cubicBezTo>
                  <a:pt x="2248922" y="2156080"/>
                  <a:pt x="2184317" y="2220685"/>
                  <a:pt x="2104622" y="2220685"/>
                </a:cubicBezTo>
                <a:lnTo>
                  <a:pt x="144300" y="2220685"/>
                </a:lnTo>
                <a:cubicBezTo>
                  <a:pt x="64605" y="2220685"/>
                  <a:pt x="0" y="2156080"/>
                  <a:pt x="0" y="2076385"/>
                </a:cubicBezTo>
                <a:lnTo>
                  <a:pt x="0" y="144300"/>
                </a:lnTo>
                <a:cubicBezTo>
                  <a:pt x="0" y="64605"/>
                  <a:pt x="64605" y="0"/>
                  <a:pt x="14430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5C91317-7AC8-9538-0DB3-14D0F380DB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7749" y="2385384"/>
            <a:ext cx="2248922" cy="2220685"/>
          </a:xfrm>
          <a:custGeom>
            <a:avLst/>
            <a:gdLst>
              <a:gd name="connsiteX0" fmla="*/ 144300 w 2248922"/>
              <a:gd name="connsiteY0" fmla="*/ 0 h 2220685"/>
              <a:gd name="connsiteX1" fmla="*/ 2104622 w 2248922"/>
              <a:gd name="connsiteY1" fmla="*/ 0 h 2220685"/>
              <a:gd name="connsiteX2" fmla="*/ 2248922 w 2248922"/>
              <a:gd name="connsiteY2" fmla="*/ 144300 h 2220685"/>
              <a:gd name="connsiteX3" fmla="*/ 2248922 w 2248922"/>
              <a:gd name="connsiteY3" fmla="*/ 2076385 h 2220685"/>
              <a:gd name="connsiteX4" fmla="*/ 2104622 w 2248922"/>
              <a:gd name="connsiteY4" fmla="*/ 2220685 h 2220685"/>
              <a:gd name="connsiteX5" fmla="*/ 144300 w 2248922"/>
              <a:gd name="connsiteY5" fmla="*/ 2220685 h 2220685"/>
              <a:gd name="connsiteX6" fmla="*/ 0 w 2248922"/>
              <a:gd name="connsiteY6" fmla="*/ 2076385 h 2220685"/>
              <a:gd name="connsiteX7" fmla="*/ 0 w 2248922"/>
              <a:gd name="connsiteY7" fmla="*/ 144300 h 2220685"/>
              <a:gd name="connsiteX8" fmla="*/ 144300 w 2248922"/>
              <a:gd name="connsiteY8" fmla="*/ 0 h 22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8922" h="2220685">
                <a:moveTo>
                  <a:pt x="144300" y="0"/>
                </a:moveTo>
                <a:lnTo>
                  <a:pt x="2104622" y="0"/>
                </a:lnTo>
                <a:cubicBezTo>
                  <a:pt x="2184317" y="0"/>
                  <a:pt x="2248922" y="64605"/>
                  <a:pt x="2248922" y="144300"/>
                </a:cubicBezTo>
                <a:lnTo>
                  <a:pt x="2248922" y="2076385"/>
                </a:lnTo>
                <a:cubicBezTo>
                  <a:pt x="2248922" y="2156080"/>
                  <a:pt x="2184317" y="2220685"/>
                  <a:pt x="2104622" y="2220685"/>
                </a:cubicBezTo>
                <a:lnTo>
                  <a:pt x="144300" y="2220685"/>
                </a:lnTo>
                <a:cubicBezTo>
                  <a:pt x="64605" y="2220685"/>
                  <a:pt x="0" y="2156080"/>
                  <a:pt x="0" y="2076385"/>
                </a:cubicBezTo>
                <a:lnTo>
                  <a:pt x="0" y="144300"/>
                </a:lnTo>
                <a:cubicBezTo>
                  <a:pt x="0" y="64605"/>
                  <a:pt x="64605" y="0"/>
                  <a:pt x="14430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1D55D56-5628-B5D0-9606-83BA7A5970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0350" y="2798639"/>
            <a:ext cx="2248922" cy="2220685"/>
          </a:xfrm>
          <a:custGeom>
            <a:avLst/>
            <a:gdLst>
              <a:gd name="connsiteX0" fmla="*/ 144300 w 2248922"/>
              <a:gd name="connsiteY0" fmla="*/ 0 h 2220685"/>
              <a:gd name="connsiteX1" fmla="*/ 2104622 w 2248922"/>
              <a:gd name="connsiteY1" fmla="*/ 0 h 2220685"/>
              <a:gd name="connsiteX2" fmla="*/ 2248922 w 2248922"/>
              <a:gd name="connsiteY2" fmla="*/ 144300 h 2220685"/>
              <a:gd name="connsiteX3" fmla="*/ 2248922 w 2248922"/>
              <a:gd name="connsiteY3" fmla="*/ 2076385 h 2220685"/>
              <a:gd name="connsiteX4" fmla="*/ 2104622 w 2248922"/>
              <a:gd name="connsiteY4" fmla="*/ 2220685 h 2220685"/>
              <a:gd name="connsiteX5" fmla="*/ 144300 w 2248922"/>
              <a:gd name="connsiteY5" fmla="*/ 2220685 h 2220685"/>
              <a:gd name="connsiteX6" fmla="*/ 0 w 2248922"/>
              <a:gd name="connsiteY6" fmla="*/ 2076385 h 2220685"/>
              <a:gd name="connsiteX7" fmla="*/ 0 w 2248922"/>
              <a:gd name="connsiteY7" fmla="*/ 144300 h 2220685"/>
              <a:gd name="connsiteX8" fmla="*/ 144300 w 2248922"/>
              <a:gd name="connsiteY8" fmla="*/ 0 h 22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8922" h="2220685">
                <a:moveTo>
                  <a:pt x="144300" y="0"/>
                </a:moveTo>
                <a:lnTo>
                  <a:pt x="2104622" y="0"/>
                </a:lnTo>
                <a:cubicBezTo>
                  <a:pt x="2184317" y="0"/>
                  <a:pt x="2248922" y="64605"/>
                  <a:pt x="2248922" y="144300"/>
                </a:cubicBezTo>
                <a:lnTo>
                  <a:pt x="2248922" y="2076385"/>
                </a:lnTo>
                <a:cubicBezTo>
                  <a:pt x="2248922" y="2156080"/>
                  <a:pt x="2184317" y="2220685"/>
                  <a:pt x="2104622" y="2220685"/>
                </a:cubicBezTo>
                <a:lnTo>
                  <a:pt x="144300" y="2220685"/>
                </a:lnTo>
                <a:cubicBezTo>
                  <a:pt x="64605" y="2220685"/>
                  <a:pt x="0" y="2156080"/>
                  <a:pt x="0" y="2076385"/>
                </a:cubicBezTo>
                <a:lnTo>
                  <a:pt x="0" y="144300"/>
                </a:lnTo>
                <a:cubicBezTo>
                  <a:pt x="0" y="64605"/>
                  <a:pt x="64605" y="0"/>
                  <a:pt x="14430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933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F9245D-6308-65EC-43B1-ED52810F75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3647" y="1014086"/>
            <a:ext cx="4308244" cy="4308244"/>
          </a:xfrm>
          <a:custGeom>
            <a:avLst/>
            <a:gdLst>
              <a:gd name="connsiteX0" fmla="*/ 2154122 w 4308244"/>
              <a:gd name="connsiteY0" fmla="*/ 0 h 4308244"/>
              <a:gd name="connsiteX1" fmla="*/ 4308244 w 4308244"/>
              <a:gd name="connsiteY1" fmla="*/ 2154122 h 4308244"/>
              <a:gd name="connsiteX2" fmla="*/ 2154122 w 4308244"/>
              <a:gd name="connsiteY2" fmla="*/ 4308244 h 4308244"/>
              <a:gd name="connsiteX3" fmla="*/ 0 w 4308244"/>
              <a:gd name="connsiteY3" fmla="*/ 2154122 h 4308244"/>
              <a:gd name="connsiteX4" fmla="*/ 2154122 w 4308244"/>
              <a:gd name="connsiteY4" fmla="*/ 0 h 430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8244" h="4308244">
                <a:moveTo>
                  <a:pt x="2154122" y="0"/>
                </a:moveTo>
                <a:cubicBezTo>
                  <a:pt x="3343811" y="0"/>
                  <a:pt x="4308244" y="964433"/>
                  <a:pt x="4308244" y="2154122"/>
                </a:cubicBezTo>
                <a:cubicBezTo>
                  <a:pt x="4308244" y="3343811"/>
                  <a:pt x="3343811" y="4308244"/>
                  <a:pt x="2154122" y="4308244"/>
                </a:cubicBezTo>
                <a:cubicBezTo>
                  <a:pt x="964433" y="4308244"/>
                  <a:pt x="0" y="3343811"/>
                  <a:pt x="0" y="2154122"/>
                </a:cubicBezTo>
                <a:cubicBezTo>
                  <a:pt x="0" y="964433"/>
                  <a:pt x="964433" y="0"/>
                  <a:pt x="215412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9756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A3BB305-8447-5D04-485B-6B44279161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64768" y="1131163"/>
            <a:ext cx="2295293" cy="4597400"/>
          </a:xfrm>
          <a:custGeom>
            <a:avLst/>
            <a:gdLst>
              <a:gd name="connsiteX0" fmla="*/ 152844 w 2295293"/>
              <a:gd name="connsiteY0" fmla="*/ 0 h 4597400"/>
              <a:gd name="connsiteX1" fmla="*/ 2142449 w 2295293"/>
              <a:gd name="connsiteY1" fmla="*/ 0 h 4597400"/>
              <a:gd name="connsiteX2" fmla="*/ 2295293 w 2295293"/>
              <a:gd name="connsiteY2" fmla="*/ 152844 h 4597400"/>
              <a:gd name="connsiteX3" fmla="*/ 2295293 w 2295293"/>
              <a:gd name="connsiteY3" fmla="*/ 4444556 h 4597400"/>
              <a:gd name="connsiteX4" fmla="*/ 2142449 w 2295293"/>
              <a:gd name="connsiteY4" fmla="*/ 4597400 h 4597400"/>
              <a:gd name="connsiteX5" fmla="*/ 152844 w 2295293"/>
              <a:gd name="connsiteY5" fmla="*/ 4597400 h 4597400"/>
              <a:gd name="connsiteX6" fmla="*/ 0 w 2295293"/>
              <a:gd name="connsiteY6" fmla="*/ 4444556 h 4597400"/>
              <a:gd name="connsiteX7" fmla="*/ 0 w 2295293"/>
              <a:gd name="connsiteY7" fmla="*/ 152844 h 4597400"/>
              <a:gd name="connsiteX8" fmla="*/ 152844 w 2295293"/>
              <a:gd name="connsiteY8" fmla="*/ 0 h 459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5293" h="4597400">
                <a:moveTo>
                  <a:pt x="152844" y="0"/>
                </a:moveTo>
                <a:lnTo>
                  <a:pt x="2142449" y="0"/>
                </a:lnTo>
                <a:cubicBezTo>
                  <a:pt x="2226862" y="0"/>
                  <a:pt x="2295293" y="68431"/>
                  <a:pt x="2295293" y="152844"/>
                </a:cubicBezTo>
                <a:lnTo>
                  <a:pt x="2295293" y="4444556"/>
                </a:lnTo>
                <a:cubicBezTo>
                  <a:pt x="2295293" y="4528969"/>
                  <a:pt x="2226862" y="4597400"/>
                  <a:pt x="2142449" y="4597400"/>
                </a:cubicBezTo>
                <a:lnTo>
                  <a:pt x="152844" y="4597400"/>
                </a:lnTo>
                <a:cubicBezTo>
                  <a:pt x="68431" y="4597400"/>
                  <a:pt x="0" y="4528969"/>
                  <a:pt x="0" y="4444556"/>
                </a:cubicBezTo>
                <a:lnTo>
                  <a:pt x="0" y="152844"/>
                </a:lnTo>
                <a:cubicBezTo>
                  <a:pt x="0" y="68431"/>
                  <a:pt x="68431" y="0"/>
                  <a:pt x="15284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F51931-CA50-0C6D-0B8C-31AAF30458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05518" y="1129435"/>
            <a:ext cx="2019801" cy="2197964"/>
          </a:xfrm>
          <a:custGeom>
            <a:avLst/>
            <a:gdLst>
              <a:gd name="connsiteX0" fmla="*/ 134499 w 2019801"/>
              <a:gd name="connsiteY0" fmla="*/ 0 h 2197964"/>
              <a:gd name="connsiteX1" fmla="*/ 1885302 w 2019801"/>
              <a:gd name="connsiteY1" fmla="*/ 0 h 2197964"/>
              <a:gd name="connsiteX2" fmla="*/ 2019801 w 2019801"/>
              <a:gd name="connsiteY2" fmla="*/ 134499 h 2197964"/>
              <a:gd name="connsiteX3" fmla="*/ 2019801 w 2019801"/>
              <a:gd name="connsiteY3" fmla="*/ 2063465 h 2197964"/>
              <a:gd name="connsiteX4" fmla="*/ 1885302 w 2019801"/>
              <a:gd name="connsiteY4" fmla="*/ 2197964 h 2197964"/>
              <a:gd name="connsiteX5" fmla="*/ 134499 w 2019801"/>
              <a:gd name="connsiteY5" fmla="*/ 2197964 h 2197964"/>
              <a:gd name="connsiteX6" fmla="*/ 0 w 2019801"/>
              <a:gd name="connsiteY6" fmla="*/ 2063465 h 2197964"/>
              <a:gd name="connsiteX7" fmla="*/ 0 w 2019801"/>
              <a:gd name="connsiteY7" fmla="*/ 134499 h 2197964"/>
              <a:gd name="connsiteX8" fmla="*/ 134499 w 2019801"/>
              <a:gd name="connsiteY8" fmla="*/ 0 h 219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801" h="2197964">
                <a:moveTo>
                  <a:pt x="134499" y="0"/>
                </a:moveTo>
                <a:lnTo>
                  <a:pt x="1885302" y="0"/>
                </a:lnTo>
                <a:cubicBezTo>
                  <a:pt x="1959584" y="0"/>
                  <a:pt x="2019801" y="60217"/>
                  <a:pt x="2019801" y="134499"/>
                </a:cubicBezTo>
                <a:lnTo>
                  <a:pt x="2019801" y="2063465"/>
                </a:lnTo>
                <a:cubicBezTo>
                  <a:pt x="2019801" y="2137747"/>
                  <a:pt x="1959584" y="2197964"/>
                  <a:pt x="1885302" y="2197964"/>
                </a:cubicBezTo>
                <a:lnTo>
                  <a:pt x="134499" y="2197964"/>
                </a:lnTo>
                <a:cubicBezTo>
                  <a:pt x="60217" y="2197964"/>
                  <a:pt x="0" y="2137747"/>
                  <a:pt x="0" y="2063465"/>
                </a:cubicBezTo>
                <a:lnTo>
                  <a:pt x="0" y="134499"/>
                </a:lnTo>
                <a:cubicBezTo>
                  <a:pt x="0" y="60217"/>
                  <a:pt x="60217" y="0"/>
                  <a:pt x="13449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913EE9-7079-CB1A-C15B-06AB1553E6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05518" y="3530599"/>
            <a:ext cx="2019801" cy="2197964"/>
          </a:xfrm>
          <a:custGeom>
            <a:avLst/>
            <a:gdLst>
              <a:gd name="connsiteX0" fmla="*/ 134499 w 2019801"/>
              <a:gd name="connsiteY0" fmla="*/ 0 h 2197964"/>
              <a:gd name="connsiteX1" fmla="*/ 1885302 w 2019801"/>
              <a:gd name="connsiteY1" fmla="*/ 0 h 2197964"/>
              <a:gd name="connsiteX2" fmla="*/ 2019801 w 2019801"/>
              <a:gd name="connsiteY2" fmla="*/ 134499 h 2197964"/>
              <a:gd name="connsiteX3" fmla="*/ 2019801 w 2019801"/>
              <a:gd name="connsiteY3" fmla="*/ 2063465 h 2197964"/>
              <a:gd name="connsiteX4" fmla="*/ 1885302 w 2019801"/>
              <a:gd name="connsiteY4" fmla="*/ 2197964 h 2197964"/>
              <a:gd name="connsiteX5" fmla="*/ 134499 w 2019801"/>
              <a:gd name="connsiteY5" fmla="*/ 2197964 h 2197964"/>
              <a:gd name="connsiteX6" fmla="*/ 0 w 2019801"/>
              <a:gd name="connsiteY6" fmla="*/ 2063465 h 2197964"/>
              <a:gd name="connsiteX7" fmla="*/ 0 w 2019801"/>
              <a:gd name="connsiteY7" fmla="*/ 134499 h 2197964"/>
              <a:gd name="connsiteX8" fmla="*/ 134499 w 2019801"/>
              <a:gd name="connsiteY8" fmla="*/ 0 h 219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801" h="2197964">
                <a:moveTo>
                  <a:pt x="134499" y="0"/>
                </a:moveTo>
                <a:lnTo>
                  <a:pt x="1885302" y="0"/>
                </a:lnTo>
                <a:cubicBezTo>
                  <a:pt x="1959584" y="0"/>
                  <a:pt x="2019801" y="60217"/>
                  <a:pt x="2019801" y="134499"/>
                </a:cubicBezTo>
                <a:lnTo>
                  <a:pt x="2019801" y="2063465"/>
                </a:lnTo>
                <a:cubicBezTo>
                  <a:pt x="2019801" y="2137747"/>
                  <a:pt x="1959584" y="2197964"/>
                  <a:pt x="1885302" y="2197964"/>
                </a:cubicBezTo>
                <a:lnTo>
                  <a:pt x="134499" y="2197964"/>
                </a:lnTo>
                <a:cubicBezTo>
                  <a:pt x="60217" y="2197964"/>
                  <a:pt x="0" y="2137747"/>
                  <a:pt x="0" y="2063465"/>
                </a:cubicBezTo>
                <a:lnTo>
                  <a:pt x="0" y="134499"/>
                </a:lnTo>
                <a:cubicBezTo>
                  <a:pt x="0" y="60217"/>
                  <a:pt x="60217" y="0"/>
                  <a:pt x="13449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1488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4206ED-F5E0-0AF4-D9CA-93042D7DCD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0178" y="1294789"/>
            <a:ext cx="1465277" cy="1808768"/>
          </a:xfrm>
          <a:custGeom>
            <a:avLst/>
            <a:gdLst>
              <a:gd name="connsiteX0" fmla="*/ 111830 w 1465277"/>
              <a:gd name="connsiteY0" fmla="*/ 0 h 1808768"/>
              <a:gd name="connsiteX1" fmla="*/ 1353447 w 1465277"/>
              <a:gd name="connsiteY1" fmla="*/ 0 h 1808768"/>
              <a:gd name="connsiteX2" fmla="*/ 1465277 w 1465277"/>
              <a:gd name="connsiteY2" fmla="*/ 111830 h 1808768"/>
              <a:gd name="connsiteX3" fmla="*/ 1465277 w 1465277"/>
              <a:gd name="connsiteY3" fmla="*/ 1696938 h 1808768"/>
              <a:gd name="connsiteX4" fmla="*/ 1353447 w 1465277"/>
              <a:gd name="connsiteY4" fmla="*/ 1808768 h 1808768"/>
              <a:gd name="connsiteX5" fmla="*/ 111830 w 1465277"/>
              <a:gd name="connsiteY5" fmla="*/ 1808768 h 1808768"/>
              <a:gd name="connsiteX6" fmla="*/ 0 w 1465277"/>
              <a:gd name="connsiteY6" fmla="*/ 1696938 h 1808768"/>
              <a:gd name="connsiteX7" fmla="*/ 0 w 1465277"/>
              <a:gd name="connsiteY7" fmla="*/ 111830 h 1808768"/>
              <a:gd name="connsiteX8" fmla="*/ 111830 w 1465277"/>
              <a:gd name="connsiteY8" fmla="*/ 0 h 180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5277" h="1808768">
                <a:moveTo>
                  <a:pt x="111830" y="0"/>
                </a:moveTo>
                <a:lnTo>
                  <a:pt x="1353447" y="0"/>
                </a:lnTo>
                <a:cubicBezTo>
                  <a:pt x="1415209" y="0"/>
                  <a:pt x="1465277" y="50068"/>
                  <a:pt x="1465277" y="111830"/>
                </a:cubicBezTo>
                <a:lnTo>
                  <a:pt x="1465277" y="1696938"/>
                </a:lnTo>
                <a:cubicBezTo>
                  <a:pt x="1465277" y="1758700"/>
                  <a:pt x="1415209" y="1808768"/>
                  <a:pt x="1353447" y="1808768"/>
                </a:cubicBezTo>
                <a:lnTo>
                  <a:pt x="111830" y="1808768"/>
                </a:lnTo>
                <a:cubicBezTo>
                  <a:pt x="50068" y="1808768"/>
                  <a:pt x="0" y="1758700"/>
                  <a:pt x="0" y="1696938"/>
                </a:cubicBezTo>
                <a:lnTo>
                  <a:pt x="0" y="111830"/>
                </a:lnTo>
                <a:cubicBezTo>
                  <a:pt x="0" y="50068"/>
                  <a:pt x="50068" y="0"/>
                  <a:pt x="11183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E7E322-AF8E-AFB7-EBCD-22A190548F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30178" y="3677694"/>
            <a:ext cx="1465277" cy="1808768"/>
          </a:xfrm>
          <a:custGeom>
            <a:avLst/>
            <a:gdLst>
              <a:gd name="connsiteX0" fmla="*/ 111830 w 1465277"/>
              <a:gd name="connsiteY0" fmla="*/ 0 h 1808768"/>
              <a:gd name="connsiteX1" fmla="*/ 1353447 w 1465277"/>
              <a:gd name="connsiteY1" fmla="*/ 0 h 1808768"/>
              <a:gd name="connsiteX2" fmla="*/ 1465277 w 1465277"/>
              <a:gd name="connsiteY2" fmla="*/ 111830 h 1808768"/>
              <a:gd name="connsiteX3" fmla="*/ 1465277 w 1465277"/>
              <a:gd name="connsiteY3" fmla="*/ 1696938 h 1808768"/>
              <a:gd name="connsiteX4" fmla="*/ 1353447 w 1465277"/>
              <a:gd name="connsiteY4" fmla="*/ 1808768 h 1808768"/>
              <a:gd name="connsiteX5" fmla="*/ 111830 w 1465277"/>
              <a:gd name="connsiteY5" fmla="*/ 1808768 h 1808768"/>
              <a:gd name="connsiteX6" fmla="*/ 0 w 1465277"/>
              <a:gd name="connsiteY6" fmla="*/ 1696938 h 1808768"/>
              <a:gd name="connsiteX7" fmla="*/ 0 w 1465277"/>
              <a:gd name="connsiteY7" fmla="*/ 111830 h 1808768"/>
              <a:gd name="connsiteX8" fmla="*/ 111830 w 1465277"/>
              <a:gd name="connsiteY8" fmla="*/ 0 h 180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5277" h="1808768">
                <a:moveTo>
                  <a:pt x="111830" y="0"/>
                </a:moveTo>
                <a:lnTo>
                  <a:pt x="1353447" y="0"/>
                </a:lnTo>
                <a:cubicBezTo>
                  <a:pt x="1415209" y="0"/>
                  <a:pt x="1465277" y="50068"/>
                  <a:pt x="1465277" y="111830"/>
                </a:cubicBezTo>
                <a:lnTo>
                  <a:pt x="1465277" y="1696938"/>
                </a:lnTo>
                <a:cubicBezTo>
                  <a:pt x="1465277" y="1758700"/>
                  <a:pt x="1415209" y="1808768"/>
                  <a:pt x="1353447" y="1808768"/>
                </a:cubicBezTo>
                <a:lnTo>
                  <a:pt x="111830" y="1808768"/>
                </a:lnTo>
                <a:cubicBezTo>
                  <a:pt x="50068" y="1808768"/>
                  <a:pt x="0" y="1758700"/>
                  <a:pt x="0" y="1696938"/>
                </a:cubicBezTo>
                <a:lnTo>
                  <a:pt x="0" y="111830"/>
                </a:lnTo>
                <a:cubicBezTo>
                  <a:pt x="0" y="50068"/>
                  <a:pt x="50068" y="0"/>
                  <a:pt x="11183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7456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67969C-7B58-0229-3F66-A9EB22ED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C764D9-34A3-234D-D108-B5E0BF3FF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11A0D14-3A3D-EFDC-8DDB-7CAACE36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96D0-A1AD-4A98-BEC9-BFC5DF20401B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B588F8-FAC3-4BC2-7342-1DC8168F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88B587-351E-0068-36A8-4FFD22BF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71747-3C38-4F00-876C-82CEF8D4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5426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CF5BF5-B92B-66D7-3FC0-0E46823D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D72C013-0622-FB1B-D9A2-8826A41DF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80CDF1-96DB-0740-1144-63B930C51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96D0-A1AD-4A98-BEC9-BFC5DF20401B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36C0B5-E8EC-A30D-BD2A-383C2997A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107B58A-0BE8-F5FA-D4AB-B0DC1204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71747-3C38-4F00-876C-82CEF8D4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840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B67951-C126-08A3-C270-E1055D057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C66716-2111-DBF5-2CB3-4B86E6187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91B2A1D-73F6-F3C4-60FF-F4FF2F490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14E2F20-C067-CE84-7EA9-55E6F024C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96D0-A1AD-4A98-BEC9-BFC5DF20401B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E859EF4-DE14-2C58-4FEA-CFF02529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10D5879-D9FC-7079-DC49-4FCE0F24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71747-3C38-4F00-876C-82CEF8D4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016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F99A09-5438-952A-EF4D-C8123D102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019FD4-4EDB-84F9-FB75-65A4227C1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6615C7A-167C-A34E-4B94-67310D2B7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873DBE1-FFE0-7A3D-F86C-9F7818BDE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DAE3E9-9C0C-6043-BDE5-738418F09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12D6D379-F48A-9A74-F922-AA5D179DF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96D0-A1AD-4A98-BEC9-BFC5DF20401B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D76CBA5-F0C7-EA50-77CB-564BF90A4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49C2904-778D-B642-CD11-36666F455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71747-3C38-4F00-876C-82CEF8D4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964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58FC4F-007D-37AC-8C2D-C0B36DD3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2909029-3DE0-77AF-C4B7-EC2FED37C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96D0-A1AD-4A98-BEC9-BFC5DF20401B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43A922C-CCF6-0BE2-7826-D50D5FABA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003E8BA-5B6B-B6A9-BE68-80E701409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71747-3C38-4F00-876C-82CEF8D4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266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565E49C-9BF1-AF8F-EC6D-A1123449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96D0-A1AD-4A98-BEC9-BFC5DF20401B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AFAE3D9-3D72-E3A3-33CC-CF7843F4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E867662-2206-4BCC-2A2A-4C6A2931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71747-3C38-4F00-876C-82CEF8D4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314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584430-4A7D-145B-B1D0-594DC2F0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C761CE-617A-4E05-C24B-EBBA01176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84C3B90-DA54-7840-ED46-1680DEBC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9B586B0-776F-BA76-938C-07A90F618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96D0-A1AD-4A98-BEC9-BFC5DF20401B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860D072-6FCF-32AB-0E1D-94BD7AEE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486565B-5F0F-F127-7D6D-5DC93010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71747-3C38-4F00-876C-82CEF8D4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801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31E820-EF9A-ED3C-1504-8F8AE1383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E6A2323-DC88-CAF2-E9BC-768E4CFDB7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20569BF-250F-4367-E170-22D8C95FB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985ED2B-D217-212C-EC7E-A58464E37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96D0-A1AD-4A98-BEC9-BFC5DF20401B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FEEFFB4-26C9-0C8D-22DC-6A48DFB4B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9EB48D9-476F-CD25-F35C-2A48E6AAC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71747-3C38-4F00-876C-82CEF8D4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348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E28A0D4-3D6F-6C2F-6A79-6FADD60DD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E23146C-EEA5-12C4-496F-E5436446E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444D7B-9CDB-6EBD-E165-04669879A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EE96D0-A1AD-4A98-BEC9-BFC5DF20401B}" type="datetimeFigureOut">
              <a:rPr lang="nb-NO" smtClean="0"/>
              <a:t>25.06.2025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9F8382F-9119-83CC-5919-E6E673600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25CA117-DD30-76BA-16DC-4387173F5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571747-3C38-4F00-876C-82CEF8D444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007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svg"/><Relationship Id="rId4" Type="http://schemas.openxmlformats.org/officeDocument/2006/relationships/image" Target="../media/image5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pkyQ_yxeBI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svg"/><Relationship Id="rId19" Type="http://schemas.openxmlformats.org/officeDocument/2006/relationships/image" Target="../media/image62.png"/><Relationship Id="rId4" Type="http://schemas.openxmlformats.org/officeDocument/2006/relationships/image" Target="../media/image5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png"/><Relationship Id="rId3" Type="http://schemas.openxmlformats.org/officeDocument/2006/relationships/image" Target="../media/image63.jpe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hyperlink" Target="https://www.proff.no/" TargetMode="External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4" Type="http://schemas.openxmlformats.org/officeDocument/2006/relationships/image" Target="../media/image5.png"/><Relationship Id="rId9" Type="http://schemas.openxmlformats.org/officeDocument/2006/relationships/image" Target="../media/image67.jpeg"/><Relationship Id="rId1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jpe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baskoglund@gmail.com?subject=Sp&#248;rsm&#229;l%20fra%20skolebes&#248;k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jpe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axYQQuEIVs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d6O21_PT00?feature=oemb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vKDv2b_9lI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33.svg"/><Relationship Id="rId4" Type="http://schemas.openxmlformats.org/officeDocument/2006/relationships/image" Target="../media/image28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JjmL6nMW4s?feature=oembed" TargetMode="Externa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klær, gress, utendørs, person&#10;&#10;KI-generert innhold kan være feil.">
            <a:extLst>
              <a:ext uri="{FF2B5EF4-FFF2-40B4-BE49-F238E27FC236}">
                <a16:creationId xmlns:a16="http://schemas.microsoft.com/office/drawing/2014/main" id="{2F51B207-CEE1-5259-F158-B9092E5849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-16831" t="7813" r="16831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B30B5FF-0036-B847-360C-ECA9760F7D39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32000">
                <a:srgbClr val="5A753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5453C81-BAAD-839B-1C8B-1CA88F6F1A04}"/>
              </a:ext>
            </a:extLst>
          </p:cNvPr>
          <p:cNvSpPr/>
          <p:nvPr/>
        </p:nvSpPr>
        <p:spPr>
          <a:xfrm>
            <a:off x="1" y="5433498"/>
            <a:ext cx="9678999" cy="1424502"/>
          </a:xfrm>
          <a:custGeom>
            <a:avLst/>
            <a:gdLst>
              <a:gd name="connsiteX0" fmla="*/ 7475936 w 9678999"/>
              <a:gd name="connsiteY0" fmla="*/ 576179 h 1424502"/>
              <a:gd name="connsiteX1" fmla="*/ 9601247 w 9678999"/>
              <a:gd name="connsiteY1" fmla="*/ 1358795 h 1424502"/>
              <a:gd name="connsiteX2" fmla="*/ 9678999 w 9678999"/>
              <a:gd name="connsiteY2" fmla="*/ 1424502 h 1424502"/>
              <a:gd name="connsiteX3" fmla="*/ 4380223 w 9678999"/>
              <a:gd name="connsiteY3" fmla="*/ 1424502 h 1424502"/>
              <a:gd name="connsiteX4" fmla="*/ 4578957 w 9678999"/>
              <a:gd name="connsiteY4" fmla="*/ 1361902 h 1424502"/>
              <a:gd name="connsiteX5" fmla="*/ 7475936 w 9678999"/>
              <a:gd name="connsiteY5" fmla="*/ 576179 h 1424502"/>
              <a:gd name="connsiteX6" fmla="*/ 0 w 9678999"/>
              <a:gd name="connsiteY6" fmla="*/ 0 h 1424502"/>
              <a:gd name="connsiteX7" fmla="*/ 74870 w 9678999"/>
              <a:gd name="connsiteY7" fmla="*/ 6883 h 1424502"/>
              <a:gd name="connsiteX8" fmla="*/ 234709 w 9678999"/>
              <a:gd name="connsiteY8" fmla="*/ 40573 h 1424502"/>
              <a:gd name="connsiteX9" fmla="*/ 2077449 w 9678999"/>
              <a:gd name="connsiteY9" fmla="*/ 1375508 h 1424502"/>
              <a:gd name="connsiteX10" fmla="*/ 2180059 w 9678999"/>
              <a:gd name="connsiteY10" fmla="*/ 1424502 h 1424502"/>
              <a:gd name="connsiteX11" fmla="*/ 0 w 9678999"/>
              <a:gd name="connsiteY11" fmla="*/ 1424502 h 142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78999" h="1424502">
                <a:moveTo>
                  <a:pt x="7475936" y="576179"/>
                </a:moveTo>
                <a:cubicBezTo>
                  <a:pt x="8160813" y="565990"/>
                  <a:pt x="8867016" y="763516"/>
                  <a:pt x="9601247" y="1358795"/>
                </a:cubicBezTo>
                <a:lnTo>
                  <a:pt x="9678999" y="1424502"/>
                </a:lnTo>
                <a:lnTo>
                  <a:pt x="4380223" y="1424502"/>
                </a:lnTo>
                <a:lnTo>
                  <a:pt x="4578957" y="1361902"/>
                </a:lnTo>
                <a:cubicBezTo>
                  <a:pt x="5512836" y="1052885"/>
                  <a:pt x="6471449" y="591123"/>
                  <a:pt x="7475936" y="576179"/>
                </a:cubicBezTo>
                <a:close/>
                <a:moveTo>
                  <a:pt x="0" y="0"/>
                </a:moveTo>
                <a:lnTo>
                  <a:pt x="74870" y="6883"/>
                </a:lnTo>
                <a:cubicBezTo>
                  <a:pt x="128116" y="14880"/>
                  <a:pt x="181424" y="26047"/>
                  <a:pt x="234709" y="40573"/>
                </a:cubicBezTo>
                <a:cubicBezTo>
                  <a:pt x="972504" y="241764"/>
                  <a:pt x="1410813" y="1001034"/>
                  <a:pt x="2077449" y="1375508"/>
                </a:cubicBezTo>
                <a:lnTo>
                  <a:pt x="2180059" y="1424502"/>
                </a:lnTo>
                <a:lnTo>
                  <a:pt x="0" y="1424502"/>
                </a:ln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0E42249-C1CC-7F43-CCED-59D20F3390AF}"/>
              </a:ext>
            </a:extLst>
          </p:cNvPr>
          <p:cNvSpPr/>
          <p:nvPr/>
        </p:nvSpPr>
        <p:spPr>
          <a:xfrm>
            <a:off x="3115552" y="5545028"/>
            <a:ext cx="9076448" cy="1312972"/>
          </a:xfrm>
          <a:custGeom>
            <a:avLst/>
            <a:gdLst>
              <a:gd name="connsiteX0" fmla="*/ 1742276 w 9076448"/>
              <a:gd name="connsiteY0" fmla="*/ 57778 h 1312972"/>
              <a:gd name="connsiteX1" fmla="*/ 2064621 w 9076448"/>
              <a:gd name="connsiteY1" fmla="*/ 77420 h 1312972"/>
              <a:gd name="connsiteX2" fmla="*/ 4019218 w 9076448"/>
              <a:gd name="connsiteY2" fmla="*/ 1242448 h 1312972"/>
              <a:gd name="connsiteX3" fmla="*/ 4147630 w 9076448"/>
              <a:gd name="connsiteY3" fmla="*/ 1290203 h 1312972"/>
              <a:gd name="connsiteX4" fmla="*/ 4221331 w 9076448"/>
              <a:gd name="connsiteY4" fmla="*/ 1312972 h 1312972"/>
              <a:gd name="connsiteX5" fmla="*/ 0 w 9076448"/>
              <a:gd name="connsiteY5" fmla="*/ 1312972 h 1312972"/>
              <a:gd name="connsiteX6" fmla="*/ 134038 w 9076448"/>
              <a:gd name="connsiteY6" fmla="*/ 1105851 h 1312972"/>
              <a:gd name="connsiteX7" fmla="*/ 1742276 w 9076448"/>
              <a:gd name="connsiteY7" fmla="*/ 57778 h 1312972"/>
              <a:gd name="connsiteX8" fmla="*/ 9076448 w 9076448"/>
              <a:gd name="connsiteY8" fmla="*/ 0 h 1312972"/>
              <a:gd name="connsiteX9" fmla="*/ 9076448 w 9076448"/>
              <a:gd name="connsiteY9" fmla="*/ 1312972 h 1312972"/>
              <a:gd name="connsiteX10" fmla="*/ 5640053 w 9076448"/>
              <a:gd name="connsiteY10" fmla="*/ 1312972 h 1312972"/>
              <a:gd name="connsiteX11" fmla="*/ 5772004 w 9076448"/>
              <a:gd name="connsiteY11" fmla="*/ 1279035 h 1312972"/>
              <a:gd name="connsiteX12" fmla="*/ 9054319 w 9076448"/>
              <a:gd name="connsiteY12" fmla="*/ 3192 h 131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76448" h="1312972">
                <a:moveTo>
                  <a:pt x="1742276" y="57778"/>
                </a:moveTo>
                <a:cubicBezTo>
                  <a:pt x="1848250" y="51971"/>
                  <a:pt x="1955884" y="58001"/>
                  <a:pt x="2064621" y="77420"/>
                </a:cubicBezTo>
                <a:cubicBezTo>
                  <a:pt x="2817435" y="211916"/>
                  <a:pt x="3321803" y="929006"/>
                  <a:pt x="4019218" y="1242448"/>
                </a:cubicBezTo>
                <a:cubicBezTo>
                  <a:pt x="4062137" y="1259784"/>
                  <a:pt x="4104939" y="1275684"/>
                  <a:pt x="4147630" y="1290203"/>
                </a:cubicBezTo>
                <a:lnTo>
                  <a:pt x="4221331" y="1312972"/>
                </a:lnTo>
                <a:lnTo>
                  <a:pt x="0" y="1312972"/>
                </a:lnTo>
                <a:lnTo>
                  <a:pt x="134038" y="1105851"/>
                </a:lnTo>
                <a:cubicBezTo>
                  <a:pt x="530332" y="553616"/>
                  <a:pt x="1106433" y="92621"/>
                  <a:pt x="1742276" y="57778"/>
                </a:cubicBezTo>
                <a:close/>
                <a:moveTo>
                  <a:pt x="9076448" y="0"/>
                </a:moveTo>
                <a:lnTo>
                  <a:pt x="9076448" y="1312972"/>
                </a:lnTo>
                <a:lnTo>
                  <a:pt x="5640053" y="1312972"/>
                </a:lnTo>
                <a:lnTo>
                  <a:pt x="5772004" y="1279035"/>
                </a:lnTo>
                <a:cubicBezTo>
                  <a:pt x="6838126" y="968546"/>
                  <a:pt x="7891183" y="215735"/>
                  <a:pt x="9054319" y="3192"/>
                </a:cubicBezTo>
                <a:close/>
              </a:path>
            </a:pathLst>
          </a:cu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AC7C32-0F75-4A2E-4AA3-9497FC91C04B}"/>
              </a:ext>
            </a:extLst>
          </p:cNvPr>
          <p:cNvGrpSpPr/>
          <p:nvPr/>
        </p:nvGrpSpPr>
        <p:grpSpPr>
          <a:xfrm>
            <a:off x="1072646" y="2152808"/>
            <a:ext cx="9274512" cy="3022819"/>
            <a:chOff x="1072646" y="1966544"/>
            <a:chExt cx="9274512" cy="302281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C93691F-088C-50AC-0E6C-87FB084C8AA2}"/>
                </a:ext>
              </a:extLst>
            </p:cNvPr>
            <p:cNvGrpSpPr/>
            <p:nvPr/>
          </p:nvGrpSpPr>
          <p:grpSpPr>
            <a:xfrm>
              <a:off x="1072647" y="1966544"/>
              <a:ext cx="9274511" cy="3022819"/>
              <a:chOff x="1072647" y="1746412"/>
              <a:chExt cx="9274511" cy="302281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5E2104A-8923-898F-720C-29545DE44767}"/>
                  </a:ext>
                </a:extLst>
              </p:cNvPr>
              <p:cNvSpPr txBox="1"/>
              <p:nvPr/>
            </p:nvSpPr>
            <p:spPr>
              <a:xfrm>
                <a:off x="1084948" y="1746412"/>
                <a:ext cx="926221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nb-NO" sz="6600" noProof="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C0016D6-4766-6A48-8E1C-E10714306199}"/>
                  </a:ext>
                </a:extLst>
              </p:cNvPr>
              <p:cNvSpPr txBox="1"/>
              <p:nvPr/>
            </p:nvSpPr>
            <p:spPr>
              <a:xfrm>
                <a:off x="1072647" y="4193496"/>
                <a:ext cx="4180841" cy="575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b-NO" sz="1100" noProof="0" dirty="0">
                    <a:solidFill>
                      <a:schemeClr val="bg2"/>
                    </a:solidFill>
                  </a:rPr>
                  <a:t>Samvirkelæring Naturbruksskoler 2025</a:t>
                </a:r>
              </a:p>
              <a:p>
                <a:pPr>
                  <a:lnSpc>
                    <a:spcPct val="150000"/>
                  </a:lnSpc>
                </a:pPr>
                <a:r>
                  <a:rPr lang="nb-NO" sz="1100" noProof="0" dirty="0">
                    <a:solidFill>
                      <a:schemeClr val="bg2"/>
                    </a:solidFill>
                  </a:rPr>
                  <a:t>Regionale Landbrukssamvirker, Norsk Landbrukssamvirke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5922503-A9E7-7041-677E-78B8E4CC1B1D}"/>
                </a:ext>
              </a:extLst>
            </p:cNvPr>
            <p:cNvGrpSpPr/>
            <p:nvPr/>
          </p:nvGrpSpPr>
          <p:grpSpPr>
            <a:xfrm>
              <a:off x="1072646" y="2151951"/>
              <a:ext cx="5350731" cy="900000"/>
              <a:chOff x="1072646" y="2101152"/>
              <a:chExt cx="5350731" cy="90000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486504D4-C6DF-968B-7094-1B48C9B849CA}"/>
                  </a:ext>
                </a:extLst>
              </p:cNvPr>
              <p:cNvSpPr/>
              <p:nvPr/>
            </p:nvSpPr>
            <p:spPr>
              <a:xfrm>
                <a:off x="1072646" y="2101152"/>
                <a:ext cx="5350731" cy="90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nb-NO" noProof="0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B2528CF-8F82-D143-D704-7C9650898DF0}"/>
                  </a:ext>
                </a:extLst>
              </p:cNvPr>
              <p:cNvSpPr txBox="1"/>
              <p:nvPr/>
            </p:nvSpPr>
            <p:spPr>
              <a:xfrm>
                <a:off x="1270201" y="2166431"/>
                <a:ext cx="49556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4400" b="1" spc="300" noProof="0" dirty="0">
                    <a:solidFill>
                      <a:srgbClr val="5A7532"/>
                    </a:solidFill>
                    <a:latin typeface="+mj-lt"/>
                  </a:rPr>
                  <a:t>SAMVIRKE</a:t>
                </a:r>
                <a:r>
                  <a:rPr lang="nb-NO" sz="4400" spc="300" noProof="0" dirty="0">
                    <a:solidFill>
                      <a:srgbClr val="5A7532"/>
                    </a:solidFill>
                    <a:latin typeface="+mj-lt"/>
                  </a:rPr>
                  <a:t> skolen</a:t>
                </a:r>
              </a:p>
            </p:txBody>
          </p:sp>
        </p:grpSp>
      </p:grpSp>
      <p:sp>
        <p:nvSpPr>
          <p:cNvPr id="8" name="TextBox 28">
            <a:extLst>
              <a:ext uri="{FF2B5EF4-FFF2-40B4-BE49-F238E27FC236}">
                <a16:creationId xmlns:a16="http://schemas.microsoft.com/office/drawing/2014/main" id="{1210D638-2A6F-B93E-8F13-A39ADE668549}"/>
              </a:ext>
            </a:extLst>
          </p:cNvPr>
          <p:cNvSpPr txBox="1"/>
          <p:nvPr/>
        </p:nvSpPr>
        <p:spPr>
          <a:xfrm>
            <a:off x="1072647" y="4004300"/>
            <a:ext cx="5566110" cy="50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b="1" noProof="0" dirty="0">
                <a:solidFill>
                  <a:schemeClr val="bg2"/>
                </a:solidFill>
              </a:rPr>
              <a:t>Samvirke:</a:t>
            </a:r>
            <a:r>
              <a:rPr lang="nb-NO" sz="2000" noProof="0" dirty="0">
                <a:solidFill>
                  <a:schemeClr val="bg2"/>
                </a:solidFill>
              </a:rPr>
              <a:t> til fordel for både deg og bonden!</a:t>
            </a:r>
          </a:p>
        </p:txBody>
      </p:sp>
      <p:pic>
        <p:nvPicPr>
          <p:cNvPr id="14" name="Bilde 13" descr="Et bilde som inneholder tekst, Font, Grafikk, skjermbilde&#10;&#10;KI-generert innhold kan være feil.">
            <a:extLst>
              <a:ext uri="{FF2B5EF4-FFF2-40B4-BE49-F238E27FC236}">
                <a16:creationId xmlns:a16="http://schemas.microsoft.com/office/drawing/2014/main" id="{F2C90AFD-961F-BA28-E751-F6A0C3CD0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3013"/>
            <a:ext cx="144525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5023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5122CEF-31FE-6647-A242-A6A4FDD4FECA}"/>
              </a:ext>
            </a:extLst>
          </p:cNvPr>
          <p:cNvSpPr/>
          <p:nvPr/>
        </p:nvSpPr>
        <p:spPr>
          <a:xfrm>
            <a:off x="2521982" y="6176475"/>
            <a:ext cx="9670019" cy="681526"/>
          </a:xfrm>
          <a:custGeom>
            <a:avLst/>
            <a:gdLst>
              <a:gd name="connsiteX0" fmla="*/ 9670019 w 9670019"/>
              <a:gd name="connsiteY0" fmla="*/ 187020 h 681526"/>
              <a:gd name="connsiteX1" fmla="*/ 9670019 w 9670019"/>
              <a:gd name="connsiteY1" fmla="*/ 681526 h 681526"/>
              <a:gd name="connsiteX2" fmla="*/ 7464934 w 9670019"/>
              <a:gd name="connsiteY2" fmla="*/ 681526 h 681526"/>
              <a:gd name="connsiteX3" fmla="*/ 7770062 w 9670019"/>
              <a:gd name="connsiteY3" fmla="*/ 558030 h 681526"/>
              <a:gd name="connsiteX4" fmla="*/ 9487146 w 9670019"/>
              <a:gd name="connsiteY4" fmla="*/ 192488 h 681526"/>
              <a:gd name="connsiteX5" fmla="*/ 1695895 w 9670019"/>
              <a:gd name="connsiteY5" fmla="*/ 344 h 681526"/>
              <a:gd name="connsiteX6" fmla="*/ 3443790 w 9670019"/>
              <a:gd name="connsiteY6" fmla="*/ 614072 h 681526"/>
              <a:gd name="connsiteX7" fmla="*/ 3567534 w 9670019"/>
              <a:gd name="connsiteY7" fmla="*/ 681526 h 681526"/>
              <a:gd name="connsiteX8" fmla="*/ 0 w 9670019"/>
              <a:gd name="connsiteY8" fmla="*/ 681526 h 681526"/>
              <a:gd name="connsiteX9" fmla="*/ 181906 w 9670019"/>
              <a:gd name="connsiteY9" fmla="*/ 538560 h 681526"/>
              <a:gd name="connsiteX10" fmla="*/ 1566848 w 9670019"/>
              <a:gd name="connsiteY10" fmla="*/ 1924 h 681526"/>
              <a:gd name="connsiteX11" fmla="*/ 1695895 w 9670019"/>
              <a:gd name="connsiteY11" fmla="*/ 344 h 68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70019" h="681526">
                <a:moveTo>
                  <a:pt x="9670019" y="187020"/>
                </a:moveTo>
                <a:lnTo>
                  <a:pt x="9670019" y="681526"/>
                </a:lnTo>
                <a:lnTo>
                  <a:pt x="7464934" y="681526"/>
                </a:lnTo>
                <a:lnTo>
                  <a:pt x="7770062" y="558030"/>
                </a:lnTo>
                <a:cubicBezTo>
                  <a:pt x="8303058" y="360529"/>
                  <a:pt x="8897562" y="229316"/>
                  <a:pt x="9487146" y="192488"/>
                </a:cubicBezTo>
                <a:close/>
                <a:moveTo>
                  <a:pt x="1695895" y="344"/>
                </a:moveTo>
                <a:cubicBezTo>
                  <a:pt x="2335337" y="11798"/>
                  <a:pt x="2889795" y="307487"/>
                  <a:pt x="3443790" y="614072"/>
                </a:cubicBezTo>
                <a:lnTo>
                  <a:pt x="3567534" y="681526"/>
                </a:lnTo>
                <a:lnTo>
                  <a:pt x="0" y="681526"/>
                </a:lnTo>
                <a:lnTo>
                  <a:pt x="181906" y="538560"/>
                </a:lnTo>
                <a:cubicBezTo>
                  <a:pt x="586339" y="248686"/>
                  <a:pt x="1055729" y="50353"/>
                  <a:pt x="1566848" y="1924"/>
                </a:cubicBezTo>
                <a:cubicBezTo>
                  <a:pt x="1610258" y="80"/>
                  <a:pt x="1653265" y="-419"/>
                  <a:pt x="1695895" y="344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018AF-F35A-B6D8-FA0A-BC2096728553}"/>
              </a:ext>
            </a:extLst>
          </p:cNvPr>
          <p:cNvSpPr txBox="1"/>
          <p:nvPr/>
        </p:nvSpPr>
        <p:spPr>
          <a:xfrm>
            <a:off x="1543728" y="1313559"/>
            <a:ext cx="464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Hva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er </a:t>
            </a:r>
          </a:p>
          <a:p>
            <a:r>
              <a:rPr lang="en-US" sz="3600" dirty="0" err="1">
                <a:solidFill>
                  <a:srgbClr val="5A7532"/>
                </a:solidFill>
                <a:latin typeface="+mj-lt"/>
              </a:rPr>
              <a:t>Landbrukssamvirker</a:t>
            </a:r>
            <a:r>
              <a:rPr lang="en-US" sz="3600" dirty="0">
                <a:solidFill>
                  <a:srgbClr val="5A7532"/>
                </a:solidFill>
                <a:latin typeface="+mj-lt"/>
              </a:rPr>
              <a:t>?</a:t>
            </a:r>
            <a:endParaRPr lang="en-ID" sz="3600" dirty="0">
              <a:solidFill>
                <a:srgbClr val="5A7532"/>
              </a:solidFill>
              <a:latin typeface="+mj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030493-F263-5D27-1EE2-A30B4563DF69}"/>
              </a:ext>
            </a:extLst>
          </p:cNvPr>
          <p:cNvSpPr/>
          <p:nvPr/>
        </p:nvSpPr>
        <p:spPr>
          <a:xfrm>
            <a:off x="1398764" y="2910474"/>
            <a:ext cx="3020400" cy="2810107"/>
          </a:xfrm>
          <a:prstGeom prst="roundRect">
            <a:avLst>
              <a:gd name="adj" fmla="val 6483"/>
            </a:avLst>
          </a:pr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04B49E-9E57-B0B1-FE7C-BE14E4E8197B}"/>
              </a:ext>
            </a:extLst>
          </p:cNvPr>
          <p:cNvSpPr/>
          <p:nvPr/>
        </p:nvSpPr>
        <p:spPr>
          <a:xfrm>
            <a:off x="1522530" y="3114209"/>
            <a:ext cx="2773023" cy="1074080"/>
          </a:xfrm>
          <a:prstGeom prst="roundRect">
            <a:avLst>
              <a:gd name="adj" fmla="val 11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E48010-A96A-6BB0-832A-8D70D734A463}"/>
              </a:ext>
            </a:extLst>
          </p:cNvPr>
          <p:cNvSpPr txBox="1"/>
          <p:nvPr/>
        </p:nvSpPr>
        <p:spPr>
          <a:xfrm>
            <a:off x="1474756" y="4305318"/>
            <a:ext cx="2863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“</a:t>
            </a:r>
            <a:r>
              <a:rPr lang="en-US" sz="1400" dirty="0" err="1">
                <a:solidFill>
                  <a:schemeClr val="bg1"/>
                </a:solidFill>
              </a:rPr>
              <a:t>foretaket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skal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ved</a:t>
            </a:r>
            <a:r>
              <a:rPr lang="en-US" sz="1400" dirty="0">
                <a:solidFill>
                  <a:schemeClr val="bg1"/>
                </a:solidFill>
              </a:rPr>
              <a:t> sin </a:t>
            </a:r>
            <a:r>
              <a:rPr lang="en-US" sz="1400" dirty="0" err="1">
                <a:solidFill>
                  <a:schemeClr val="bg1"/>
                </a:solidFill>
              </a:rPr>
              <a:t>virksomhet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bidra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til</a:t>
            </a:r>
            <a:r>
              <a:rPr lang="en-US" sz="1400" dirty="0">
                <a:solidFill>
                  <a:schemeClr val="bg1"/>
                </a:solidFill>
              </a:rPr>
              <a:t> at </a:t>
            </a:r>
            <a:r>
              <a:rPr lang="en-US" sz="1400" dirty="0" err="1">
                <a:solidFill>
                  <a:schemeClr val="bg1"/>
                </a:solidFill>
              </a:rPr>
              <a:t>medlemmene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får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best </a:t>
            </a:r>
            <a:r>
              <a:rPr lang="en-US" sz="1400" b="1" dirty="0" err="1">
                <a:solidFill>
                  <a:schemeClr val="bg1"/>
                </a:solidFill>
              </a:rPr>
              <a:t>mulig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økonomisk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resultat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av sin </a:t>
            </a:r>
            <a:r>
              <a:rPr lang="en-US" sz="1400" dirty="0" err="1">
                <a:solidFill>
                  <a:schemeClr val="bg1"/>
                </a:solidFill>
              </a:rPr>
              <a:t>husdyrproduksjon</a:t>
            </a:r>
            <a:r>
              <a:rPr lang="en-US" sz="1400" dirty="0">
                <a:solidFill>
                  <a:schemeClr val="bg1"/>
                </a:solidFill>
              </a:rPr>
              <a:t>, bade </a:t>
            </a:r>
            <a:r>
              <a:rPr lang="en-US" sz="1400" dirty="0" err="1">
                <a:solidFill>
                  <a:schemeClr val="bg1"/>
                </a:solidFill>
              </a:rPr>
              <a:t>på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kort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og</a:t>
            </a:r>
            <a:r>
              <a:rPr lang="en-US" sz="1400" dirty="0">
                <a:solidFill>
                  <a:schemeClr val="bg1"/>
                </a:solidFill>
              </a:rPr>
              <a:t> lang </a:t>
            </a:r>
            <a:r>
              <a:rPr lang="en-US" sz="1400" dirty="0" err="1">
                <a:solidFill>
                  <a:schemeClr val="bg1"/>
                </a:solidFill>
              </a:rPr>
              <a:t>sikt</a:t>
            </a:r>
            <a:r>
              <a:rPr lang="en-US" sz="1400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F0A518-1BF7-E8C0-4374-F2A7D1BF72D0}"/>
              </a:ext>
            </a:extLst>
          </p:cNvPr>
          <p:cNvSpPr/>
          <p:nvPr/>
        </p:nvSpPr>
        <p:spPr>
          <a:xfrm>
            <a:off x="4542462" y="2910474"/>
            <a:ext cx="3019255" cy="2810107"/>
          </a:xfrm>
          <a:prstGeom prst="roundRect">
            <a:avLst>
              <a:gd name="adj" fmla="val 6483"/>
            </a:avLst>
          </a:pr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1964AD-026B-18EF-664E-C73D8D57C344}"/>
              </a:ext>
            </a:extLst>
          </p:cNvPr>
          <p:cNvSpPr/>
          <p:nvPr/>
        </p:nvSpPr>
        <p:spPr>
          <a:xfrm>
            <a:off x="7685483" y="2910474"/>
            <a:ext cx="3020400" cy="2810107"/>
          </a:xfrm>
          <a:prstGeom prst="roundRect">
            <a:avLst>
              <a:gd name="adj" fmla="val 6483"/>
            </a:avLst>
          </a:prstGeom>
          <a:solidFill>
            <a:srgbClr val="0147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1A6A064-67C1-DADF-93D2-FE66858732E5}"/>
              </a:ext>
            </a:extLst>
          </p:cNvPr>
          <p:cNvSpPr txBox="1"/>
          <p:nvPr/>
        </p:nvSpPr>
        <p:spPr>
          <a:xfrm>
            <a:off x="6915196" y="1936128"/>
            <a:ext cx="2374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Hva</a:t>
            </a:r>
            <a:r>
              <a:rPr lang="en-ID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ID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sier</a:t>
            </a:r>
            <a:r>
              <a:rPr lang="en-ID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ID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formålsparagrafene</a:t>
            </a:r>
            <a:r>
              <a:rPr lang="en-ID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7C32CBC0-2824-8D29-D5A2-4015E963D728}"/>
              </a:ext>
            </a:extLst>
          </p:cNvPr>
          <p:cNvSpPr/>
          <p:nvPr/>
        </p:nvSpPr>
        <p:spPr>
          <a:xfrm>
            <a:off x="0" y="6002961"/>
            <a:ext cx="11728480" cy="855041"/>
          </a:xfrm>
          <a:custGeom>
            <a:avLst/>
            <a:gdLst>
              <a:gd name="connsiteX0" fmla="*/ 9561827 w 11728480"/>
              <a:gd name="connsiteY0" fmla="*/ 181943 h 855041"/>
              <a:gd name="connsiteX1" fmla="*/ 11604909 w 11728480"/>
              <a:gd name="connsiteY1" fmla="*/ 758700 h 855041"/>
              <a:gd name="connsiteX2" fmla="*/ 11728480 w 11728480"/>
              <a:gd name="connsiteY2" fmla="*/ 855041 h 855041"/>
              <a:gd name="connsiteX3" fmla="*/ 6768179 w 11728480"/>
              <a:gd name="connsiteY3" fmla="*/ 855041 h 855041"/>
              <a:gd name="connsiteX4" fmla="*/ 6920679 w 11728480"/>
              <a:gd name="connsiteY4" fmla="*/ 791100 h 855041"/>
              <a:gd name="connsiteX5" fmla="*/ 7180230 w 11728480"/>
              <a:gd name="connsiteY5" fmla="*/ 684261 h 855041"/>
              <a:gd name="connsiteX6" fmla="*/ 9561827 w 11728480"/>
              <a:gd name="connsiteY6" fmla="*/ 181943 h 855041"/>
              <a:gd name="connsiteX7" fmla="*/ 1417947 w 11728480"/>
              <a:gd name="connsiteY7" fmla="*/ 344 h 855041"/>
              <a:gd name="connsiteX8" fmla="*/ 3165842 w 11728480"/>
              <a:gd name="connsiteY8" fmla="*/ 614072 h 855041"/>
              <a:gd name="connsiteX9" fmla="*/ 3607898 w 11728480"/>
              <a:gd name="connsiteY9" fmla="*/ 855041 h 855041"/>
              <a:gd name="connsiteX10" fmla="*/ 0 w 11728480"/>
              <a:gd name="connsiteY10" fmla="*/ 855041 h 855041"/>
              <a:gd name="connsiteX11" fmla="*/ 0 w 11728480"/>
              <a:gd name="connsiteY11" fmla="*/ 476210 h 855041"/>
              <a:gd name="connsiteX12" fmla="*/ 154226 w 11728480"/>
              <a:gd name="connsiteY12" fmla="*/ 376087 h 855041"/>
              <a:gd name="connsiteX13" fmla="*/ 1288900 w 11728480"/>
              <a:gd name="connsiteY13" fmla="*/ 1924 h 855041"/>
              <a:gd name="connsiteX14" fmla="*/ 1417947 w 11728480"/>
              <a:gd name="connsiteY14" fmla="*/ 344 h 85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728480" h="855041">
                <a:moveTo>
                  <a:pt x="9561827" y="181943"/>
                </a:moveTo>
                <a:cubicBezTo>
                  <a:pt x="10322273" y="184609"/>
                  <a:pt x="11051950" y="356284"/>
                  <a:pt x="11604909" y="758700"/>
                </a:cubicBezTo>
                <a:lnTo>
                  <a:pt x="11728480" y="855041"/>
                </a:lnTo>
                <a:lnTo>
                  <a:pt x="6768179" y="855041"/>
                </a:lnTo>
                <a:lnTo>
                  <a:pt x="6920679" y="791100"/>
                </a:lnTo>
                <a:cubicBezTo>
                  <a:pt x="7007354" y="754771"/>
                  <a:pt x="7093839" y="718853"/>
                  <a:pt x="7180230" y="684261"/>
                </a:cubicBezTo>
                <a:cubicBezTo>
                  <a:pt x="7888258" y="372212"/>
                  <a:pt x="8742885" y="179072"/>
                  <a:pt x="9561827" y="181943"/>
                </a:cubicBezTo>
                <a:close/>
                <a:moveTo>
                  <a:pt x="1417947" y="344"/>
                </a:moveTo>
                <a:cubicBezTo>
                  <a:pt x="2057389" y="11798"/>
                  <a:pt x="2611847" y="307487"/>
                  <a:pt x="3165842" y="614072"/>
                </a:cubicBezTo>
                <a:lnTo>
                  <a:pt x="3607898" y="855041"/>
                </a:lnTo>
                <a:lnTo>
                  <a:pt x="0" y="855041"/>
                </a:lnTo>
                <a:lnTo>
                  <a:pt x="0" y="476210"/>
                </a:lnTo>
                <a:lnTo>
                  <a:pt x="154226" y="376087"/>
                </a:lnTo>
                <a:cubicBezTo>
                  <a:pt x="497816" y="175349"/>
                  <a:pt x="880005" y="40667"/>
                  <a:pt x="1288900" y="1924"/>
                </a:cubicBezTo>
                <a:cubicBezTo>
                  <a:pt x="1332310" y="80"/>
                  <a:pt x="1375317" y="-419"/>
                  <a:pt x="1417947" y="344"/>
                </a:cubicBez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Bilde 2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24B644-B31B-DCB8-D420-DDC70C8C4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pic>
        <p:nvPicPr>
          <p:cNvPr id="13" name="Bilde 12" descr="Et bilde som inneholder Grafikk, grafisk design, logo, Fargerikt&#10;&#10;KI-generert innhold kan være feil.">
            <a:extLst>
              <a:ext uri="{FF2B5EF4-FFF2-40B4-BE49-F238E27FC236}">
                <a16:creationId xmlns:a16="http://schemas.microsoft.com/office/drawing/2014/main" id="{005716BB-587B-8D0C-9F56-4C2459E47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28" y="3429000"/>
            <a:ext cx="2356961" cy="468000"/>
          </a:xfrm>
          <a:prstGeom prst="rect">
            <a:avLst/>
          </a:prstGeom>
        </p:spPr>
      </p:pic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C6EBC5D6-6D09-C15D-D640-963350C92DAA}"/>
              </a:ext>
            </a:extLst>
          </p:cNvPr>
          <p:cNvSpPr/>
          <p:nvPr/>
        </p:nvSpPr>
        <p:spPr>
          <a:xfrm>
            <a:off x="4662686" y="3117751"/>
            <a:ext cx="2773023" cy="1074080"/>
          </a:xfrm>
          <a:prstGeom prst="roundRect">
            <a:avLst>
              <a:gd name="adj" fmla="val 11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1A162AB6-49B0-0EE1-B08E-E28FE490196F}"/>
              </a:ext>
            </a:extLst>
          </p:cNvPr>
          <p:cNvSpPr txBox="1"/>
          <p:nvPr/>
        </p:nvSpPr>
        <p:spPr>
          <a:xfrm>
            <a:off x="4614912" y="4308860"/>
            <a:ext cx="2863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“FKA er et </a:t>
            </a:r>
            <a:r>
              <a:rPr lang="en-US" sz="1400" dirty="0" err="1">
                <a:solidFill>
                  <a:schemeClr val="bg1"/>
                </a:solidFill>
              </a:rPr>
              <a:t>samvirkeforetak</a:t>
            </a:r>
            <a:r>
              <a:rPr lang="en-US" sz="1400" dirty="0">
                <a:solidFill>
                  <a:schemeClr val="bg1"/>
                </a:solidFill>
              </a:rPr>
              <a:t> med formal å </a:t>
            </a:r>
            <a:r>
              <a:rPr lang="en-US" sz="1400" dirty="0" err="1">
                <a:solidFill>
                  <a:schemeClr val="bg1"/>
                </a:solidFill>
              </a:rPr>
              <a:t>medvirke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til</a:t>
            </a:r>
            <a:r>
              <a:rPr lang="en-US" sz="1400" dirty="0">
                <a:solidFill>
                  <a:schemeClr val="bg1"/>
                </a:solidFill>
              </a:rPr>
              <a:t> å </a:t>
            </a:r>
            <a:r>
              <a:rPr lang="en-US" sz="1400" b="1" dirty="0" err="1">
                <a:solidFill>
                  <a:schemeClr val="bg1"/>
                </a:solidFill>
              </a:rPr>
              <a:t>styrke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medlemmenes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økonomi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landbruksvirksomheten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på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kort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og</a:t>
            </a:r>
            <a:r>
              <a:rPr lang="en-US" sz="1400" dirty="0">
                <a:solidFill>
                  <a:schemeClr val="bg1"/>
                </a:solidFill>
              </a:rPr>
              <a:t> lang </a:t>
            </a:r>
            <a:r>
              <a:rPr lang="en-US" sz="1400" dirty="0" err="1">
                <a:solidFill>
                  <a:schemeClr val="bg1"/>
                </a:solidFill>
              </a:rPr>
              <a:t>sikt</a:t>
            </a:r>
            <a:r>
              <a:rPr lang="en-US" sz="1400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6" name="Bilde 5" descr="Et bilde som inneholder Font, logo, Grafikk, grafisk design&#10;&#10;KI-generert innhold kan være feil.">
            <a:extLst>
              <a:ext uri="{FF2B5EF4-FFF2-40B4-BE49-F238E27FC236}">
                <a16:creationId xmlns:a16="http://schemas.microsoft.com/office/drawing/2014/main" id="{06D72C7F-9B1C-784C-8848-760ACE1C1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02" y="3426291"/>
            <a:ext cx="2573215" cy="432000"/>
          </a:xfrm>
          <a:prstGeom prst="rect">
            <a:avLst/>
          </a:prstGeom>
        </p:spPr>
      </p:pic>
      <p:sp>
        <p:nvSpPr>
          <p:cNvPr id="23" name="Rectangle: Rounded Corners 6">
            <a:extLst>
              <a:ext uri="{FF2B5EF4-FFF2-40B4-BE49-F238E27FC236}">
                <a16:creationId xmlns:a16="http://schemas.microsoft.com/office/drawing/2014/main" id="{0C234B3C-3679-BE8F-F3AF-CC1072643BD3}"/>
              </a:ext>
            </a:extLst>
          </p:cNvPr>
          <p:cNvSpPr/>
          <p:nvPr/>
        </p:nvSpPr>
        <p:spPr>
          <a:xfrm>
            <a:off x="7817006" y="3122720"/>
            <a:ext cx="2773023" cy="1074080"/>
          </a:xfrm>
          <a:prstGeom prst="roundRect">
            <a:avLst>
              <a:gd name="adj" fmla="val 11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DD6B322-F60E-8770-982E-5EA06CC535E6}"/>
              </a:ext>
            </a:extLst>
          </p:cNvPr>
          <p:cNvSpPr txBox="1"/>
          <p:nvPr/>
        </p:nvSpPr>
        <p:spPr>
          <a:xfrm>
            <a:off x="7769232" y="4313829"/>
            <a:ext cx="2863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“TINE </a:t>
            </a:r>
            <a:r>
              <a:rPr lang="en-US" sz="1400" dirty="0" err="1">
                <a:solidFill>
                  <a:schemeClr val="bg1"/>
                </a:solidFill>
              </a:rPr>
              <a:t>skal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arbeid</a:t>
            </a:r>
            <a:r>
              <a:rPr lang="en-US" sz="1400" dirty="0">
                <a:solidFill>
                  <a:schemeClr val="bg1"/>
                </a:solidFill>
              </a:rPr>
              <a:t> for at </a:t>
            </a:r>
            <a:r>
              <a:rPr lang="en-US" sz="1400" dirty="0" err="1">
                <a:solidFill>
                  <a:schemeClr val="bg1"/>
                </a:solidFill>
              </a:rPr>
              <a:t>eierne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får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best </a:t>
            </a:r>
            <a:r>
              <a:rPr lang="en-US" sz="1400" b="1" dirty="0" err="1">
                <a:solidFill>
                  <a:schemeClr val="bg1"/>
                </a:solidFill>
              </a:rPr>
              <a:t>mulig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økonomisk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resultat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av sin </a:t>
            </a:r>
            <a:r>
              <a:rPr lang="en-US" sz="1400" dirty="0" err="1">
                <a:solidFill>
                  <a:schemeClr val="bg1"/>
                </a:solidFill>
              </a:rPr>
              <a:t>melkeproduksjon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og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tillegg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ivareta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eiernes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øvrige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felles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interesser</a:t>
            </a:r>
            <a:r>
              <a:rPr lang="en-US" sz="1400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18" name="Bilde 17" descr="Et bilde som inneholder Font, Grafikk, grafisk design, logo&#10;&#10;KI-generert innhold kan være feil.">
            <a:extLst>
              <a:ext uri="{FF2B5EF4-FFF2-40B4-BE49-F238E27FC236}">
                <a16:creationId xmlns:a16="http://schemas.microsoft.com/office/drawing/2014/main" id="{0D6583F2-0DD0-643D-BDEB-A49088E66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44" y="3183249"/>
            <a:ext cx="119034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5578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6289F8F-79C7-C8DC-797D-633BAC83FE9A}"/>
              </a:ext>
            </a:extLst>
          </p:cNvPr>
          <p:cNvSpPr/>
          <p:nvPr/>
        </p:nvSpPr>
        <p:spPr>
          <a:xfrm>
            <a:off x="2283226" y="5705782"/>
            <a:ext cx="9908775" cy="1152218"/>
          </a:xfrm>
          <a:custGeom>
            <a:avLst/>
            <a:gdLst>
              <a:gd name="connsiteX0" fmla="*/ 7668361 w 9908775"/>
              <a:gd name="connsiteY0" fmla="*/ 176 h 1152218"/>
              <a:gd name="connsiteX1" fmla="*/ 9886846 w 9908775"/>
              <a:gd name="connsiteY1" fmla="*/ 833015 h 1152218"/>
              <a:gd name="connsiteX2" fmla="*/ 9908775 w 9908775"/>
              <a:gd name="connsiteY2" fmla="*/ 850551 h 1152218"/>
              <a:gd name="connsiteX3" fmla="*/ 9908775 w 9908775"/>
              <a:gd name="connsiteY3" fmla="*/ 1152218 h 1152218"/>
              <a:gd name="connsiteX4" fmla="*/ 0 w 9908775"/>
              <a:gd name="connsiteY4" fmla="*/ 1152218 h 1152218"/>
              <a:gd name="connsiteX5" fmla="*/ 78980 w 9908775"/>
              <a:gd name="connsiteY5" fmla="*/ 1063094 h 1152218"/>
              <a:gd name="connsiteX6" fmla="*/ 1486289 w 9908775"/>
              <a:gd name="connsiteY6" fmla="*/ 455613 h 1152218"/>
              <a:gd name="connsiteX7" fmla="*/ 5612378 w 9908775"/>
              <a:gd name="connsiteY7" fmla="*/ 965255 h 1152218"/>
              <a:gd name="connsiteX8" fmla="*/ 6768695 w 9908775"/>
              <a:gd name="connsiteY8" fmla="*/ 176299 h 1152218"/>
              <a:gd name="connsiteX9" fmla="*/ 7668361 w 9908775"/>
              <a:gd name="connsiteY9" fmla="*/ 176 h 115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08775" h="1152218">
                <a:moveTo>
                  <a:pt x="7668361" y="176"/>
                </a:moveTo>
                <a:cubicBezTo>
                  <a:pt x="8443637" y="9309"/>
                  <a:pt x="9254324" y="373547"/>
                  <a:pt x="9886846" y="833015"/>
                </a:cubicBezTo>
                <a:lnTo>
                  <a:pt x="9908775" y="850551"/>
                </a:lnTo>
                <a:lnTo>
                  <a:pt x="9908775" y="1152218"/>
                </a:lnTo>
                <a:lnTo>
                  <a:pt x="0" y="1152218"/>
                </a:lnTo>
                <a:lnTo>
                  <a:pt x="78980" y="1063094"/>
                </a:lnTo>
                <a:cubicBezTo>
                  <a:pt x="391374" y="745724"/>
                  <a:pt x="853946" y="510665"/>
                  <a:pt x="1486289" y="455613"/>
                </a:cubicBezTo>
                <a:cubicBezTo>
                  <a:pt x="2881521" y="203784"/>
                  <a:pt x="4271421" y="1436535"/>
                  <a:pt x="5612378" y="965255"/>
                </a:cubicBezTo>
                <a:cubicBezTo>
                  <a:pt x="6041724" y="780484"/>
                  <a:pt x="6351089" y="387957"/>
                  <a:pt x="6768695" y="176299"/>
                </a:cubicBezTo>
                <a:cubicBezTo>
                  <a:pt x="7053805" y="49687"/>
                  <a:pt x="7358250" y="-3477"/>
                  <a:pt x="7668361" y="176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83A2990-5507-0B1F-2DA6-0A3F8E06F9B6}"/>
              </a:ext>
            </a:extLst>
          </p:cNvPr>
          <p:cNvSpPr/>
          <p:nvPr/>
        </p:nvSpPr>
        <p:spPr>
          <a:xfrm>
            <a:off x="3366468" y="5807382"/>
            <a:ext cx="8825533" cy="1050618"/>
          </a:xfrm>
          <a:custGeom>
            <a:avLst/>
            <a:gdLst>
              <a:gd name="connsiteX0" fmla="*/ 1785879 w 8825533"/>
              <a:gd name="connsiteY0" fmla="*/ 421303 h 1050618"/>
              <a:gd name="connsiteX1" fmla="*/ 4505523 w 8825533"/>
              <a:gd name="connsiteY1" fmla="*/ 1049031 h 1050618"/>
              <a:gd name="connsiteX2" fmla="*/ 4523423 w 8825533"/>
              <a:gd name="connsiteY2" fmla="*/ 1050618 h 1050618"/>
              <a:gd name="connsiteX3" fmla="*/ 0 w 8825533"/>
              <a:gd name="connsiteY3" fmla="*/ 1050618 h 1050618"/>
              <a:gd name="connsiteX4" fmla="*/ 129472 w 8825533"/>
              <a:gd name="connsiteY4" fmla="*/ 932402 h 1050618"/>
              <a:gd name="connsiteX5" fmla="*/ 1393647 w 8825533"/>
              <a:gd name="connsiteY5" fmla="*/ 455613 h 1050618"/>
              <a:gd name="connsiteX6" fmla="*/ 1785879 w 8825533"/>
              <a:gd name="connsiteY6" fmla="*/ 421303 h 1050618"/>
              <a:gd name="connsiteX7" fmla="*/ 7575718 w 8825533"/>
              <a:gd name="connsiteY7" fmla="*/ 176 h 1050618"/>
              <a:gd name="connsiteX8" fmla="*/ 8738494 w 8825533"/>
              <a:gd name="connsiteY8" fmla="*/ 247720 h 1050618"/>
              <a:gd name="connsiteX9" fmla="*/ 8825533 w 8825533"/>
              <a:gd name="connsiteY9" fmla="*/ 284991 h 1050618"/>
              <a:gd name="connsiteX10" fmla="*/ 8825533 w 8825533"/>
              <a:gd name="connsiteY10" fmla="*/ 1050618 h 1050618"/>
              <a:gd name="connsiteX11" fmla="*/ 5170618 w 8825533"/>
              <a:gd name="connsiteY11" fmla="*/ 1050618 h 1050618"/>
              <a:gd name="connsiteX12" fmla="*/ 5267743 w 8825533"/>
              <a:gd name="connsiteY12" fmla="*/ 1034429 h 1050618"/>
              <a:gd name="connsiteX13" fmla="*/ 5519735 w 8825533"/>
              <a:gd name="connsiteY13" fmla="*/ 965255 h 1050618"/>
              <a:gd name="connsiteX14" fmla="*/ 6676053 w 8825533"/>
              <a:gd name="connsiteY14" fmla="*/ 176299 h 1050618"/>
              <a:gd name="connsiteX15" fmla="*/ 7575718 w 8825533"/>
              <a:gd name="connsiteY15" fmla="*/ 176 h 105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825533" h="1050618">
                <a:moveTo>
                  <a:pt x="1785879" y="421303"/>
                </a:moveTo>
                <a:cubicBezTo>
                  <a:pt x="2700593" y="420322"/>
                  <a:pt x="3611249" y="929956"/>
                  <a:pt x="4505523" y="1049031"/>
                </a:cubicBezTo>
                <a:lnTo>
                  <a:pt x="4523423" y="1050618"/>
                </a:lnTo>
                <a:lnTo>
                  <a:pt x="0" y="1050618"/>
                </a:lnTo>
                <a:lnTo>
                  <a:pt x="129472" y="932402"/>
                </a:lnTo>
                <a:cubicBezTo>
                  <a:pt x="434360" y="682238"/>
                  <a:pt x="851639" y="502801"/>
                  <a:pt x="1393647" y="455613"/>
                </a:cubicBezTo>
                <a:cubicBezTo>
                  <a:pt x="1524450" y="432004"/>
                  <a:pt x="1655206" y="421443"/>
                  <a:pt x="1785879" y="421303"/>
                </a:cubicBezTo>
                <a:close/>
                <a:moveTo>
                  <a:pt x="7575718" y="176"/>
                </a:moveTo>
                <a:cubicBezTo>
                  <a:pt x="7963357" y="4742"/>
                  <a:pt x="8359848" y="98085"/>
                  <a:pt x="8738494" y="247720"/>
                </a:cubicBezTo>
                <a:lnTo>
                  <a:pt x="8825533" y="284991"/>
                </a:lnTo>
                <a:lnTo>
                  <a:pt x="8825533" y="1050618"/>
                </a:lnTo>
                <a:lnTo>
                  <a:pt x="5170618" y="1050618"/>
                </a:lnTo>
                <a:lnTo>
                  <a:pt x="5267743" y="1034429"/>
                </a:lnTo>
                <a:cubicBezTo>
                  <a:pt x="5351924" y="1017508"/>
                  <a:pt x="5435925" y="994710"/>
                  <a:pt x="5519735" y="965255"/>
                </a:cubicBezTo>
                <a:cubicBezTo>
                  <a:pt x="5949081" y="780484"/>
                  <a:pt x="6258447" y="387957"/>
                  <a:pt x="6676053" y="176299"/>
                </a:cubicBezTo>
                <a:cubicBezTo>
                  <a:pt x="6961163" y="49687"/>
                  <a:pt x="7265608" y="-3477"/>
                  <a:pt x="7575718" y="176"/>
                </a:cubicBez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018AF-F35A-B6D8-FA0A-BC2096728553}"/>
              </a:ext>
            </a:extLst>
          </p:cNvPr>
          <p:cNvSpPr txBox="1"/>
          <p:nvPr/>
        </p:nvSpPr>
        <p:spPr>
          <a:xfrm>
            <a:off x="2087221" y="840640"/>
            <a:ext cx="7963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noProof="0" dirty="0">
                <a:solidFill>
                  <a:srgbClr val="5A7532"/>
                </a:solidFill>
                <a:latin typeface="+mj-lt"/>
              </a:rPr>
              <a:t>Eieren i sentrum!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C4A132-B79C-7BA4-ABCF-78FDADF6CBDD}"/>
              </a:ext>
            </a:extLst>
          </p:cNvPr>
          <p:cNvSpPr/>
          <p:nvPr/>
        </p:nvSpPr>
        <p:spPr>
          <a:xfrm>
            <a:off x="1789283" y="1817914"/>
            <a:ext cx="2664788" cy="4033610"/>
          </a:xfrm>
          <a:prstGeom prst="roundRect">
            <a:avLst>
              <a:gd name="adj" fmla="val 7044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BF9AC-B4EE-E0FB-D773-C3B79F738B21}"/>
              </a:ext>
            </a:extLst>
          </p:cNvPr>
          <p:cNvSpPr txBox="1"/>
          <p:nvPr/>
        </p:nvSpPr>
        <p:spPr>
          <a:xfrm>
            <a:off x="8190403" y="4937005"/>
            <a:ext cx="1928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 samvirke er </a:t>
            </a:r>
            <a:r>
              <a:rPr lang="nb-NO" sz="24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BRUKEREID</a:t>
            </a:r>
          </a:p>
        </p:txBody>
      </p:sp>
      <p:pic>
        <p:nvPicPr>
          <p:cNvPr id="23" name="Plassholder for bilde 22" descr="Et bilde som inneholder person, Menneskeansikt, smil, utendørs&#10;&#10;KI-generert innhold kan være feil.">
            <a:extLst>
              <a:ext uri="{FF2B5EF4-FFF2-40B4-BE49-F238E27FC236}">
                <a16:creationId xmlns:a16="http://schemas.microsoft.com/office/drawing/2014/main" id="{B56C88F3-9FB3-AC8A-F914-B0649DFD87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9575" y="2522538"/>
            <a:ext cx="2249488" cy="2220912"/>
          </a:xfrm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</p:pic>
      <p:pic>
        <p:nvPicPr>
          <p:cNvPr id="2" name="Bilde 1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7FAC196C-3950-3DB0-6D70-A84211B5A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32A8C1A6-7DC8-1185-E975-C2855AC52C1A}"/>
              </a:ext>
            </a:extLst>
          </p:cNvPr>
          <p:cNvSpPr txBox="1"/>
          <p:nvPr/>
        </p:nvSpPr>
        <p:spPr>
          <a:xfrm>
            <a:off x="5117749" y="4705902"/>
            <a:ext cx="22489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 samvirke er </a:t>
            </a:r>
            <a:r>
              <a:rPr lang="nb-NO" sz="24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BRUKERSTYRT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DB36F3C-7534-0F3C-D82F-E9407939D1F7}"/>
              </a:ext>
            </a:extLst>
          </p:cNvPr>
          <p:cNvSpPr txBox="1"/>
          <p:nvPr/>
        </p:nvSpPr>
        <p:spPr>
          <a:xfrm>
            <a:off x="2005578" y="4546087"/>
            <a:ext cx="2248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noProof="0" dirty="0">
                <a:solidFill>
                  <a:schemeClr val="bg1"/>
                </a:solidFill>
                <a:latin typeface="+mj-lt"/>
              </a:rPr>
              <a:t>Et samvirke har som formål å levere  </a:t>
            </a:r>
            <a:r>
              <a:rPr lang="nb-NO" sz="2400" b="1" noProof="0" dirty="0">
                <a:solidFill>
                  <a:schemeClr val="bg1"/>
                </a:solidFill>
                <a:latin typeface="+mj-lt"/>
              </a:rPr>
              <a:t>BRUKERNYTTE</a:t>
            </a:r>
          </a:p>
        </p:txBody>
      </p:sp>
      <p:pic>
        <p:nvPicPr>
          <p:cNvPr id="69" name="Plassholder for bilde 68" descr="Et bilde som inneholder person, Menneskeansikt, smil, utendørs&#10;&#10;KI-generert innhold kan være feil.">
            <a:extLst>
              <a:ext uri="{FF2B5EF4-FFF2-40B4-BE49-F238E27FC236}">
                <a16:creationId xmlns:a16="http://schemas.microsoft.com/office/drawing/2014/main" id="{9691BD06-EC58-3D89-3112-292774C4A0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</p:pic>
      <p:pic>
        <p:nvPicPr>
          <p:cNvPr id="73" name="Plassholder for bilde 72" descr="Et bilde som inneholder person, Menneskeansikt, smil, utendørs&#10;&#10;KI-generert innhold kan være feil.">
            <a:extLst>
              <a:ext uri="{FF2B5EF4-FFF2-40B4-BE49-F238E27FC236}">
                <a16:creationId xmlns:a16="http://schemas.microsoft.com/office/drawing/2014/main" id="{D3AC24B0-BF7B-CBE8-CEDB-87A585E4AC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Box 63">
            <a:extLst>
              <a:ext uri="{FF2B5EF4-FFF2-40B4-BE49-F238E27FC236}">
                <a16:creationId xmlns:a16="http://schemas.microsoft.com/office/drawing/2014/main" id="{E78D7CCE-B021-CCA7-F90D-DF606874D227}"/>
              </a:ext>
            </a:extLst>
          </p:cNvPr>
          <p:cNvSpPr txBox="1"/>
          <p:nvPr/>
        </p:nvSpPr>
        <p:spPr>
          <a:xfrm>
            <a:off x="5363469" y="1664025"/>
            <a:ext cx="5504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Samvirkeforetaket har 3 grunnleggende krav de skal levere på for brukerne:</a:t>
            </a:r>
          </a:p>
        </p:txBody>
      </p:sp>
    </p:spTree>
    <p:extLst>
      <p:ext uri="{BB962C8B-B14F-4D97-AF65-F5344CB8AC3E}">
        <p14:creationId xmlns:p14="http://schemas.microsoft.com/office/powerpoint/2010/main" val="251589777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DF8C2-2E63-5897-0E8B-86011737B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 descr="Et bilde som inneholder person, klær, Shorts, Menneskeansikt&#10;&#10;KI-generert innhold kan være feil.">
            <a:extLst>
              <a:ext uri="{FF2B5EF4-FFF2-40B4-BE49-F238E27FC236}">
                <a16:creationId xmlns:a16="http://schemas.microsoft.com/office/drawing/2014/main" id="{54D47D85-2BA4-362E-DDCB-0FAF34C86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40" y="844597"/>
            <a:ext cx="4572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B1D5DD5-21D8-B64C-4BCB-551FACB96B1B}"/>
              </a:ext>
            </a:extLst>
          </p:cNvPr>
          <p:cNvSpPr/>
          <p:nvPr/>
        </p:nvSpPr>
        <p:spPr>
          <a:xfrm>
            <a:off x="185424" y="4441106"/>
            <a:ext cx="11563406" cy="2416895"/>
          </a:xfrm>
          <a:custGeom>
            <a:avLst/>
            <a:gdLst>
              <a:gd name="connsiteX0" fmla="*/ 2722127 w 11563406"/>
              <a:gd name="connsiteY0" fmla="*/ 136 h 2416895"/>
              <a:gd name="connsiteX1" fmla="*/ 3322108 w 11563406"/>
              <a:gd name="connsiteY1" fmla="*/ 124129 h 2416895"/>
              <a:gd name="connsiteX2" fmla="*/ 4864085 w 11563406"/>
              <a:gd name="connsiteY2" fmla="*/ 1684310 h 2416895"/>
              <a:gd name="connsiteX3" fmla="*/ 11469040 w 11563406"/>
              <a:gd name="connsiteY3" fmla="*/ 2339664 h 2416895"/>
              <a:gd name="connsiteX4" fmla="*/ 11563406 w 11563406"/>
              <a:gd name="connsiteY4" fmla="*/ 2416895 h 2416895"/>
              <a:gd name="connsiteX5" fmla="*/ 0 w 11563406"/>
              <a:gd name="connsiteY5" fmla="*/ 2416895 h 2416895"/>
              <a:gd name="connsiteX6" fmla="*/ 6373 w 11563406"/>
              <a:gd name="connsiteY6" fmla="*/ 2397068 h 2416895"/>
              <a:gd name="connsiteX7" fmla="*/ 1033007 w 11563406"/>
              <a:gd name="connsiteY7" fmla="*/ 835696 h 2416895"/>
              <a:gd name="connsiteX8" fmla="*/ 2722127 w 11563406"/>
              <a:gd name="connsiteY8" fmla="*/ 136 h 241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3406" h="2416895">
                <a:moveTo>
                  <a:pt x="2722127" y="136"/>
                </a:moveTo>
                <a:cubicBezTo>
                  <a:pt x="2926194" y="-2574"/>
                  <a:pt x="3128571" y="35257"/>
                  <a:pt x="3322108" y="124129"/>
                </a:cubicBezTo>
                <a:cubicBezTo>
                  <a:pt x="3992046" y="431825"/>
                  <a:pt x="4289149" y="1223039"/>
                  <a:pt x="4864085" y="1684310"/>
                </a:cubicBezTo>
                <a:cubicBezTo>
                  <a:pt x="6746430" y="3078950"/>
                  <a:pt x="9285327" y="699330"/>
                  <a:pt x="11469040" y="2339664"/>
                </a:cubicBezTo>
                <a:lnTo>
                  <a:pt x="11563406" y="2416895"/>
                </a:lnTo>
                <a:lnTo>
                  <a:pt x="0" y="2416895"/>
                </a:lnTo>
                <a:lnTo>
                  <a:pt x="6373" y="2397068"/>
                </a:lnTo>
                <a:cubicBezTo>
                  <a:pt x="218985" y="1810080"/>
                  <a:pt x="561605" y="1268396"/>
                  <a:pt x="1033007" y="835696"/>
                </a:cubicBezTo>
                <a:cubicBezTo>
                  <a:pt x="1482523" y="381275"/>
                  <a:pt x="2109927" y="8267"/>
                  <a:pt x="2722127" y="136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2C9C4C-853F-8121-C4B5-A1DD004EA8F8}"/>
              </a:ext>
            </a:extLst>
          </p:cNvPr>
          <p:cNvSpPr/>
          <p:nvPr/>
        </p:nvSpPr>
        <p:spPr>
          <a:xfrm>
            <a:off x="1" y="4528290"/>
            <a:ext cx="11373441" cy="2329711"/>
          </a:xfrm>
          <a:custGeom>
            <a:avLst/>
            <a:gdLst>
              <a:gd name="connsiteX0" fmla="*/ 2640600 w 11373441"/>
              <a:gd name="connsiteY0" fmla="*/ 136 h 2329711"/>
              <a:gd name="connsiteX1" fmla="*/ 3240580 w 11373441"/>
              <a:gd name="connsiteY1" fmla="*/ 124130 h 2329711"/>
              <a:gd name="connsiteX2" fmla="*/ 4782558 w 11373441"/>
              <a:gd name="connsiteY2" fmla="*/ 1684310 h 2329711"/>
              <a:gd name="connsiteX3" fmla="*/ 11278036 w 11373441"/>
              <a:gd name="connsiteY3" fmla="*/ 2260960 h 2329711"/>
              <a:gd name="connsiteX4" fmla="*/ 11373441 w 11373441"/>
              <a:gd name="connsiteY4" fmla="*/ 2329711 h 2329711"/>
              <a:gd name="connsiteX5" fmla="*/ 0 w 11373441"/>
              <a:gd name="connsiteY5" fmla="*/ 2329711 h 2329711"/>
              <a:gd name="connsiteX6" fmla="*/ 0 w 11373441"/>
              <a:gd name="connsiteY6" fmla="*/ 2208602 h 2329711"/>
              <a:gd name="connsiteX7" fmla="*/ 68004 w 11373441"/>
              <a:gd name="connsiteY7" fmla="*/ 2050821 h 2329711"/>
              <a:gd name="connsiteX8" fmla="*/ 951480 w 11373441"/>
              <a:gd name="connsiteY8" fmla="*/ 835696 h 2329711"/>
              <a:gd name="connsiteX9" fmla="*/ 2640600 w 11373441"/>
              <a:gd name="connsiteY9" fmla="*/ 136 h 232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73441" h="2329711">
                <a:moveTo>
                  <a:pt x="2640600" y="136"/>
                </a:moveTo>
                <a:cubicBezTo>
                  <a:pt x="2844667" y="-2574"/>
                  <a:pt x="3047044" y="35257"/>
                  <a:pt x="3240580" y="124130"/>
                </a:cubicBezTo>
                <a:cubicBezTo>
                  <a:pt x="3910519" y="431825"/>
                  <a:pt x="4207622" y="1223039"/>
                  <a:pt x="4782558" y="1684310"/>
                </a:cubicBezTo>
                <a:cubicBezTo>
                  <a:pt x="6633530" y="3055707"/>
                  <a:pt x="9119353" y="777602"/>
                  <a:pt x="11278036" y="2260960"/>
                </a:cubicBezTo>
                <a:lnTo>
                  <a:pt x="11373441" y="2329711"/>
                </a:lnTo>
                <a:lnTo>
                  <a:pt x="0" y="2329711"/>
                </a:lnTo>
                <a:lnTo>
                  <a:pt x="0" y="2208602"/>
                </a:lnTo>
                <a:lnTo>
                  <a:pt x="68004" y="2050821"/>
                </a:lnTo>
                <a:cubicBezTo>
                  <a:pt x="279657" y="1597766"/>
                  <a:pt x="574358" y="1181856"/>
                  <a:pt x="951480" y="835696"/>
                </a:cubicBezTo>
                <a:cubicBezTo>
                  <a:pt x="1400996" y="381275"/>
                  <a:pt x="2028400" y="8267"/>
                  <a:pt x="2640600" y="136"/>
                </a:cubicBezTo>
                <a:close/>
              </a:path>
            </a:pathLst>
          </a:cu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Bilde 2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CB8E566E-7594-D76E-EA77-C3B80522C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21B11F3D-5B61-7D0A-BBD9-41E3E5379674}"/>
              </a:ext>
            </a:extLst>
          </p:cNvPr>
          <p:cNvSpPr txBox="1"/>
          <p:nvPr/>
        </p:nvSpPr>
        <p:spPr>
          <a:xfrm>
            <a:off x="1683417" y="946933"/>
            <a:ext cx="6763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rgbClr val="7E9253"/>
                </a:solidFill>
                <a:latin typeface="+mj-lt"/>
              </a:rPr>
              <a:t>Verdikjeden for norsk mat</a:t>
            </a:r>
            <a:endParaRPr lang="nb-NO" sz="4400" noProof="0" dirty="0">
              <a:solidFill>
                <a:srgbClr val="7E9253"/>
              </a:solidFill>
              <a:latin typeface="+mj-lt"/>
            </a:endParaRPr>
          </a:p>
        </p:txBody>
      </p:sp>
      <p:pic>
        <p:nvPicPr>
          <p:cNvPr id="45" name="Grafikk 44" descr="Pil: rett med heldekkende fyll">
            <a:extLst>
              <a:ext uri="{FF2B5EF4-FFF2-40B4-BE49-F238E27FC236}">
                <a16:creationId xmlns:a16="http://schemas.microsoft.com/office/drawing/2014/main" id="{02B016DE-CF79-489B-1E35-F01988DFD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964303" y="3429000"/>
            <a:ext cx="914400" cy="914400"/>
          </a:xfrm>
          <a:prstGeom prst="rect">
            <a:avLst/>
          </a:prstGeom>
        </p:spPr>
      </p:pic>
      <p:sp>
        <p:nvSpPr>
          <p:cNvPr id="21" name="Rektangel: avrundede hjørner 20">
            <a:extLst>
              <a:ext uri="{FF2B5EF4-FFF2-40B4-BE49-F238E27FC236}">
                <a16:creationId xmlns:a16="http://schemas.microsoft.com/office/drawing/2014/main" id="{B2E7C5CC-1290-3C4D-5943-5ABA00CF6895}"/>
              </a:ext>
            </a:extLst>
          </p:cNvPr>
          <p:cNvSpPr/>
          <p:nvPr/>
        </p:nvSpPr>
        <p:spPr>
          <a:xfrm>
            <a:off x="9054234" y="2875732"/>
            <a:ext cx="1471705" cy="24277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46" name="Grafikk 45" descr="Pil: rett med heldekkende fyll">
            <a:extLst>
              <a:ext uri="{FF2B5EF4-FFF2-40B4-BE49-F238E27FC236}">
                <a16:creationId xmlns:a16="http://schemas.microsoft.com/office/drawing/2014/main" id="{AD5C5396-DC07-A2D1-74FD-5BF81A2EE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288123" y="3746837"/>
            <a:ext cx="914400" cy="914400"/>
          </a:xfrm>
          <a:prstGeom prst="rect">
            <a:avLst/>
          </a:prstGeom>
        </p:spPr>
      </p:pic>
      <p:sp>
        <p:nvSpPr>
          <p:cNvPr id="20" name="Rektangel: avrundede hjørner 19">
            <a:extLst>
              <a:ext uri="{FF2B5EF4-FFF2-40B4-BE49-F238E27FC236}">
                <a16:creationId xmlns:a16="http://schemas.microsoft.com/office/drawing/2014/main" id="{8307A03D-190A-FB5C-B7CD-E34FB0C3DB7E}"/>
              </a:ext>
            </a:extLst>
          </p:cNvPr>
          <p:cNvSpPr/>
          <p:nvPr/>
        </p:nvSpPr>
        <p:spPr>
          <a:xfrm>
            <a:off x="7355956" y="3075036"/>
            <a:ext cx="1471705" cy="24277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47" name="Grafikk 46" descr="Pil: rett med heldekkende fyll">
            <a:extLst>
              <a:ext uri="{FF2B5EF4-FFF2-40B4-BE49-F238E27FC236}">
                <a16:creationId xmlns:a16="http://schemas.microsoft.com/office/drawing/2014/main" id="{B4FE388B-CCCB-7167-8307-F4846AF0E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595873" y="3359197"/>
            <a:ext cx="914400" cy="914400"/>
          </a:xfrm>
          <a:prstGeom prst="rect">
            <a:avLst/>
          </a:prstGeom>
        </p:spPr>
      </p:pic>
      <p:sp>
        <p:nvSpPr>
          <p:cNvPr id="19" name="Rektangel: avrundede hjørner 18">
            <a:extLst>
              <a:ext uri="{FF2B5EF4-FFF2-40B4-BE49-F238E27FC236}">
                <a16:creationId xmlns:a16="http://schemas.microsoft.com/office/drawing/2014/main" id="{EA4738A1-5D11-7392-578F-842CE2F63BCA}"/>
              </a:ext>
            </a:extLst>
          </p:cNvPr>
          <p:cNvSpPr/>
          <p:nvPr/>
        </p:nvSpPr>
        <p:spPr>
          <a:xfrm>
            <a:off x="5657678" y="2525536"/>
            <a:ext cx="1471705" cy="24277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48" name="Grafikk 47" descr="Pil: rett med heldekkende fyll">
            <a:extLst>
              <a:ext uri="{FF2B5EF4-FFF2-40B4-BE49-F238E27FC236}">
                <a16:creationId xmlns:a16="http://schemas.microsoft.com/office/drawing/2014/main" id="{DFA550E5-CCA4-6910-FA1A-209233F22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872586" y="3896182"/>
            <a:ext cx="914400" cy="914400"/>
          </a:xfrm>
          <a:prstGeom prst="rect">
            <a:avLst/>
          </a:prstGeom>
        </p:spPr>
      </p:pic>
      <p:sp>
        <p:nvSpPr>
          <p:cNvPr id="18" name="Rektangel: avrundede hjørner 17">
            <a:extLst>
              <a:ext uri="{FF2B5EF4-FFF2-40B4-BE49-F238E27FC236}">
                <a16:creationId xmlns:a16="http://schemas.microsoft.com/office/drawing/2014/main" id="{65D2AB18-214D-04CD-B8AF-2D1BDDDAC100}"/>
              </a:ext>
            </a:extLst>
          </p:cNvPr>
          <p:cNvSpPr/>
          <p:nvPr/>
        </p:nvSpPr>
        <p:spPr>
          <a:xfrm>
            <a:off x="3959400" y="2691973"/>
            <a:ext cx="1471705" cy="24277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49" name="Grafikk 48" descr="Pil: rett med heldekkende fyll">
            <a:extLst>
              <a:ext uri="{FF2B5EF4-FFF2-40B4-BE49-F238E27FC236}">
                <a16:creationId xmlns:a16="http://schemas.microsoft.com/office/drawing/2014/main" id="{0C95D469-D6D0-A5FE-8365-A1AEF73A3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233026" y="2971800"/>
            <a:ext cx="914400" cy="914400"/>
          </a:xfrm>
          <a:prstGeom prst="rect">
            <a:avLst/>
          </a:prstGeom>
        </p:spPr>
      </p:pic>
      <p:sp>
        <p:nvSpPr>
          <p:cNvPr id="17" name="Rektangel: avrundede hjørner 16">
            <a:extLst>
              <a:ext uri="{FF2B5EF4-FFF2-40B4-BE49-F238E27FC236}">
                <a16:creationId xmlns:a16="http://schemas.microsoft.com/office/drawing/2014/main" id="{F956759D-988E-A646-9088-47A34821F1D8}"/>
              </a:ext>
            </a:extLst>
          </p:cNvPr>
          <p:cNvSpPr/>
          <p:nvPr/>
        </p:nvSpPr>
        <p:spPr>
          <a:xfrm>
            <a:off x="2259843" y="2416894"/>
            <a:ext cx="1471705" cy="24277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44" name="Grafikk 43" descr="Pil: rett med heldekkende fyll">
            <a:extLst>
              <a:ext uri="{FF2B5EF4-FFF2-40B4-BE49-F238E27FC236}">
                <a16:creationId xmlns:a16="http://schemas.microsoft.com/office/drawing/2014/main" id="{73836742-3459-BB59-5AF1-DA09654C7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488762" y="3295858"/>
            <a:ext cx="914400" cy="914400"/>
          </a:xfrm>
          <a:prstGeom prst="rect">
            <a:avLst/>
          </a:prstGeom>
        </p:spPr>
      </p:pic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8A5A0CDE-367C-970B-A1C6-D205873C82AF}"/>
              </a:ext>
            </a:extLst>
          </p:cNvPr>
          <p:cNvSpPr/>
          <p:nvPr/>
        </p:nvSpPr>
        <p:spPr>
          <a:xfrm>
            <a:off x="560286" y="2691973"/>
            <a:ext cx="1471705" cy="24277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51" name="Grafikk 50" descr="Fabrikk med heldekkende fyll">
            <a:extLst>
              <a:ext uri="{FF2B5EF4-FFF2-40B4-BE49-F238E27FC236}">
                <a16:creationId xmlns:a16="http://schemas.microsoft.com/office/drawing/2014/main" id="{93B94AF2-9508-C252-4835-40FEA0800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4675" y="2982627"/>
            <a:ext cx="914400" cy="914400"/>
          </a:xfrm>
          <a:prstGeom prst="rect">
            <a:avLst/>
          </a:prstGeom>
        </p:spPr>
      </p:pic>
      <p:pic>
        <p:nvPicPr>
          <p:cNvPr id="53" name="Grafikk 52" descr="Lastebil med heldekkende fyll">
            <a:extLst>
              <a:ext uri="{FF2B5EF4-FFF2-40B4-BE49-F238E27FC236}">
                <a16:creationId xmlns:a16="http://schemas.microsoft.com/office/drawing/2014/main" id="{642CC965-770C-6ABC-6636-D616DC2D87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38495" y="2806430"/>
            <a:ext cx="914400" cy="914400"/>
          </a:xfrm>
          <a:prstGeom prst="rect">
            <a:avLst/>
          </a:prstGeom>
        </p:spPr>
      </p:pic>
      <p:pic>
        <p:nvPicPr>
          <p:cNvPr id="55" name="Grafikk 54" descr="Bonde maler med heldekkende fyll">
            <a:extLst>
              <a:ext uri="{FF2B5EF4-FFF2-40B4-BE49-F238E27FC236}">
                <a16:creationId xmlns:a16="http://schemas.microsoft.com/office/drawing/2014/main" id="{BD666EC9-FCB9-4DFA-5144-22C8BB7A09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8404" y="3175213"/>
            <a:ext cx="914400" cy="914400"/>
          </a:xfrm>
          <a:prstGeom prst="rect">
            <a:avLst/>
          </a:prstGeom>
        </p:spPr>
      </p:pic>
      <p:sp>
        <p:nvSpPr>
          <p:cNvPr id="56" name="TextBox 19">
            <a:extLst>
              <a:ext uri="{FF2B5EF4-FFF2-40B4-BE49-F238E27FC236}">
                <a16:creationId xmlns:a16="http://schemas.microsoft.com/office/drawing/2014/main" id="{407A2841-C596-C891-11F2-C60A9731B396}"/>
              </a:ext>
            </a:extLst>
          </p:cNvPr>
          <p:cNvSpPr txBox="1"/>
          <p:nvPr/>
        </p:nvSpPr>
        <p:spPr>
          <a:xfrm>
            <a:off x="861125" y="4176797"/>
            <a:ext cx="956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5D4037"/>
                </a:solidFill>
                <a:latin typeface="+mj-lt"/>
              </a:rPr>
              <a:t>Bonde</a:t>
            </a:r>
            <a:endParaRPr lang="nb-NO" sz="2000" b="1" noProof="0" dirty="0">
              <a:solidFill>
                <a:srgbClr val="5D4037"/>
              </a:solidFill>
              <a:latin typeface="+mj-lt"/>
            </a:endParaRPr>
          </a:p>
        </p:txBody>
      </p:sp>
      <p:sp>
        <p:nvSpPr>
          <p:cNvPr id="57" name="TextBox 19">
            <a:extLst>
              <a:ext uri="{FF2B5EF4-FFF2-40B4-BE49-F238E27FC236}">
                <a16:creationId xmlns:a16="http://schemas.microsoft.com/office/drawing/2014/main" id="{8942253F-C3A8-E8BB-C239-851BB7A5004C}"/>
              </a:ext>
            </a:extLst>
          </p:cNvPr>
          <p:cNvSpPr txBox="1"/>
          <p:nvPr/>
        </p:nvSpPr>
        <p:spPr>
          <a:xfrm>
            <a:off x="2490309" y="3685960"/>
            <a:ext cx="956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5D4037"/>
                </a:solidFill>
                <a:latin typeface="+mj-lt"/>
              </a:rPr>
              <a:t>Råvare</a:t>
            </a:r>
          </a:p>
          <a:p>
            <a:r>
              <a:rPr lang="nb-NO" sz="1600" noProof="0" dirty="0">
                <a:solidFill>
                  <a:srgbClr val="5D4037"/>
                </a:solidFill>
                <a:latin typeface="+mj-lt"/>
              </a:rPr>
              <a:t>mottaker</a:t>
            </a:r>
          </a:p>
        </p:txBody>
      </p:sp>
      <p:sp>
        <p:nvSpPr>
          <p:cNvPr id="58" name="TextBox 19">
            <a:extLst>
              <a:ext uri="{FF2B5EF4-FFF2-40B4-BE49-F238E27FC236}">
                <a16:creationId xmlns:a16="http://schemas.microsoft.com/office/drawing/2014/main" id="{B5B8101D-7D3B-E9B0-AE42-2AAACCF26615}"/>
              </a:ext>
            </a:extLst>
          </p:cNvPr>
          <p:cNvSpPr txBox="1"/>
          <p:nvPr/>
        </p:nvSpPr>
        <p:spPr>
          <a:xfrm>
            <a:off x="4168766" y="4012451"/>
            <a:ext cx="105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5D4037"/>
                </a:solidFill>
                <a:latin typeface="+mj-lt"/>
              </a:rPr>
              <a:t>Industri</a:t>
            </a:r>
            <a:endParaRPr lang="nb-NO" sz="1600" noProof="0" dirty="0">
              <a:solidFill>
                <a:srgbClr val="5D4037"/>
              </a:solidFill>
              <a:latin typeface="+mj-lt"/>
            </a:endParaRPr>
          </a:p>
        </p:txBody>
      </p:sp>
      <p:pic>
        <p:nvPicPr>
          <p:cNvPr id="59" name="Grafikk 58" descr="Lastebil med heldekkende fyll">
            <a:extLst>
              <a:ext uri="{FF2B5EF4-FFF2-40B4-BE49-F238E27FC236}">
                <a16:creationId xmlns:a16="http://schemas.microsoft.com/office/drawing/2014/main" id="{0C044036-093A-2841-4DE0-9F5F83DB9F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53069" y="2908732"/>
            <a:ext cx="914400" cy="914400"/>
          </a:xfrm>
          <a:prstGeom prst="rect">
            <a:avLst/>
          </a:prstGeom>
        </p:spPr>
      </p:pic>
      <p:sp>
        <p:nvSpPr>
          <p:cNvPr id="60" name="TextBox 19">
            <a:extLst>
              <a:ext uri="{FF2B5EF4-FFF2-40B4-BE49-F238E27FC236}">
                <a16:creationId xmlns:a16="http://schemas.microsoft.com/office/drawing/2014/main" id="{4EDDD7B2-6FE2-20CF-7600-11F3D0E3BCCA}"/>
              </a:ext>
            </a:extLst>
          </p:cNvPr>
          <p:cNvSpPr txBox="1"/>
          <p:nvPr/>
        </p:nvSpPr>
        <p:spPr>
          <a:xfrm>
            <a:off x="5696474" y="3790781"/>
            <a:ext cx="138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5D4037"/>
                </a:solidFill>
                <a:latin typeface="+mj-lt"/>
              </a:rPr>
              <a:t>Distribusjon</a:t>
            </a:r>
          </a:p>
        </p:txBody>
      </p:sp>
      <p:sp>
        <p:nvSpPr>
          <p:cNvPr id="62" name="TextBox 19">
            <a:extLst>
              <a:ext uri="{FF2B5EF4-FFF2-40B4-BE49-F238E27FC236}">
                <a16:creationId xmlns:a16="http://schemas.microsoft.com/office/drawing/2014/main" id="{F274E108-E47B-65E3-A72E-9D2550012511}"/>
              </a:ext>
            </a:extLst>
          </p:cNvPr>
          <p:cNvSpPr txBox="1"/>
          <p:nvPr/>
        </p:nvSpPr>
        <p:spPr>
          <a:xfrm>
            <a:off x="7530333" y="4545911"/>
            <a:ext cx="1159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5D4037"/>
                </a:solidFill>
                <a:latin typeface="+mj-lt"/>
              </a:rPr>
              <a:t>Grossist</a:t>
            </a:r>
            <a:endParaRPr lang="nb-NO" sz="1600" noProof="0" dirty="0">
              <a:solidFill>
                <a:srgbClr val="5D4037"/>
              </a:solidFill>
              <a:latin typeface="+mj-lt"/>
            </a:endParaRPr>
          </a:p>
        </p:txBody>
      </p:sp>
      <p:sp>
        <p:nvSpPr>
          <p:cNvPr id="64" name="TextBox 19">
            <a:extLst>
              <a:ext uri="{FF2B5EF4-FFF2-40B4-BE49-F238E27FC236}">
                <a16:creationId xmlns:a16="http://schemas.microsoft.com/office/drawing/2014/main" id="{658855A3-D799-C626-72C5-643BC365BEE6}"/>
              </a:ext>
            </a:extLst>
          </p:cNvPr>
          <p:cNvSpPr txBox="1"/>
          <p:nvPr/>
        </p:nvSpPr>
        <p:spPr>
          <a:xfrm>
            <a:off x="9270321" y="4241051"/>
            <a:ext cx="1058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>
                <a:solidFill>
                  <a:srgbClr val="5D4037"/>
                </a:solidFill>
                <a:latin typeface="+mj-lt"/>
              </a:rPr>
              <a:t>Butikk</a:t>
            </a:r>
            <a:endParaRPr lang="nb-NO" sz="1600" noProof="0" dirty="0">
              <a:solidFill>
                <a:srgbClr val="5D4037"/>
              </a:solidFill>
              <a:latin typeface="+mj-lt"/>
            </a:endParaRPr>
          </a:p>
        </p:txBody>
      </p:sp>
      <p:pic>
        <p:nvPicPr>
          <p:cNvPr id="66" name="Grafikk 65" descr="Butikk med heldekkende fyll">
            <a:extLst>
              <a:ext uri="{FF2B5EF4-FFF2-40B4-BE49-F238E27FC236}">
                <a16:creationId xmlns:a16="http://schemas.microsoft.com/office/drawing/2014/main" id="{886A382F-33E0-C9DE-0C2D-06B4BECCAB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18838" y="3249253"/>
            <a:ext cx="914400" cy="914400"/>
          </a:xfrm>
          <a:prstGeom prst="rect">
            <a:avLst/>
          </a:prstGeom>
        </p:spPr>
      </p:pic>
      <p:pic>
        <p:nvPicPr>
          <p:cNvPr id="68" name="Grafikk 67" descr="Lager med heldekkende fyll">
            <a:extLst>
              <a:ext uri="{FF2B5EF4-FFF2-40B4-BE49-F238E27FC236}">
                <a16:creationId xmlns:a16="http://schemas.microsoft.com/office/drawing/2014/main" id="{E154F242-5525-A350-9A9D-2EF73BADE0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24698" y="34981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6505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0D2E0-871B-F6B1-2E7D-1D95DB4BA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edia på Internett 8" title="Landbrukssamvirke (ser-vi-etter 1)">
            <a:hlinkClick r:id="" action="ppaction://media"/>
            <a:extLst>
              <a:ext uri="{FF2B5EF4-FFF2-40B4-BE49-F238E27FC236}">
                <a16:creationId xmlns:a16="http://schemas.microsoft.com/office/drawing/2014/main" id="{B538C5F3-7DFD-9C73-2192-9198DE5863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93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CDBD7-9747-AF64-30D3-610082462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7DD101-7D00-F5FE-4F1E-8C6D46466D47}"/>
              </a:ext>
            </a:extLst>
          </p:cNvPr>
          <p:cNvSpPr/>
          <p:nvPr/>
        </p:nvSpPr>
        <p:spPr>
          <a:xfrm>
            <a:off x="185424" y="4441106"/>
            <a:ext cx="11563406" cy="2416895"/>
          </a:xfrm>
          <a:custGeom>
            <a:avLst/>
            <a:gdLst>
              <a:gd name="connsiteX0" fmla="*/ 2722127 w 11563406"/>
              <a:gd name="connsiteY0" fmla="*/ 136 h 2416895"/>
              <a:gd name="connsiteX1" fmla="*/ 3322108 w 11563406"/>
              <a:gd name="connsiteY1" fmla="*/ 124129 h 2416895"/>
              <a:gd name="connsiteX2" fmla="*/ 4864085 w 11563406"/>
              <a:gd name="connsiteY2" fmla="*/ 1684310 h 2416895"/>
              <a:gd name="connsiteX3" fmla="*/ 11469040 w 11563406"/>
              <a:gd name="connsiteY3" fmla="*/ 2339664 h 2416895"/>
              <a:gd name="connsiteX4" fmla="*/ 11563406 w 11563406"/>
              <a:gd name="connsiteY4" fmla="*/ 2416895 h 2416895"/>
              <a:gd name="connsiteX5" fmla="*/ 0 w 11563406"/>
              <a:gd name="connsiteY5" fmla="*/ 2416895 h 2416895"/>
              <a:gd name="connsiteX6" fmla="*/ 6373 w 11563406"/>
              <a:gd name="connsiteY6" fmla="*/ 2397068 h 2416895"/>
              <a:gd name="connsiteX7" fmla="*/ 1033007 w 11563406"/>
              <a:gd name="connsiteY7" fmla="*/ 835696 h 2416895"/>
              <a:gd name="connsiteX8" fmla="*/ 2722127 w 11563406"/>
              <a:gd name="connsiteY8" fmla="*/ 136 h 241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3406" h="2416895">
                <a:moveTo>
                  <a:pt x="2722127" y="136"/>
                </a:moveTo>
                <a:cubicBezTo>
                  <a:pt x="2926194" y="-2574"/>
                  <a:pt x="3128571" y="35257"/>
                  <a:pt x="3322108" y="124129"/>
                </a:cubicBezTo>
                <a:cubicBezTo>
                  <a:pt x="3992046" y="431825"/>
                  <a:pt x="4289149" y="1223039"/>
                  <a:pt x="4864085" y="1684310"/>
                </a:cubicBezTo>
                <a:cubicBezTo>
                  <a:pt x="6746430" y="3078950"/>
                  <a:pt x="9285327" y="699330"/>
                  <a:pt x="11469040" y="2339664"/>
                </a:cubicBezTo>
                <a:lnTo>
                  <a:pt x="11563406" y="2416895"/>
                </a:lnTo>
                <a:lnTo>
                  <a:pt x="0" y="2416895"/>
                </a:lnTo>
                <a:lnTo>
                  <a:pt x="6373" y="2397068"/>
                </a:lnTo>
                <a:cubicBezTo>
                  <a:pt x="218985" y="1810080"/>
                  <a:pt x="561605" y="1268396"/>
                  <a:pt x="1033007" y="835696"/>
                </a:cubicBezTo>
                <a:cubicBezTo>
                  <a:pt x="1482523" y="381275"/>
                  <a:pt x="2109927" y="8267"/>
                  <a:pt x="2722127" y="136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BCD1D18-B9D6-3513-5E20-61351E2813A2}"/>
              </a:ext>
            </a:extLst>
          </p:cNvPr>
          <p:cNvSpPr/>
          <p:nvPr/>
        </p:nvSpPr>
        <p:spPr>
          <a:xfrm>
            <a:off x="1" y="4528290"/>
            <a:ext cx="11373441" cy="2329711"/>
          </a:xfrm>
          <a:custGeom>
            <a:avLst/>
            <a:gdLst>
              <a:gd name="connsiteX0" fmla="*/ 2640600 w 11373441"/>
              <a:gd name="connsiteY0" fmla="*/ 136 h 2329711"/>
              <a:gd name="connsiteX1" fmla="*/ 3240580 w 11373441"/>
              <a:gd name="connsiteY1" fmla="*/ 124130 h 2329711"/>
              <a:gd name="connsiteX2" fmla="*/ 4782558 w 11373441"/>
              <a:gd name="connsiteY2" fmla="*/ 1684310 h 2329711"/>
              <a:gd name="connsiteX3" fmla="*/ 11278036 w 11373441"/>
              <a:gd name="connsiteY3" fmla="*/ 2260960 h 2329711"/>
              <a:gd name="connsiteX4" fmla="*/ 11373441 w 11373441"/>
              <a:gd name="connsiteY4" fmla="*/ 2329711 h 2329711"/>
              <a:gd name="connsiteX5" fmla="*/ 0 w 11373441"/>
              <a:gd name="connsiteY5" fmla="*/ 2329711 h 2329711"/>
              <a:gd name="connsiteX6" fmla="*/ 0 w 11373441"/>
              <a:gd name="connsiteY6" fmla="*/ 2208602 h 2329711"/>
              <a:gd name="connsiteX7" fmla="*/ 68004 w 11373441"/>
              <a:gd name="connsiteY7" fmla="*/ 2050821 h 2329711"/>
              <a:gd name="connsiteX8" fmla="*/ 951480 w 11373441"/>
              <a:gd name="connsiteY8" fmla="*/ 835696 h 2329711"/>
              <a:gd name="connsiteX9" fmla="*/ 2640600 w 11373441"/>
              <a:gd name="connsiteY9" fmla="*/ 136 h 232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73441" h="2329711">
                <a:moveTo>
                  <a:pt x="2640600" y="136"/>
                </a:moveTo>
                <a:cubicBezTo>
                  <a:pt x="2844667" y="-2574"/>
                  <a:pt x="3047044" y="35257"/>
                  <a:pt x="3240580" y="124130"/>
                </a:cubicBezTo>
                <a:cubicBezTo>
                  <a:pt x="3910519" y="431825"/>
                  <a:pt x="4207622" y="1223039"/>
                  <a:pt x="4782558" y="1684310"/>
                </a:cubicBezTo>
                <a:cubicBezTo>
                  <a:pt x="6633530" y="3055707"/>
                  <a:pt x="9119353" y="777602"/>
                  <a:pt x="11278036" y="2260960"/>
                </a:cubicBezTo>
                <a:lnTo>
                  <a:pt x="11373441" y="2329711"/>
                </a:lnTo>
                <a:lnTo>
                  <a:pt x="0" y="2329711"/>
                </a:lnTo>
                <a:lnTo>
                  <a:pt x="0" y="2208602"/>
                </a:lnTo>
                <a:lnTo>
                  <a:pt x="68004" y="2050821"/>
                </a:lnTo>
                <a:cubicBezTo>
                  <a:pt x="279657" y="1597766"/>
                  <a:pt x="574358" y="1181856"/>
                  <a:pt x="951480" y="835696"/>
                </a:cubicBezTo>
                <a:cubicBezTo>
                  <a:pt x="1400996" y="381275"/>
                  <a:pt x="2028400" y="8267"/>
                  <a:pt x="2640600" y="136"/>
                </a:cubicBezTo>
                <a:close/>
              </a:path>
            </a:pathLst>
          </a:cu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Bilde 2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D5F91FC-9435-2CB4-5947-2D0B89547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8CBE3A95-3D90-C626-E9F2-5F03653DC4B4}"/>
              </a:ext>
            </a:extLst>
          </p:cNvPr>
          <p:cNvSpPr txBox="1"/>
          <p:nvPr/>
        </p:nvSpPr>
        <p:spPr>
          <a:xfrm>
            <a:off x="1683417" y="946933"/>
            <a:ext cx="6763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noProof="0" dirty="0">
                <a:solidFill>
                  <a:srgbClr val="7E9253"/>
                </a:solidFill>
                <a:latin typeface="+mj-lt"/>
              </a:rPr>
              <a:t>Snakk med sidemannen:</a:t>
            </a:r>
          </a:p>
        </p:txBody>
      </p:sp>
      <p:pic>
        <p:nvPicPr>
          <p:cNvPr id="22" name="Plassholder for bilde 21" descr="Et bilde som inneholder klær, jeans, person, sko&#10;&#10;KI-generert innhold kan være feil.">
            <a:extLst>
              <a:ext uri="{FF2B5EF4-FFF2-40B4-BE49-F238E27FC236}">
                <a16:creationId xmlns:a16="http://schemas.microsoft.com/office/drawing/2014/main" id="{3F2588B4-894A-D261-9573-81966E21EF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0741" y="1803558"/>
            <a:ext cx="5019675" cy="3413125"/>
          </a:xfrm>
        </p:spPr>
      </p:pic>
      <p:grpSp>
        <p:nvGrpSpPr>
          <p:cNvPr id="30" name="Gruppe 29">
            <a:extLst>
              <a:ext uri="{FF2B5EF4-FFF2-40B4-BE49-F238E27FC236}">
                <a16:creationId xmlns:a16="http://schemas.microsoft.com/office/drawing/2014/main" id="{AF3341A9-6B6C-3796-8D9F-D87CAE030E84}"/>
              </a:ext>
            </a:extLst>
          </p:cNvPr>
          <p:cNvGrpSpPr/>
          <p:nvPr/>
        </p:nvGrpSpPr>
        <p:grpSpPr>
          <a:xfrm>
            <a:off x="-515175" y="2350412"/>
            <a:ext cx="6868942" cy="3225663"/>
            <a:chOff x="-772942" y="2374221"/>
            <a:chExt cx="6868942" cy="3225663"/>
          </a:xfrm>
        </p:grpSpPr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7FB7B248-2F6F-5DFC-2097-A491189D1CAD}"/>
                </a:ext>
              </a:extLst>
            </p:cNvPr>
            <p:cNvGrpSpPr/>
            <p:nvPr/>
          </p:nvGrpSpPr>
          <p:grpSpPr>
            <a:xfrm>
              <a:off x="674833" y="2374221"/>
              <a:ext cx="5421167" cy="3225663"/>
              <a:chOff x="674833" y="2374221"/>
              <a:chExt cx="5421167" cy="3225663"/>
            </a:xfrm>
          </p:grpSpPr>
          <p:sp>
            <p:nvSpPr>
              <p:cNvPr id="23" name="Rectangle: Rounded Corners 9">
                <a:extLst>
                  <a:ext uri="{FF2B5EF4-FFF2-40B4-BE49-F238E27FC236}">
                    <a16:creationId xmlns:a16="http://schemas.microsoft.com/office/drawing/2014/main" id="{1AFA6314-9073-CC70-E952-2FFE447A1F7B}"/>
                  </a:ext>
                </a:extLst>
              </p:cNvPr>
              <p:cNvSpPr/>
              <p:nvPr/>
            </p:nvSpPr>
            <p:spPr>
              <a:xfrm>
                <a:off x="674833" y="2374221"/>
                <a:ext cx="5421167" cy="3225663"/>
              </a:xfrm>
              <a:prstGeom prst="roundRect">
                <a:avLst>
                  <a:gd name="adj" fmla="val 12237"/>
                </a:avLst>
              </a:prstGeom>
              <a:solidFill>
                <a:srgbClr val="EF6C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grpSp>
            <p:nvGrpSpPr>
              <p:cNvPr id="27" name="Gruppe 26">
                <a:extLst>
                  <a:ext uri="{FF2B5EF4-FFF2-40B4-BE49-F238E27FC236}">
                    <a16:creationId xmlns:a16="http://schemas.microsoft.com/office/drawing/2014/main" id="{AA6F1315-5CCB-AA97-624E-AAB2C1FB12C0}"/>
                  </a:ext>
                </a:extLst>
              </p:cNvPr>
              <p:cNvGrpSpPr/>
              <p:nvPr/>
            </p:nvGrpSpPr>
            <p:grpSpPr>
              <a:xfrm>
                <a:off x="1880346" y="2871052"/>
                <a:ext cx="3977529" cy="2254510"/>
                <a:chOff x="937371" y="2668596"/>
                <a:chExt cx="3977529" cy="2254510"/>
              </a:xfrm>
            </p:grpSpPr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id="{B925F3FD-E92B-379E-0F1E-0053DB21C682}"/>
                    </a:ext>
                  </a:extLst>
                </p:cNvPr>
                <p:cNvSpPr txBox="1"/>
                <p:nvPr/>
              </p:nvSpPr>
              <p:spPr>
                <a:xfrm>
                  <a:off x="1037022" y="2707115"/>
                  <a:ext cx="3877878" cy="22159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800"/>
                    </a:spcAft>
                  </a:pP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Hva er vertikal og horisontal integrasjon?</a:t>
                  </a:r>
                </a:p>
                <a:p>
                  <a:pPr>
                    <a:spcAft>
                      <a:spcPts val="1200"/>
                    </a:spcAft>
                  </a:pP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Forklar denne setningen til hverandre med egne ord:</a:t>
                  </a:r>
                </a:p>
                <a:p>
                  <a:pPr marL="182563">
                    <a:spcAft>
                      <a:spcPts val="1800"/>
                    </a:spcAft>
                  </a:pP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«et mål for landbrukssamvirker er å sikre tilgang på innsatsfaktorer og gode råvarepriser på lang sikt»</a:t>
                  </a:r>
                </a:p>
              </p:txBody>
            </p:sp>
            <p:cxnSp>
              <p:nvCxnSpPr>
                <p:cNvPr id="26" name="Straight Connector 22">
                  <a:extLst>
                    <a:ext uri="{FF2B5EF4-FFF2-40B4-BE49-F238E27FC236}">
                      <a16:creationId xmlns:a16="http://schemas.microsoft.com/office/drawing/2014/main" id="{332E6822-1ED0-B5AF-669A-8D8A1D0BBC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7371" y="2668596"/>
                  <a:ext cx="0" cy="223200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8" name="Grafikk 27" descr="Spørsmålstegn med heldekkende fyll">
              <a:extLst>
                <a:ext uri="{FF2B5EF4-FFF2-40B4-BE49-F238E27FC236}">
                  <a16:creationId xmlns:a16="http://schemas.microsoft.com/office/drawing/2014/main" id="{122F3526-952C-7BB3-A2D3-FBB2175A5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772942" y="2416894"/>
              <a:ext cx="2952000" cy="29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948254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7972F-85A7-8F7F-6CF6-F845A509C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 descr="Et bilde som inneholder person, klær, Shorts, Menneskeansikt&#10;&#10;KI-generert innhold kan være feil.">
            <a:extLst>
              <a:ext uri="{FF2B5EF4-FFF2-40B4-BE49-F238E27FC236}">
                <a16:creationId xmlns:a16="http://schemas.microsoft.com/office/drawing/2014/main" id="{AF4A7D62-5CBA-FC97-089A-F52E5281F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40" y="844597"/>
            <a:ext cx="4572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51B08CF-FF81-32EB-941E-A7B8757C8287}"/>
              </a:ext>
            </a:extLst>
          </p:cNvPr>
          <p:cNvSpPr/>
          <p:nvPr/>
        </p:nvSpPr>
        <p:spPr>
          <a:xfrm>
            <a:off x="185424" y="4441106"/>
            <a:ext cx="11563406" cy="2416895"/>
          </a:xfrm>
          <a:custGeom>
            <a:avLst/>
            <a:gdLst>
              <a:gd name="connsiteX0" fmla="*/ 2722127 w 11563406"/>
              <a:gd name="connsiteY0" fmla="*/ 136 h 2416895"/>
              <a:gd name="connsiteX1" fmla="*/ 3322108 w 11563406"/>
              <a:gd name="connsiteY1" fmla="*/ 124129 h 2416895"/>
              <a:gd name="connsiteX2" fmla="*/ 4864085 w 11563406"/>
              <a:gd name="connsiteY2" fmla="*/ 1684310 h 2416895"/>
              <a:gd name="connsiteX3" fmla="*/ 11469040 w 11563406"/>
              <a:gd name="connsiteY3" fmla="*/ 2339664 h 2416895"/>
              <a:gd name="connsiteX4" fmla="*/ 11563406 w 11563406"/>
              <a:gd name="connsiteY4" fmla="*/ 2416895 h 2416895"/>
              <a:gd name="connsiteX5" fmla="*/ 0 w 11563406"/>
              <a:gd name="connsiteY5" fmla="*/ 2416895 h 2416895"/>
              <a:gd name="connsiteX6" fmla="*/ 6373 w 11563406"/>
              <a:gd name="connsiteY6" fmla="*/ 2397068 h 2416895"/>
              <a:gd name="connsiteX7" fmla="*/ 1033007 w 11563406"/>
              <a:gd name="connsiteY7" fmla="*/ 835696 h 2416895"/>
              <a:gd name="connsiteX8" fmla="*/ 2722127 w 11563406"/>
              <a:gd name="connsiteY8" fmla="*/ 136 h 241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3406" h="2416895">
                <a:moveTo>
                  <a:pt x="2722127" y="136"/>
                </a:moveTo>
                <a:cubicBezTo>
                  <a:pt x="2926194" y="-2574"/>
                  <a:pt x="3128571" y="35257"/>
                  <a:pt x="3322108" y="124129"/>
                </a:cubicBezTo>
                <a:cubicBezTo>
                  <a:pt x="3992046" y="431825"/>
                  <a:pt x="4289149" y="1223039"/>
                  <a:pt x="4864085" y="1684310"/>
                </a:cubicBezTo>
                <a:cubicBezTo>
                  <a:pt x="6746430" y="3078950"/>
                  <a:pt x="9285327" y="699330"/>
                  <a:pt x="11469040" y="2339664"/>
                </a:cubicBezTo>
                <a:lnTo>
                  <a:pt x="11563406" y="2416895"/>
                </a:lnTo>
                <a:lnTo>
                  <a:pt x="0" y="2416895"/>
                </a:lnTo>
                <a:lnTo>
                  <a:pt x="6373" y="2397068"/>
                </a:lnTo>
                <a:cubicBezTo>
                  <a:pt x="218985" y="1810080"/>
                  <a:pt x="561605" y="1268396"/>
                  <a:pt x="1033007" y="835696"/>
                </a:cubicBezTo>
                <a:cubicBezTo>
                  <a:pt x="1482523" y="381275"/>
                  <a:pt x="2109927" y="8267"/>
                  <a:pt x="2722127" y="136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B26936C-56FF-127C-D950-4C64835D7CD0}"/>
              </a:ext>
            </a:extLst>
          </p:cNvPr>
          <p:cNvSpPr/>
          <p:nvPr/>
        </p:nvSpPr>
        <p:spPr>
          <a:xfrm>
            <a:off x="1" y="4528290"/>
            <a:ext cx="11373441" cy="2329711"/>
          </a:xfrm>
          <a:custGeom>
            <a:avLst/>
            <a:gdLst>
              <a:gd name="connsiteX0" fmla="*/ 2640600 w 11373441"/>
              <a:gd name="connsiteY0" fmla="*/ 136 h 2329711"/>
              <a:gd name="connsiteX1" fmla="*/ 3240580 w 11373441"/>
              <a:gd name="connsiteY1" fmla="*/ 124130 h 2329711"/>
              <a:gd name="connsiteX2" fmla="*/ 4782558 w 11373441"/>
              <a:gd name="connsiteY2" fmla="*/ 1684310 h 2329711"/>
              <a:gd name="connsiteX3" fmla="*/ 11278036 w 11373441"/>
              <a:gd name="connsiteY3" fmla="*/ 2260960 h 2329711"/>
              <a:gd name="connsiteX4" fmla="*/ 11373441 w 11373441"/>
              <a:gd name="connsiteY4" fmla="*/ 2329711 h 2329711"/>
              <a:gd name="connsiteX5" fmla="*/ 0 w 11373441"/>
              <a:gd name="connsiteY5" fmla="*/ 2329711 h 2329711"/>
              <a:gd name="connsiteX6" fmla="*/ 0 w 11373441"/>
              <a:gd name="connsiteY6" fmla="*/ 2208602 h 2329711"/>
              <a:gd name="connsiteX7" fmla="*/ 68004 w 11373441"/>
              <a:gd name="connsiteY7" fmla="*/ 2050821 h 2329711"/>
              <a:gd name="connsiteX8" fmla="*/ 951480 w 11373441"/>
              <a:gd name="connsiteY8" fmla="*/ 835696 h 2329711"/>
              <a:gd name="connsiteX9" fmla="*/ 2640600 w 11373441"/>
              <a:gd name="connsiteY9" fmla="*/ 136 h 232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73441" h="2329711">
                <a:moveTo>
                  <a:pt x="2640600" y="136"/>
                </a:moveTo>
                <a:cubicBezTo>
                  <a:pt x="2844667" y="-2574"/>
                  <a:pt x="3047044" y="35257"/>
                  <a:pt x="3240580" y="124130"/>
                </a:cubicBezTo>
                <a:cubicBezTo>
                  <a:pt x="3910519" y="431825"/>
                  <a:pt x="4207622" y="1223039"/>
                  <a:pt x="4782558" y="1684310"/>
                </a:cubicBezTo>
                <a:cubicBezTo>
                  <a:pt x="6633530" y="3055707"/>
                  <a:pt x="9119353" y="777602"/>
                  <a:pt x="11278036" y="2260960"/>
                </a:cubicBezTo>
                <a:lnTo>
                  <a:pt x="11373441" y="2329711"/>
                </a:lnTo>
                <a:lnTo>
                  <a:pt x="0" y="2329711"/>
                </a:lnTo>
                <a:lnTo>
                  <a:pt x="0" y="2208602"/>
                </a:lnTo>
                <a:lnTo>
                  <a:pt x="68004" y="2050821"/>
                </a:lnTo>
                <a:cubicBezTo>
                  <a:pt x="279657" y="1597766"/>
                  <a:pt x="574358" y="1181856"/>
                  <a:pt x="951480" y="835696"/>
                </a:cubicBezTo>
                <a:cubicBezTo>
                  <a:pt x="1400996" y="381275"/>
                  <a:pt x="2028400" y="8267"/>
                  <a:pt x="2640600" y="136"/>
                </a:cubicBezTo>
                <a:close/>
              </a:path>
            </a:pathLst>
          </a:cu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Bilde 2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B95D2C65-793D-E856-40E5-118F34B8E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30B4057E-5755-177A-0830-2776FE338A5F}"/>
              </a:ext>
            </a:extLst>
          </p:cNvPr>
          <p:cNvSpPr txBox="1"/>
          <p:nvPr/>
        </p:nvSpPr>
        <p:spPr>
          <a:xfrm>
            <a:off x="1683417" y="946933"/>
            <a:ext cx="6763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rgbClr val="7E9253"/>
                </a:solidFill>
                <a:latin typeface="+mj-lt"/>
              </a:rPr>
              <a:t>Styrkeforhold i verdikjeden</a:t>
            </a:r>
            <a:endParaRPr lang="nb-NO" sz="4400" noProof="0" dirty="0">
              <a:solidFill>
                <a:srgbClr val="7E9253"/>
              </a:solidFill>
              <a:latin typeface="+mj-lt"/>
            </a:endParaRPr>
          </a:p>
        </p:txBody>
      </p:sp>
      <p:pic>
        <p:nvPicPr>
          <p:cNvPr id="45" name="Grafikk 44" descr="Pil: rett med heldekkende fyll">
            <a:extLst>
              <a:ext uri="{FF2B5EF4-FFF2-40B4-BE49-F238E27FC236}">
                <a16:creationId xmlns:a16="http://schemas.microsoft.com/office/drawing/2014/main" id="{010EC587-214F-BAEC-CD36-346B44FE4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964303" y="3429000"/>
            <a:ext cx="914400" cy="914400"/>
          </a:xfrm>
          <a:prstGeom prst="rect">
            <a:avLst/>
          </a:prstGeom>
        </p:spPr>
      </p:pic>
      <p:sp>
        <p:nvSpPr>
          <p:cNvPr id="21" name="Rektangel: avrundede hjørner 20">
            <a:extLst>
              <a:ext uri="{FF2B5EF4-FFF2-40B4-BE49-F238E27FC236}">
                <a16:creationId xmlns:a16="http://schemas.microsoft.com/office/drawing/2014/main" id="{EC2A4A68-5E15-0BB1-EF07-93FC2E871930}"/>
              </a:ext>
            </a:extLst>
          </p:cNvPr>
          <p:cNvSpPr/>
          <p:nvPr/>
        </p:nvSpPr>
        <p:spPr>
          <a:xfrm>
            <a:off x="9054234" y="2875732"/>
            <a:ext cx="1471705" cy="24277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46" name="Grafikk 45" descr="Pil: rett med heldekkende fyll">
            <a:extLst>
              <a:ext uri="{FF2B5EF4-FFF2-40B4-BE49-F238E27FC236}">
                <a16:creationId xmlns:a16="http://schemas.microsoft.com/office/drawing/2014/main" id="{D4703CCC-1D8A-E51F-2850-40BF4B53B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288123" y="3746837"/>
            <a:ext cx="914400" cy="914400"/>
          </a:xfrm>
          <a:prstGeom prst="rect">
            <a:avLst/>
          </a:prstGeom>
        </p:spPr>
      </p:pic>
      <p:sp>
        <p:nvSpPr>
          <p:cNvPr id="20" name="Rektangel: avrundede hjørner 19">
            <a:extLst>
              <a:ext uri="{FF2B5EF4-FFF2-40B4-BE49-F238E27FC236}">
                <a16:creationId xmlns:a16="http://schemas.microsoft.com/office/drawing/2014/main" id="{C28B7BC3-688A-B739-F2A9-4A05D3054DFB}"/>
              </a:ext>
            </a:extLst>
          </p:cNvPr>
          <p:cNvSpPr/>
          <p:nvPr/>
        </p:nvSpPr>
        <p:spPr>
          <a:xfrm>
            <a:off x="7355956" y="3075036"/>
            <a:ext cx="1471705" cy="24277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47" name="Grafikk 46" descr="Pil: rett med heldekkende fyll">
            <a:extLst>
              <a:ext uri="{FF2B5EF4-FFF2-40B4-BE49-F238E27FC236}">
                <a16:creationId xmlns:a16="http://schemas.microsoft.com/office/drawing/2014/main" id="{8C73972E-CC66-7A19-EB88-2D118CDE0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595873" y="3359197"/>
            <a:ext cx="914400" cy="914400"/>
          </a:xfrm>
          <a:prstGeom prst="rect">
            <a:avLst/>
          </a:prstGeom>
        </p:spPr>
      </p:pic>
      <p:sp>
        <p:nvSpPr>
          <p:cNvPr id="19" name="Rektangel: avrundede hjørner 18">
            <a:extLst>
              <a:ext uri="{FF2B5EF4-FFF2-40B4-BE49-F238E27FC236}">
                <a16:creationId xmlns:a16="http://schemas.microsoft.com/office/drawing/2014/main" id="{B6D3EB9E-9BC0-1F25-D4A4-AB2B1BF1224D}"/>
              </a:ext>
            </a:extLst>
          </p:cNvPr>
          <p:cNvSpPr/>
          <p:nvPr/>
        </p:nvSpPr>
        <p:spPr>
          <a:xfrm>
            <a:off x="5657678" y="2525536"/>
            <a:ext cx="1471705" cy="24277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48" name="Grafikk 47" descr="Pil: rett med heldekkende fyll">
            <a:extLst>
              <a:ext uri="{FF2B5EF4-FFF2-40B4-BE49-F238E27FC236}">
                <a16:creationId xmlns:a16="http://schemas.microsoft.com/office/drawing/2014/main" id="{4EBD480A-4E22-C2DF-72ED-628BE070A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872586" y="3896182"/>
            <a:ext cx="914400" cy="914400"/>
          </a:xfrm>
          <a:prstGeom prst="rect">
            <a:avLst/>
          </a:prstGeom>
        </p:spPr>
      </p:pic>
      <p:sp>
        <p:nvSpPr>
          <p:cNvPr id="18" name="Rektangel: avrundede hjørner 17">
            <a:extLst>
              <a:ext uri="{FF2B5EF4-FFF2-40B4-BE49-F238E27FC236}">
                <a16:creationId xmlns:a16="http://schemas.microsoft.com/office/drawing/2014/main" id="{7F3BDACA-B8C6-41C4-4D96-9E76331A780E}"/>
              </a:ext>
            </a:extLst>
          </p:cNvPr>
          <p:cNvSpPr/>
          <p:nvPr/>
        </p:nvSpPr>
        <p:spPr>
          <a:xfrm>
            <a:off x="3959400" y="2691973"/>
            <a:ext cx="1471705" cy="24277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49" name="Grafikk 48" descr="Pil: rett med heldekkende fyll">
            <a:extLst>
              <a:ext uri="{FF2B5EF4-FFF2-40B4-BE49-F238E27FC236}">
                <a16:creationId xmlns:a16="http://schemas.microsoft.com/office/drawing/2014/main" id="{59EB4A00-161A-A4F3-D7DC-CA475F92E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233026" y="2971800"/>
            <a:ext cx="914400" cy="914400"/>
          </a:xfrm>
          <a:prstGeom prst="rect">
            <a:avLst/>
          </a:prstGeom>
        </p:spPr>
      </p:pic>
      <p:sp>
        <p:nvSpPr>
          <p:cNvPr id="17" name="Rektangel: avrundede hjørner 16">
            <a:extLst>
              <a:ext uri="{FF2B5EF4-FFF2-40B4-BE49-F238E27FC236}">
                <a16:creationId xmlns:a16="http://schemas.microsoft.com/office/drawing/2014/main" id="{AEE993BE-C3F4-37DA-FA45-DB27E04260F4}"/>
              </a:ext>
            </a:extLst>
          </p:cNvPr>
          <p:cNvSpPr/>
          <p:nvPr/>
        </p:nvSpPr>
        <p:spPr>
          <a:xfrm>
            <a:off x="2259843" y="2416894"/>
            <a:ext cx="1471705" cy="24277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44" name="Grafikk 43" descr="Pil: rett med heldekkende fyll">
            <a:extLst>
              <a:ext uri="{FF2B5EF4-FFF2-40B4-BE49-F238E27FC236}">
                <a16:creationId xmlns:a16="http://schemas.microsoft.com/office/drawing/2014/main" id="{BED5D4F2-B7AB-72A3-8C85-9E3A586F1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488762" y="3295858"/>
            <a:ext cx="914400" cy="914400"/>
          </a:xfrm>
          <a:prstGeom prst="rect">
            <a:avLst/>
          </a:prstGeom>
        </p:spPr>
      </p:pic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6541710A-38F4-1334-D2B8-1A6E772366DD}"/>
              </a:ext>
            </a:extLst>
          </p:cNvPr>
          <p:cNvSpPr/>
          <p:nvPr/>
        </p:nvSpPr>
        <p:spPr>
          <a:xfrm>
            <a:off x="560286" y="2691973"/>
            <a:ext cx="1471705" cy="24277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51" name="Grafikk 50" descr="Fabrikk med heldekkende fyll">
            <a:extLst>
              <a:ext uri="{FF2B5EF4-FFF2-40B4-BE49-F238E27FC236}">
                <a16:creationId xmlns:a16="http://schemas.microsoft.com/office/drawing/2014/main" id="{94712DF7-5319-0DF5-CBE2-59DF9BF01F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93262" y="2982529"/>
            <a:ext cx="914400" cy="914400"/>
          </a:xfrm>
          <a:prstGeom prst="rect">
            <a:avLst/>
          </a:prstGeom>
        </p:spPr>
      </p:pic>
      <p:pic>
        <p:nvPicPr>
          <p:cNvPr id="53" name="Grafikk 52" descr="Lastebil med heldekkende fyll">
            <a:extLst>
              <a:ext uri="{FF2B5EF4-FFF2-40B4-BE49-F238E27FC236}">
                <a16:creationId xmlns:a16="http://schemas.microsoft.com/office/drawing/2014/main" id="{DF2882F1-5D03-8063-27A5-5FC76F3052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38495" y="2806430"/>
            <a:ext cx="914400" cy="914400"/>
          </a:xfrm>
          <a:prstGeom prst="rect">
            <a:avLst/>
          </a:prstGeom>
        </p:spPr>
      </p:pic>
      <p:pic>
        <p:nvPicPr>
          <p:cNvPr id="55" name="Grafikk 54" descr="Bonde maler med heldekkende fyll">
            <a:extLst>
              <a:ext uri="{FF2B5EF4-FFF2-40B4-BE49-F238E27FC236}">
                <a16:creationId xmlns:a16="http://schemas.microsoft.com/office/drawing/2014/main" id="{4E6D19F2-3F0F-1501-810D-8FDB3FFE1A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8404" y="3141346"/>
            <a:ext cx="914400" cy="914400"/>
          </a:xfrm>
          <a:prstGeom prst="rect">
            <a:avLst/>
          </a:prstGeom>
        </p:spPr>
      </p:pic>
      <p:pic>
        <p:nvPicPr>
          <p:cNvPr id="59" name="Grafikk 58" descr="Lastebil med heldekkende fyll">
            <a:extLst>
              <a:ext uri="{FF2B5EF4-FFF2-40B4-BE49-F238E27FC236}">
                <a16:creationId xmlns:a16="http://schemas.microsoft.com/office/drawing/2014/main" id="{B24AFEB6-CACE-7269-B1DD-E1F9C42E78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53069" y="2908732"/>
            <a:ext cx="914400" cy="914400"/>
          </a:xfrm>
          <a:prstGeom prst="rect">
            <a:avLst/>
          </a:prstGeom>
        </p:spPr>
      </p:pic>
      <p:pic>
        <p:nvPicPr>
          <p:cNvPr id="66" name="Grafikk 65" descr="Butikk med heldekkende fyll">
            <a:extLst>
              <a:ext uri="{FF2B5EF4-FFF2-40B4-BE49-F238E27FC236}">
                <a16:creationId xmlns:a16="http://schemas.microsoft.com/office/drawing/2014/main" id="{53FDA4ED-9822-9AB3-6013-25987B9F4D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40960" y="3249253"/>
            <a:ext cx="914400" cy="914400"/>
          </a:xfrm>
          <a:prstGeom prst="rect">
            <a:avLst/>
          </a:prstGeom>
        </p:spPr>
      </p:pic>
      <p:pic>
        <p:nvPicPr>
          <p:cNvPr id="68" name="Grafikk 67" descr="Lager med heldekkende fyll">
            <a:extLst>
              <a:ext uri="{FF2B5EF4-FFF2-40B4-BE49-F238E27FC236}">
                <a16:creationId xmlns:a16="http://schemas.microsoft.com/office/drawing/2014/main" id="{C7ED2D52-68F0-7B84-F65C-AA7887ADE3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59999" y="3489613"/>
            <a:ext cx="914400" cy="914400"/>
          </a:xfrm>
          <a:prstGeom prst="rect">
            <a:avLst/>
          </a:prstGeom>
        </p:spPr>
      </p:pic>
      <p:pic>
        <p:nvPicPr>
          <p:cNvPr id="4" name="Bilde 3" descr="Et bilde som inneholder Grafikk, grafisk design, logo, Fargerikt&#10;&#10;KI-generert innhold kan være feil.">
            <a:extLst>
              <a:ext uri="{FF2B5EF4-FFF2-40B4-BE49-F238E27FC236}">
                <a16:creationId xmlns:a16="http://schemas.microsoft.com/office/drawing/2014/main" id="{21FC7E73-4419-8FC8-7BC7-2CBD844F3D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10" y="4715237"/>
            <a:ext cx="906523" cy="180000"/>
          </a:xfrm>
          <a:prstGeom prst="rect">
            <a:avLst/>
          </a:prstGeom>
        </p:spPr>
      </p:pic>
      <p:pic>
        <p:nvPicPr>
          <p:cNvPr id="11" name="Plassholder for bilde 18" descr="Et bilde som inneholder Font, Grafikk, grafisk design, logo&#10;&#10;KI-generert innhold kan være feil.">
            <a:extLst>
              <a:ext uri="{FF2B5EF4-FFF2-40B4-BE49-F238E27FC236}">
                <a16:creationId xmlns:a16="http://schemas.microsoft.com/office/drawing/2014/main" id="{F0F60E65-C59A-0CD7-1700-121CF325B6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2867" y="4354232"/>
            <a:ext cx="404770" cy="252000"/>
          </a:xfrm>
          <a:custGeom>
            <a:avLst/>
            <a:gdLst>
              <a:gd name="connsiteX0" fmla="*/ 196517 w 5018629"/>
              <a:gd name="connsiteY0" fmla="*/ 0 h 2330605"/>
              <a:gd name="connsiteX1" fmla="*/ 4822112 w 5018629"/>
              <a:gd name="connsiteY1" fmla="*/ 0 h 2330605"/>
              <a:gd name="connsiteX2" fmla="*/ 5018629 w 5018629"/>
              <a:gd name="connsiteY2" fmla="*/ 196517 h 2330605"/>
              <a:gd name="connsiteX3" fmla="*/ 5018629 w 5018629"/>
              <a:gd name="connsiteY3" fmla="*/ 2134088 h 2330605"/>
              <a:gd name="connsiteX4" fmla="*/ 4822112 w 5018629"/>
              <a:gd name="connsiteY4" fmla="*/ 2330605 h 2330605"/>
              <a:gd name="connsiteX5" fmla="*/ 196517 w 5018629"/>
              <a:gd name="connsiteY5" fmla="*/ 2330605 h 2330605"/>
              <a:gd name="connsiteX6" fmla="*/ 0 w 5018629"/>
              <a:gd name="connsiteY6" fmla="*/ 2134088 h 2330605"/>
              <a:gd name="connsiteX7" fmla="*/ 0 w 5018629"/>
              <a:gd name="connsiteY7" fmla="*/ 196517 h 2330605"/>
              <a:gd name="connsiteX8" fmla="*/ 196517 w 5018629"/>
              <a:gd name="connsiteY8" fmla="*/ 0 h 233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8629" h="2330605">
                <a:moveTo>
                  <a:pt x="196517" y="0"/>
                </a:moveTo>
                <a:lnTo>
                  <a:pt x="4822112" y="0"/>
                </a:lnTo>
                <a:cubicBezTo>
                  <a:pt x="4930645" y="0"/>
                  <a:pt x="5018629" y="87984"/>
                  <a:pt x="5018629" y="196517"/>
                </a:cubicBezTo>
                <a:lnTo>
                  <a:pt x="5018629" y="2134088"/>
                </a:lnTo>
                <a:cubicBezTo>
                  <a:pt x="5018629" y="2242621"/>
                  <a:pt x="4930645" y="2330605"/>
                  <a:pt x="4822112" y="2330605"/>
                </a:cubicBezTo>
                <a:lnTo>
                  <a:pt x="196517" y="2330605"/>
                </a:lnTo>
                <a:cubicBezTo>
                  <a:pt x="87984" y="2330605"/>
                  <a:pt x="0" y="2242621"/>
                  <a:pt x="0" y="2134088"/>
                </a:cubicBezTo>
                <a:lnTo>
                  <a:pt x="0" y="196517"/>
                </a:lnTo>
                <a:cubicBezTo>
                  <a:pt x="0" y="87984"/>
                  <a:pt x="87984" y="0"/>
                  <a:pt x="196517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AAC11E3-2AD0-8C7B-920D-C7BD7CCD1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1227" y="3952768"/>
            <a:ext cx="23482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0ACB1041-DF98-6003-0476-56D0EBEB0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0200" y="4517237"/>
            <a:ext cx="23482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EAE7D93B-D02D-AA63-5F3A-8B39DA33B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80750" y="4269298"/>
            <a:ext cx="23482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ilde 25" descr="Et bilde som inneholder Grafikk, grafisk design, logo, Fargerikt&#10;&#10;KI-generert innhold kan være feil.">
            <a:extLst>
              <a:ext uri="{FF2B5EF4-FFF2-40B4-BE49-F238E27FC236}">
                <a16:creationId xmlns:a16="http://schemas.microsoft.com/office/drawing/2014/main" id="{C3AE9662-04C7-EA38-7091-80197281D0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5" y="4656603"/>
            <a:ext cx="906523" cy="180000"/>
          </a:xfrm>
          <a:prstGeom prst="rect">
            <a:avLst/>
          </a:prstGeom>
        </p:spPr>
      </p:pic>
      <p:pic>
        <p:nvPicPr>
          <p:cNvPr id="27" name="Plassholder for bilde 18" descr="Et bilde som inneholder Font, Grafikk, grafisk design, logo&#10;&#10;KI-generert innhold kan være feil.">
            <a:extLst>
              <a:ext uri="{FF2B5EF4-FFF2-40B4-BE49-F238E27FC236}">
                <a16:creationId xmlns:a16="http://schemas.microsoft.com/office/drawing/2014/main" id="{12F632FB-3FF1-6552-5EBC-D379B10472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102" y="4295598"/>
            <a:ext cx="404770" cy="252000"/>
          </a:xfrm>
          <a:custGeom>
            <a:avLst/>
            <a:gdLst>
              <a:gd name="connsiteX0" fmla="*/ 196517 w 5018629"/>
              <a:gd name="connsiteY0" fmla="*/ 0 h 2330605"/>
              <a:gd name="connsiteX1" fmla="*/ 4822112 w 5018629"/>
              <a:gd name="connsiteY1" fmla="*/ 0 h 2330605"/>
              <a:gd name="connsiteX2" fmla="*/ 5018629 w 5018629"/>
              <a:gd name="connsiteY2" fmla="*/ 196517 h 2330605"/>
              <a:gd name="connsiteX3" fmla="*/ 5018629 w 5018629"/>
              <a:gd name="connsiteY3" fmla="*/ 2134088 h 2330605"/>
              <a:gd name="connsiteX4" fmla="*/ 4822112 w 5018629"/>
              <a:gd name="connsiteY4" fmla="*/ 2330605 h 2330605"/>
              <a:gd name="connsiteX5" fmla="*/ 196517 w 5018629"/>
              <a:gd name="connsiteY5" fmla="*/ 2330605 h 2330605"/>
              <a:gd name="connsiteX6" fmla="*/ 0 w 5018629"/>
              <a:gd name="connsiteY6" fmla="*/ 2134088 h 2330605"/>
              <a:gd name="connsiteX7" fmla="*/ 0 w 5018629"/>
              <a:gd name="connsiteY7" fmla="*/ 196517 h 2330605"/>
              <a:gd name="connsiteX8" fmla="*/ 196517 w 5018629"/>
              <a:gd name="connsiteY8" fmla="*/ 0 h 233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8629" h="2330605">
                <a:moveTo>
                  <a:pt x="196517" y="0"/>
                </a:moveTo>
                <a:lnTo>
                  <a:pt x="4822112" y="0"/>
                </a:lnTo>
                <a:cubicBezTo>
                  <a:pt x="4930645" y="0"/>
                  <a:pt x="5018629" y="87984"/>
                  <a:pt x="5018629" y="196517"/>
                </a:cubicBezTo>
                <a:lnTo>
                  <a:pt x="5018629" y="2134088"/>
                </a:lnTo>
                <a:cubicBezTo>
                  <a:pt x="5018629" y="2242621"/>
                  <a:pt x="4930645" y="2330605"/>
                  <a:pt x="4822112" y="2330605"/>
                </a:cubicBezTo>
                <a:lnTo>
                  <a:pt x="196517" y="2330605"/>
                </a:lnTo>
                <a:cubicBezTo>
                  <a:pt x="87984" y="2330605"/>
                  <a:pt x="0" y="2242621"/>
                  <a:pt x="0" y="2134088"/>
                </a:cubicBezTo>
                <a:lnTo>
                  <a:pt x="0" y="196517"/>
                </a:lnTo>
                <a:cubicBezTo>
                  <a:pt x="0" y="87984"/>
                  <a:pt x="87984" y="0"/>
                  <a:pt x="196517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29" name="Bilde 28" descr="Et bilde som inneholder Grafikk, grafisk design, logo, Fargerikt&#10;&#10;KI-generert innhold kan være feil.">
            <a:extLst>
              <a:ext uri="{FF2B5EF4-FFF2-40B4-BE49-F238E27FC236}">
                <a16:creationId xmlns:a16="http://schemas.microsoft.com/office/drawing/2014/main" id="{B46A30AA-D5F9-9B64-7370-488F021AEF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74" y="4448029"/>
            <a:ext cx="906523" cy="180000"/>
          </a:xfrm>
          <a:prstGeom prst="rect">
            <a:avLst/>
          </a:prstGeom>
        </p:spPr>
      </p:pic>
      <p:pic>
        <p:nvPicPr>
          <p:cNvPr id="30" name="Plassholder for bilde 18" descr="Et bilde som inneholder Font, Grafikk, grafisk design, logo&#10;&#10;KI-generert innhold kan være feil.">
            <a:extLst>
              <a:ext uri="{FF2B5EF4-FFF2-40B4-BE49-F238E27FC236}">
                <a16:creationId xmlns:a16="http://schemas.microsoft.com/office/drawing/2014/main" id="{A7C81D4C-53D7-64C1-BF1A-51415ADB9F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0131" y="4087024"/>
            <a:ext cx="404770" cy="252000"/>
          </a:xfrm>
          <a:custGeom>
            <a:avLst/>
            <a:gdLst>
              <a:gd name="connsiteX0" fmla="*/ 196517 w 5018629"/>
              <a:gd name="connsiteY0" fmla="*/ 0 h 2330605"/>
              <a:gd name="connsiteX1" fmla="*/ 4822112 w 5018629"/>
              <a:gd name="connsiteY1" fmla="*/ 0 h 2330605"/>
              <a:gd name="connsiteX2" fmla="*/ 5018629 w 5018629"/>
              <a:gd name="connsiteY2" fmla="*/ 196517 h 2330605"/>
              <a:gd name="connsiteX3" fmla="*/ 5018629 w 5018629"/>
              <a:gd name="connsiteY3" fmla="*/ 2134088 h 2330605"/>
              <a:gd name="connsiteX4" fmla="*/ 4822112 w 5018629"/>
              <a:gd name="connsiteY4" fmla="*/ 2330605 h 2330605"/>
              <a:gd name="connsiteX5" fmla="*/ 196517 w 5018629"/>
              <a:gd name="connsiteY5" fmla="*/ 2330605 h 2330605"/>
              <a:gd name="connsiteX6" fmla="*/ 0 w 5018629"/>
              <a:gd name="connsiteY6" fmla="*/ 2134088 h 2330605"/>
              <a:gd name="connsiteX7" fmla="*/ 0 w 5018629"/>
              <a:gd name="connsiteY7" fmla="*/ 196517 h 2330605"/>
              <a:gd name="connsiteX8" fmla="*/ 196517 w 5018629"/>
              <a:gd name="connsiteY8" fmla="*/ 0 h 233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8629" h="2330605">
                <a:moveTo>
                  <a:pt x="196517" y="0"/>
                </a:moveTo>
                <a:lnTo>
                  <a:pt x="4822112" y="0"/>
                </a:lnTo>
                <a:cubicBezTo>
                  <a:pt x="4930645" y="0"/>
                  <a:pt x="5018629" y="87984"/>
                  <a:pt x="5018629" y="196517"/>
                </a:cubicBezTo>
                <a:lnTo>
                  <a:pt x="5018629" y="2134088"/>
                </a:lnTo>
                <a:cubicBezTo>
                  <a:pt x="5018629" y="2242621"/>
                  <a:pt x="4930645" y="2330605"/>
                  <a:pt x="4822112" y="2330605"/>
                </a:cubicBezTo>
                <a:lnTo>
                  <a:pt x="196517" y="2330605"/>
                </a:lnTo>
                <a:cubicBezTo>
                  <a:pt x="87984" y="2330605"/>
                  <a:pt x="0" y="2242621"/>
                  <a:pt x="0" y="2134088"/>
                </a:cubicBezTo>
                <a:lnTo>
                  <a:pt x="0" y="196517"/>
                </a:lnTo>
                <a:cubicBezTo>
                  <a:pt x="0" y="87984"/>
                  <a:pt x="87984" y="0"/>
                  <a:pt x="196517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DC65F425-9ADE-EA81-EFA7-E0CE78E85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8491" y="3685560"/>
            <a:ext cx="23482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lassholder for bilde 18" descr="Et bilde som inneholder Font, Grafikk, grafisk design, logo&#10;&#10;KI-generert innhold kan være feil.">
            <a:extLst>
              <a:ext uri="{FF2B5EF4-FFF2-40B4-BE49-F238E27FC236}">
                <a16:creationId xmlns:a16="http://schemas.microsoft.com/office/drawing/2014/main" id="{2D294635-1F02-9AD1-5194-D9B30C24D9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349" y="4246585"/>
            <a:ext cx="404770" cy="252000"/>
          </a:xfrm>
          <a:custGeom>
            <a:avLst/>
            <a:gdLst>
              <a:gd name="connsiteX0" fmla="*/ 196517 w 5018629"/>
              <a:gd name="connsiteY0" fmla="*/ 0 h 2330605"/>
              <a:gd name="connsiteX1" fmla="*/ 4822112 w 5018629"/>
              <a:gd name="connsiteY1" fmla="*/ 0 h 2330605"/>
              <a:gd name="connsiteX2" fmla="*/ 5018629 w 5018629"/>
              <a:gd name="connsiteY2" fmla="*/ 196517 h 2330605"/>
              <a:gd name="connsiteX3" fmla="*/ 5018629 w 5018629"/>
              <a:gd name="connsiteY3" fmla="*/ 2134088 h 2330605"/>
              <a:gd name="connsiteX4" fmla="*/ 4822112 w 5018629"/>
              <a:gd name="connsiteY4" fmla="*/ 2330605 h 2330605"/>
              <a:gd name="connsiteX5" fmla="*/ 196517 w 5018629"/>
              <a:gd name="connsiteY5" fmla="*/ 2330605 h 2330605"/>
              <a:gd name="connsiteX6" fmla="*/ 0 w 5018629"/>
              <a:gd name="connsiteY6" fmla="*/ 2134088 h 2330605"/>
              <a:gd name="connsiteX7" fmla="*/ 0 w 5018629"/>
              <a:gd name="connsiteY7" fmla="*/ 196517 h 2330605"/>
              <a:gd name="connsiteX8" fmla="*/ 196517 w 5018629"/>
              <a:gd name="connsiteY8" fmla="*/ 0 h 233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8629" h="2330605">
                <a:moveTo>
                  <a:pt x="196517" y="0"/>
                </a:moveTo>
                <a:lnTo>
                  <a:pt x="4822112" y="0"/>
                </a:lnTo>
                <a:cubicBezTo>
                  <a:pt x="4930645" y="0"/>
                  <a:pt x="5018629" y="87984"/>
                  <a:pt x="5018629" y="196517"/>
                </a:cubicBezTo>
                <a:lnTo>
                  <a:pt x="5018629" y="2134088"/>
                </a:lnTo>
                <a:cubicBezTo>
                  <a:pt x="5018629" y="2242621"/>
                  <a:pt x="4930645" y="2330605"/>
                  <a:pt x="4822112" y="2330605"/>
                </a:cubicBezTo>
                <a:lnTo>
                  <a:pt x="196517" y="2330605"/>
                </a:lnTo>
                <a:cubicBezTo>
                  <a:pt x="87984" y="2330605"/>
                  <a:pt x="0" y="2242621"/>
                  <a:pt x="0" y="2134088"/>
                </a:cubicBezTo>
                <a:lnTo>
                  <a:pt x="0" y="196517"/>
                </a:lnTo>
                <a:cubicBezTo>
                  <a:pt x="0" y="87984"/>
                  <a:pt x="87984" y="0"/>
                  <a:pt x="196517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C648C93C-A584-ABCB-5420-7B844F70D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4709" y="3845121"/>
            <a:ext cx="23482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98998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0">
            <a:extLst>
              <a:ext uri="{FF2B5EF4-FFF2-40B4-BE49-F238E27FC236}">
                <a16:creationId xmlns:a16="http://schemas.microsoft.com/office/drawing/2014/main" id="{885AC50B-21A3-F429-623C-A9E0A2279068}"/>
              </a:ext>
            </a:extLst>
          </p:cNvPr>
          <p:cNvSpPr/>
          <p:nvPr/>
        </p:nvSpPr>
        <p:spPr>
          <a:xfrm>
            <a:off x="1405441" y="2709656"/>
            <a:ext cx="2271600" cy="2811600"/>
          </a:xfrm>
          <a:prstGeom prst="roundRect">
            <a:avLst>
              <a:gd name="adj" fmla="val 6025"/>
            </a:avLst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Bilde 8" descr="Et bilde som inneholder klær, person, jeans, sko&#10;&#10;KI-generert innhold kan være feil.">
            <a:extLst>
              <a:ext uri="{FF2B5EF4-FFF2-40B4-BE49-F238E27FC236}">
                <a16:creationId xmlns:a16="http://schemas.microsoft.com/office/drawing/2014/main" id="{17B19609-6D19-11FB-34BA-3CA46CB45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8916" y="1659800"/>
            <a:ext cx="3079484" cy="5847907"/>
          </a:xfrm>
          <a:prstGeom prst="rect">
            <a:avLst/>
          </a:prstGeom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5122CEF-31FE-6647-A242-A6A4FDD4FECA}"/>
              </a:ext>
            </a:extLst>
          </p:cNvPr>
          <p:cNvSpPr/>
          <p:nvPr/>
        </p:nvSpPr>
        <p:spPr>
          <a:xfrm>
            <a:off x="2521982" y="6176475"/>
            <a:ext cx="9670019" cy="681526"/>
          </a:xfrm>
          <a:custGeom>
            <a:avLst/>
            <a:gdLst>
              <a:gd name="connsiteX0" fmla="*/ 9670019 w 9670019"/>
              <a:gd name="connsiteY0" fmla="*/ 187020 h 681526"/>
              <a:gd name="connsiteX1" fmla="*/ 9670019 w 9670019"/>
              <a:gd name="connsiteY1" fmla="*/ 681526 h 681526"/>
              <a:gd name="connsiteX2" fmla="*/ 7464934 w 9670019"/>
              <a:gd name="connsiteY2" fmla="*/ 681526 h 681526"/>
              <a:gd name="connsiteX3" fmla="*/ 7770062 w 9670019"/>
              <a:gd name="connsiteY3" fmla="*/ 558030 h 681526"/>
              <a:gd name="connsiteX4" fmla="*/ 9487146 w 9670019"/>
              <a:gd name="connsiteY4" fmla="*/ 192488 h 681526"/>
              <a:gd name="connsiteX5" fmla="*/ 1695895 w 9670019"/>
              <a:gd name="connsiteY5" fmla="*/ 344 h 681526"/>
              <a:gd name="connsiteX6" fmla="*/ 3443790 w 9670019"/>
              <a:gd name="connsiteY6" fmla="*/ 614072 h 681526"/>
              <a:gd name="connsiteX7" fmla="*/ 3567534 w 9670019"/>
              <a:gd name="connsiteY7" fmla="*/ 681526 h 681526"/>
              <a:gd name="connsiteX8" fmla="*/ 0 w 9670019"/>
              <a:gd name="connsiteY8" fmla="*/ 681526 h 681526"/>
              <a:gd name="connsiteX9" fmla="*/ 181906 w 9670019"/>
              <a:gd name="connsiteY9" fmla="*/ 538560 h 681526"/>
              <a:gd name="connsiteX10" fmla="*/ 1566848 w 9670019"/>
              <a:gd name="connsiteY10" fmla="*/ 1924 h 681526"/>
              <a:gd name="connsiteX11" fmla="*/ 1695895 w 9670019"/>
              <a:gd name="connsiteY11" fmla="*/ 344 h 68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70019" h="681526">
                <a:moveTo>
                  <a:pt x="9670019" y="187020"/>
                </a:moveTo>
                <a:lnTo>
                  <a:pt x="9670019" y="681526"/>
                </a:lnTo>
                <a:lnTo>
                  <a:pt x="7464934" y="681526"/>
                </a:lnTo>
                <a:lnTo>
                  <a:pt x="7770062" y="558030"/>
                </a:lnTo>
                <a:cubicBezTo>
                  <a:pt x="8303058" y="360529"/>
                  <a:pt x="8897562" y="229316"/>
                  <a:pt x="9487146" y="192488"/>
                </a:cubicBezTo>
                <a:close/>
                <a:moveTo>
                  <a:pt x="1695895" y="344"/>
                </a:moveTo>
                <a:cubicBezTo>
                  <a:pt x="2335337" y="11798"/>
                  <a:pt x="2889795" y="307487"/>
                  <a:pt x="3443790" y="614072"/>
                </a:cubicBezTo>
                <a:lnTo>
                  <a:pt x="3567534" y="681526"/>
                </a:lnTo>
                <a:lnTo>
                  <a:pt x="0" y="681526"/>
                </a:lnTo>
                <a:lnTo>
                  <a:pt x="181906" y="538560"/>
                </a:lnTo>
                <a:cubicBezTo>
                  <a:pt x="586339" y="248686"/>
                  <a:pt x="1055729" y="50353"/>
                  <a:pt x="1566848" y="1924"/>
                </a:cubicBezTo>
                <a:cubicBezTo>
                  <a:pt x="1610258" y="80"/>
                  <a:pt x="1653265" y="-419"/>
                  <a:pt x="1695895" y="344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F0A518-1BF7-E8C0-4374-F2A7D1BF72D0}"/>
              </a:ext>
            </a:extLst>
          </p:cNvPr>
          <p:cNvSpPr/>
          <p:nvPr/>
        </p:nvSpPr>
        <p:spPr>
          <a:xfrm>
            <a:off x="3792519" y="2708447"/>
            <a:ext cx="2269989" cy="2810107"/>
          </a:xfrm>
          <a:prstGeom prst="roundRect">
            <a:avLst>
              <a:gd name="adj" fmla="val 6483"/>
            </a:avLst>
          </a:prstGeom>
          <a:solidFill>
            <a:srgbClr val="0073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F7FC58-942F-6F37-A582-B32C424244AE}"/>
              </a:ext>
            </a:extLst>
          </p:cNvPr>
          <p:cNvSpPr txBox="1"/>
          <p:nvPr/>
        </p:nvSpPr>
        <p:spPr>
          <a:xfrm>
            <a:off x="3892899" y="3413410"/>
            <a:ext cx="1990107" cy="2145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2000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bg1"/>
                </a:solidFill>
              </a:rPr>
              <a:t>Rema 1000</a:t>
            </a:r>
          </a:p>
          <a:p>
            <a:pPr marL="446088" indent="-2000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bg1"/>
                </a:solidFill>
              </a:rPr>
              <a:t>Uno </a:t>
            </a:r>
            <a:r>
              <a:rPr lang="nb-NO" sz="1600" dirty="0" err="1">
                <a:solidFill>
                  <a:schemeClr val="bg1"/>
                </a:solidFill>
              </a:rPr>
              <a:t>X</a:t>
            </a:r>
            <a:endParaRPr lang="nb-NO" sz="1600" dirty="0">
              <a:solidFill>
                <a:schemeClr val="bg1"/>
              </a:solidFill>
            </a:endParaRPr>
          </a:p>
          <a:p>
            <a:pPr marL="446088" indent="-2000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bg1"/>
                </a:solidFill>
              </a:rPr>
              <a:t>Narvesen</a:t>
            </a:r>
          </a:p>
          <a:p>
            <a:pPr marL="446088" indent="-2000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bg1"/>
                </a:solidFill>
              </a:rPr>
              <a:t>7-Eleven </a:t>
            </a:r>
          </a:p>
          <a:p>
            <a:pPr>
              <a:lnSpc>
                <a:spcPct val="150000"/>
              </a:lnSpc>
            </a:pPr>
            <a:r>
              <a:rPr lang="nb-NO" sz="1500" b="1" dirty="0">
                <a:solidFill>
                  <a:schemeClr val="bg1"/>
                </a:solidFill>
              </a:rPr>
              <a:t>har samme eier?</a:t>
            </a:r>
          </a:p>
          <a:p>
            <a:pPr>
              <a:lnSpc>
                <a:spcPct val="150000"/>
              </a:lnSpc>
            </a:pP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1A6A064-67C1-DADF-93D2-FE66858732E5}"/>
              </a:ext>
            </a:extLst>
          </p:cNvPr>
          <p:cNvSpPr txBox="1"/>
          <p:nvPr/>
        </p:nvSpPr>
        <p:spPr>
          <a:xfrm>
            <a:off x="1683417" y="1740512"/>
            <a:ext cx="6125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ikke alltid lett å vite hvem som faktisk eier et selskap!</a:t>
            </a:r>
            <a:endParaRPr lang="en-ID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7C32CBC0-2824-8D29-D5A2-4015E963D728}"/>
              </a:ext>
            </a:extLst>
          </p:cNvPr>
          <p:cNvSpPr/>
          <p:nvPr/>
        </p:nvSpPr>
        <p:spPr>
          <a:xfrm>
            <a:off x="0" y="6002961"/>
            <a:ext cx="11728480" cy="855041"/>
          </a:xfrm>
          <a:custGeom>
            <a:avLst/>
            <a:gdLst>
              <a:gd name="connsiteX0" fmla="*/ 9561827 w 11728480"/>
              <a:gd name="connsiteY0" fmla="*/ 181943 h 855041"/>
              <a:gd name="connsiteX1" fmla="*/ 11604909 w 11728480"/>
              <a:gd name="connsiteY1" fmla="*/ 758700 h 855041"/>
              <a:gd name="connsiteX2" fmla="*/ 11728480 w 11728480"/>
              <a:gd name="connsiteY2" fmla="*/ 855041 h 855041"/>
              <a:gd name="connsiteX3" fmla="*/ 6768179 w 11728480"/>
              <a:gd name="connsiteY3" fmla="*/ 855041 h 855041"/>
              <a:gd name="connsiteX4" fmla="*/ 6920679 w 11728480"/>
              <a:gd name="connsiteY4" fmla="*/ 791100 h 855041"/>
              <a:gd name="connsiteX5" fmla="*/ 7180230 w 11728480"/>
              <a:gd name="connsiteY5" fmla="*/ 684261 h 855041"/>
              <a:gd name="connsiteX6" fmla="*/ 9561827 w 11728480"/>
              <a:gd name="connsiteY6" fmla="*/ 181943 h 855041"/>
              <a:gd name="connsiteX7" fmla="*/ 1417947 w 11728480"/>
              <a:gd name="connsiteY7" fmla="*/ 344 h 855041"/>
              <a:gd name="connsiteX8" fmla="*/ 3165842 w 11728480"/>
              <a:gd name="connsiteY8" fmla="*/ 614072 h 855041"/>
              <a:gd name="connsiteX9" fmla="*/ 3607898 w 11728480"/>
              <a:gd name="connsiteY9" fmla="*/ 855041 h 855041"/>
              <a:gd name="connsiteX10" fmla="*/ 0 w 11728480"/>
              <a:gd name="connsiteY10" fmla="*/ 855041 h 855041"/>
              <a:gd name="connsiteX11" fmla="*/ 0 w 11728480"/>
              <a:gd name="connsiteY11" fmla="*/ 476210 h 855041"/>
              <a:gd name="connsiteX12" fmla="*/ 154226 w 11728480"/>
              <a:gd name="connsiteY12" fmla="*/ 376087 h 855041"/>
              <a:gd name="connsiteX13" fmla="*/ 1288900 w 11728480"/>
              <a:gd name="connsiteY13" fmla="*/ 1924 h 855041"/>
              <a:gd name="connsiteX14" fmla="*/ 1417947 w 11728480"/>
              <a:gd name="connsiteY14" fmla="*/ 344 h 85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728480" h="855041">
                <a:moveTo>
                  <a:pt x="9561827" y="181943"/>
                </a:moveTo>
                <a:cubicBezTo>
                  <a:pt x="10322273" y="184609"/>
                  <a:pt x="11051950" y="356284"/>
                  <a:pt x="11604909" y="758700"/>
                </a:cubicBezTo>
                <a:lnTo>
                  <a:pt x="11728480" y="855041"/>
                </a:lnTo>
                <a:lnTo>
                  <a:pt x="6768179" y="855041"/>
                </a:lnTo>
                <a:lnTo>
                  <a:pt x="6920679" y="791100"/>
                </a:lnTo>
                <a:cubicBezTo>
                  <a:pt x="7007354" y="754771"/>
                  <a:pt x="7093839" y="718853"/>
                  <a:pt x="7180230" y="684261"/>
                </a:cubicBezTo>
                <a:cubicBezTo>
                  <a:pt x="7888258" y="372212"/>
                  <a:pt x="8742885" y="179072"/>
                  <a:pt x="9561827" y="181943"/>
                </a:cubicBezTo>
                <a:close/>
                <a:moveTo>
                  <a:pt x="1417947" y="344"/>
                </a:moveTo>
                <a:cubicBezTo>
                  <a:pt x="2057389" y="11798"/>
                  <a:pt x="2611847" y="307487"/>
                  <a:pt x="3165842" y="614072"/>
                </a:cubicBezTo>
                <a:lnTo>
                  <a:pt x="3607898" y="855041"/>
                </a:lnTo>
                <a:lnTo>
                  <a:pt x="0" y="855041"/>
                </a:lnTo>
                <a:lnTo>
                  <a:pt x="0" y="476210"/>
                </a:lnTo>
                <a:lnTo>
                  <a:pt x="154226" y="376087"/>
                </a:lnTo>
                <a:cubicBezTo>
                  <a:pt x="497816" y="175349"/>
                  <a:pt x="880005" y="40667"/>
                  <a:pt x="1288900" y="1924"/>
                </a:cubicBezTo>
                <a:cubicBezTo>
                  <a:pt x="1332310" y="80"/>
                  <a:pt x="1375317" y="-419"/>
                  <a:pt x="1417947" y="344"/>
                </a:cubicBez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258ECB60-50CC-8D86-DF50-5F18E3318424}"/>
              </a:ext>
            </a:extLst>
          </p:cNvPr>
          <p:cNvSpPr txBox="1"/>
          <p:nvPr/>
        </p:nvSpPr>
        <p:spPr>
          <a:xfrm>
            <a:off x="903962" y="967732"/>
            <a:ext cx="6763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noProof="0" dirty="0">
                <a:solidFill>
                  <a:srgbClr val="7E9253"/>
                </a:solidFill>
                <a:latin typeface="+mj-lt"/>
              </a:rPr>
              <a:t>Hvem eier hva?</a:t>
            </a:r>
          </a:p>
        </p:txBody>
      </p:sp>
      <p:pic>
        <p:nvPicPr>
          <p:cNvPr id="5" name="Bilde 4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0BF0F8A-E999-248D-6C8B-1F0C5D968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grpSp>
        <p:nvGrpSpPr>
          <p:cNvPr id="21" name="Gruppe 20">
            <a:extLst>
              <a:ext uri="{FF2B5EF4-FFF2-40B4-BE49-F238E27FC236}">
                <a16:creationId xmlns:a16="http://schemas.microsoft.com/office/drawing/2014/main" id="{DA5DBB62-E511-3E98-5D29-1F3721F81587}"/>
              </a:ext>
            </a:extLst>
          </p:cNvPr>
          <p:cNvGrpSpPr/>
          <p:nvPr/>
        </p:nvGrpSpPr>
        <p:grpSpPr>
          <a:xfrm>
            <a:off x="6873649" y="3389029"/>
            <a:ext cx="2034183" cy="432000"/>
            <a:chOff x="6420404" y="3525008"/>
            <a:chExt cx="2034183" cy="432000"/>
          </a:xfrm>
        </p:grpSpPr>
        <p:sp>
          <p:nvSpPr>
            <p:cNvPr id="13" name="Rectangle: Rounded Corners 63">
              <a:extLst>
                <a:ext uri="{FF2B5EF4-FFF2-40B4-BE49-F238E27FC236}">
                  <a16:creationId xmlns:a16="http://schemas.microsoft.com/office/drawing/2014/main" id="{CA3E7F5B-9FD8-D916-9AB4-219427E86D50}"/>
                </a:ext>
              </a:extLst>
            </p:cNvPr>
            <p:cNvSpPr/>
            <p:nvPr/>
          </p:nvSpPr>
          <p:spPr>
            <a:xfrm>
              <a:off x="6930430" y="3577045"/>
              <a:ext cx="1260000" cy="307777"/>
            </a:xfrm>
            <a:prstGeom prst="roundRect">
              <a:avLst>
                <a:gd name="adj" fmla="val 50000"/>
              </a:avLst>
            </a:prstGeom>
            <a:solidFill>
              <a:srgbClr val="EF6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TextBox 65">
              <a:hlinkClick r:id="rId5"/>
              <a:extLst>
                <a:ext uri="{FF2B5EF4-FFF2-40B4-BE49-F238E27FC236}">
                  <a16:creationId xmlns:a16="http://schemas.microsoft.com/office/drawing/2014/main" id="{A25FE6CD-9842-DF5C-9944-C0B5F2E26BD8}"/>
                </a:ext>
              </a:extLst>
            </p:cNvPr>
            <p:cNvSpPr txBox="1"/>
            <p:nvPr/>
          </p:nvSpPr>
          <p:spPr>
            <a:xfrm>
              <a:off x="6668161" y="3560535"/>
              <a:ext cx="17864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600" dirty="0">
                  <a:solidFill>
                    <a:schemeClr val="bg1"/>
                  </a:solidFill>
                  <a:latin typeface="+mj-lt"/>
                </a:rPr>
                <a:t>Proff.no</a:t>
              </a:r>
            </a:p>
          </p:txBody>
        </p:sp>
        <p:pic>
          <p:nvPicPr>
            <p:cNvPr id="19" name="Grafikk 18" descr="Sirkel med pil venstre med heldekkende fyll">
              <a:hlinkClick r:id="rId5"/>
              <a:extLst>
                <a:ext uri="{FF2B5EF4-FFF2-40B4-BE49-F238E27FC236}">
                  <a16:creationId xmlns:a16="http://schemas.microsoft.com/office/drawing/2014/main" id="{9B90BA16-3065-A3C6-6778-A3650BC5A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6420404" y="3525008"/>
              <a:ext cx="432000" cy="432000"/>
            </a:xfrm>
            <a:prstGeom prst="rect">
              <a:avLst/>
            </a:prstGeom>
          </p:spPr>
        </p:pic>
      </p:grpSp>
      <p:sp>
        <p:nvSpPr>
          <p:cNvPr id="22" name="TextBox 63">
            <a:extLst>
              <a:ext uri="{FF2B5EF4-FFF2-40B4-BE49-F238E27FC236}">
                <a16:creationId xmlns:a16="http://schemas.microsoft.com/office/drawing/2014/main" id="{49483E3C-46A9-CDAA-61A1-AFFDEFA375F2}"/>
              </a:ext>
            </a:extLst>
          </p:cNvPr>
          <p:cNvSpPr txBox="1"/>
          <p:nvPr/>
        </p:nvSpPr>
        <p:spPr>
          <a:xfrm>
            <a:off x="6702610" y="4301326"/>
            <a:ext cx="2622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Forslag til et selskap vi kan teste?</a:t>
            </a:r>
            <a:endParaRPr lang="en-ID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32" name="Picture 8" descr="REMA 1000 Logo &amp; Brand Assets (SVG, PNG and vector) - Brandfetch">
            <a:extLst>
              <a:ext uri="{FF2B5EF4-FFF2-40B4-BE49-F238E27FC236}">
                <a16:creationId xmlns:a16="http://schemas.microsoft.com/office/drawing/2014/main" id="{F75495EC-7542-2D77-8E5A-5BD879111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4944" y="4102378"/>
            <a:ext cx="44284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YTGER p/b Cykeltøj-Online.dk indgår stor ... | Feltet.dk">
            <a:extLst>
              <a:ext uri="{FF2B5EF4-FFF2-40B4-BE49-F238E27FC236}">
                <a16:creationId xmlns:a16="http://schemas.microsoft.com/office/drawing/2014/main" id="{240BAC48-9A4E-5CB1-81E9-FE0FCB9B6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1205" y="4358497"/>
            <a:ext cx="99448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77F28AFC-807C-24CE-8915-1C9E3B0D7B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4" y="4893021"/>
            <a:ext cx="1444866" cy="432000"/>
          </a:xfrm>
          <a:prstGeom prst="rect">
            <a:avLst/>
          </a:prstGeom>
        </p:spPr>
      </p:pic>
      <p:pic>
        <p:nvPicPr>
          <p:cNvPr id="1040" name="Picture 16" descr="7-Eleven logo and symbol, meaning, history, PNG">
            <a:extLst>
              <a:ext uri="{FF2B5EF4-FFF2-40B4-BE49-F238E27FC236}">
                <a16:creationId xmlns:a16="http://schemas.microsoft.com/office/drawing/2014/main" id="{D53D4F52-E9F6-B566-44CE-3FE668E1E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158" y="3281029"/>
            <a:ext cx="96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20">
            <a:extLst>
              <a:ext uri="{FF2B5EF4-FFF2-40B4-BE49-F238E27FC236}">
                <a16:creationId xmlns:a16="http://schemas.microsoft.com/office/drawing/2014/main" id="{41B07F82-F1EA-08D9-27EF-467895174BFB}"/>
              </a:ext>
            </a:extLst>
          </p:cNvPr>
          <p:cNvSpPr/>
          <p:nvPr/>
        </p:nvSpPr>
        <p:spPr>
          <a:xfrm>
            <a:off x="1537913" y="2919268"/>
            <a:ext cx="1098000" cy="1072800"/>
          </a:xfrm>
          <a:prstGeom prst="roundRect">
            <a:avLst>
              <a:gd name="adj" fmla="val 6025"/>
            </a:avLst>
          </a:prstGeom>
          <a:solidFill>
            <a:schemeClr val="bg1"/>
          </a:solidFill>
          <a:ln w="25400">
            <a:solidFill>
              <a:srgbClr val="5A7532"/>
            </a:solidFill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6659ED-219D-6964-C2C1-D73672341410}"/>
              </a:ext>
            </a:extLst>
          </p:cNvPr>
          <p:cNvSpPr>
            <a:spLocks noChangeAspect="1"/>
          </p:cNvSpPr>
          <p:nvPr/>
        </p:nvSpPr>
        <p:spPr>
          <a:xfrm>
            <a:off x="5364355" y="2819222"/>
            <a:ext cx="585176" cy="576000"/>
          </a:xfrm>
          <a:prstGeom prst="roundRect">
            <a:avLst>
              <a:gd name="adj" fmla="val 11653"/>
            </a:avLst>
          </a:prstGeom>
          <a:solidFill>
            <a:srgbClr val="0147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6" name="TextBox 34">
            <a:extLst>
              <a:ext uri="{FF2B5EF4-FFF2-40B4-BE49-F238E27FC236}">
                <a16:creationId xmlns:a16="http://schemas.microsoft.com/office/drawing/2014/main" id="{DBA078C0-1C84-605D-E694-00BF9669DA63}"/>
              </a:ext>
            </a:extLst>
          </p:cNvPr>
          <p:cNvSpPr txBox="1"/>
          <p:nvPr/>
        </p:nvSpPr>
        <p:spPr>
          <a:xfrm>
            <a:off x="3874134" y="2911841"/>
            <a:ext cx="1374744" cy="40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 dirty="0">
                <a:solidFill>
                  <a:schemeClr val="bg1"/>
                </a:solidFill>
              </a:rPr>
              <a:t>Viste </a:t>
            </a:r>
            <a:r>
              <a:rPr lang="nb-NO" sz="1500" b="1" dirty="0">
                <a:solidFill>
                  <a:schemeClr val="bg1"/>
                </a:solidFill>
              </a:rPr>
              <a:t>dere at:</a:t>
            </a: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1042" name="Picture 18" descr="Solution AS - Solution">
            <a:extLst>
              <a:ext uri="{FF2B5EF4-FFF2-40B4-BE49-F238E27FC236}">
                <a16:creationId xmlns:a16="http://schemas.microsoft.com/office/drawing/2014/main" id="{E71411E3-1679-4522-F7F9-7A668274A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788" y="2669264"/>
            <a:ext cx="4749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0E1F716-8F6B-A7E0-3C62-7E895A1AD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2416" y="3010214"/>
            <a:ext cx="837088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k 1" descr="Spørsmålstegn med heldekkende fyll">
            <a:extLst>
              <a:ext uri="{FF2B5EF4-FFF2-40B4-BE49-F238E27FC236}">
                <a16:creationId xmlns:a16="http://schemas.microsoft.com/office/drawing/2014/main" id="{982865D6-50AF-4F8B-87C1-3103915EFB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51621" y="2912392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9300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898D-F37E-57D5-E6A7-968EC64D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Et bilde som inneholder klær, person, jeans, Menneskeansikt&#10;&#10;KI-generert innhold kan være feil.">
            <a:extLst>
              <a:ext uri="{FF2B5EF4-FFF2-40B4-BE49-F238E27FC236}">
                <a16:creationId xmlns:a16="http://schemas.microsoft.com/office/drawing/2014/main" id="{3CFC2CC3-3E6C-8AE2-65F2-902244F76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3698" y="440085"/>
            <a:ext cx="3721847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8B0061E-5885-59B6-6B68-6E4CE831E2E2}"/>
              </a:ext>
            </a:extLst>
          </p:cNvPr>
          <p:cNvSpPr/>
          <p:nvPr/>
        </p:nvSpPr>
        <p:spPr>
          <a:xfrm>
            <a:off x="185424" y="4441106"/>
            <a:ext cx="11563406" cy="2416895"/>
          </a:xfrm>
          <a:custGeom>
            <a:avLst/>
            <a:gdLst>
              <a:gd name="connsiteX0" fmla="*/ 2722127 w 11563406"/>
              <a:gd name="connsiteY0" fmla="*/ 136 h 2416895"/>
              <a:gd name="connsiteX1" fmla="*/ 3322108 w 11563406"/>
              <a:gd name="connsiteY1" fmla="*/ 124129 h 2416895"/>
              <a:gd name="connsiteX2" fmla="*/ 4864085 w 11563406"/>
              <a:gd name="connsiteY2" fmla="*/ 1684310 h 2416895"/>
              <a:gd name="connsiteX3" fmla="*/ 11469040 w 11563406"/>
              <a:gd name="connsiteY3" fmla="*/ 2339664 h 2416895"/>
              <a:gd name="connsiteX4" fmla="*/ 11563406 w 11563406"/>
              <a:gd name="connsiteY4" fmla="*/ 2416895 h 2416895"/>
              <a:gd name="connsiteX5" fmla="*/ 0 w 11563406"/>
              <a:gd name="connsiteY5" fmla="*/ 2416895 h 2416895"/>
              <a:gd name="connsiteX6" fmla="*/ 6373 w 11563406"/>
              <a:gd name="connsiteY6" fmla="*/ 2397068 h 2416895"/>
              <a:gd name="connsiteX7" fmla="*/ 1033007 w 11563406"/>
              <a:gd name="connsiteY7" fmla="*/ 835696 h 2416895"/>
              <a:gd name="connsiteX8" fmla="*/ 2722127 w 11563406"/>
              <a:gd name="connsiteY8" fmla="*/ 136 h 241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3406" h="2416895">
                <a:moveTo>
                  <a:pt x="2722127" y="136"/>
                </a:moveTo>
                <a:cubicBezTo>
                  <a:pt x="2926194" y="-2574"/>
                  <a:pt x="3128571" y="35257"/>
                  <a:pt x="3322108" y="124129"/>
                </a:cubicBezTo>
                <a:cubicBezTo>
                  <a:pt x="3992046" y="431825"/>
                  <a:pt x="4289149" y="1223039"/>
                  <a:pt x="4864085" y="1684310"/>
                </a:cubicBezTo>
                <a:cubicBezTo>
                  <a:pt x="6746430" y="3078950"/>
                  <a:pt x="9285327" y="699330"/>
                  <a:pt x="11469040" y="2339664"/>
                </a:cubicBezTo>
                <a:lnTo>
                  <a:pt x="11563406" y="2416895"/>
                </a:lnTo>
                <a:lnTo>
                  <a:pt x="0" y="2416895"/>
                </a:lnTo>
                <a:lnTo>
                  <a:pt x="6373" y="2397068"/>
                </a:lnTo>
                <a:cubicBezTo>
                  <a:pt x="218985" y="1810080"/>
                  <a:pt x="561605" y="1268396"/>
                  <a:pt x="1033007" y="835696"/>
                </a:cubicBezTo>
                <a:cubicBezTo>
                  <a:pt x="1482523" y="381275"/>
                  <a:pt x="2109927" y="8267"/>
                  <a:pt x="2722127" y="136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C38B821-EED1-12EF-4C70-7EBA9A81231A}"/>
              </a:ext>
            </a:extLst>
          </p:cNvPr>
          <p:cNvSpPr/>
          <p:nvPr/>
        </p:nvSpPr>
        <p:spPr>
          <a:xfrm>
            <a:off x="1" y="4528290"/>
            <a:ext cx="11373441" cy="2329711"/>
          </a:xfrm>
          <a:custGeom>
            <a:avLst/>
            <a:gdLst>
              <a:gd name="connsiteX0" fmla="*/ 2640600 w 11373441"/>
              <a:gd name="connsiteY0" fmla="*/ 136 h 2329711"/>
              <a:gd name="connsiteX1" fmla="*/ 3240580 w 11373441"/>
              <a:gd name="connsiteY1" fmla="*/ 124130 h 2329711"/>
              <a:gd name="connsiteX2" fmla="*/ 4782558 w 11373441"/>
              <a:gd name="connsiteY2" fmla="*/ 1684310 h 2329711"/>
              <a:gd name="connsiteX3" fmla="*/ 11278036 w 11373441"/>
              <a:gd name="connsiteY3" fmla="*/ 2260960 h 2329711"/>
              <a:gd name="connsiteX4" fmla="*/ 11373441 w 11373441"/>
              <a:gd name="connsiteY4" fmla="*/ 2329711 h 2329711"/>
              <a:gd name="connsiteX5" fmla="*/ 0 w 11373441"/>
              <a:gd name="connsiteY5" fmla="*/ 2329711 h 2329711"/>
              <a:gd name="connsiteX6" fmla="*/ 0 w 11373441"/>
              <a:gd name="connsiteY6" fmla="*/ 2208602 h 2329711"/>
              <a:gd name="connsiteX7" fmla="*/ 68004 w 11373441"/>
              <a:gd name="connsiteY7" fmla="*/ 2050821 h 2329711"/>
              <a:gd name="connsiteX8" fmla="*/ 951480 w 11373441"/>
              <a:gd name="connsiteY8" fmla="*/ 835696 h 2329711"/>
              <a:gd name="connsiteX9" fmla="*/ 2640600 w 11373441"/>
              <a:gd name="connsiteY9" fmla="*/ 136 h 232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73441" h="2329711">
                <a:moveTo>
                  <a:pt x="2640600" y="136"/>
                </a:moveTo>
                <a:cubicBezTo>
                  <a:pt x="2844667" y="-2574"/>
                  <a:pt x="3047044" y="35257"/>
                  <a:pt x="3240580" y="124130"/>
                </a:cubicBezTo>
                <a:cubicBezTo>
                  <a:pt x="3910519" y="431825"/>
                  <a:pt x="4207622" y="1223039"/>
                  <a:pt x="4782558" y="1684310"/>
                </a:cubicBezTo>
                <a:cubicBezTo>
                  <a:pt x="6633530" y="3055707"/>
                  <a:pt x="9119353" y="777602"/>
                  <a:pt x="11278036" y="2260960"/>
                </a:cubicBezTo>
                <a:lnTo>
                  <a:pt x="11373441" y="2329711"/>
                </a:lnTo>
                <a:lnTo>
                  <a:pt x="0" y="2329711"/>
                </a:lnTo>
                <a:lnTo>
                  <a:pt x="0" y="2208602"/>
                </a:lnTo>
                <a:lnTo>
                  <a:pt x="68004" y="2050821"/>
                </a:lnTo>
                <a:cubicBezTo>
                  <a:pt x="279657" y="1597766"/>
                  <a:pt x="574358" y="1181856"/>
                  <a:pt x="951480" y="835696"/>
                </a:cubicBezTo>
                <a:cubicBezTo>
                  <a:pt x="1400996" y="381275"/>
                  <a:pt x="2028400" y="8267"/>
                  <a:pt x="2640600" y="136"/>
                </a:cubicBezTo>
                <a:close/>
              </a:path>
            </a:pathLst>
          </a:cu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Bilde 2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7170ABF-D294-FD37-245E-8A5962308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D0B28F72-C8CC-0988-8167-CCC463656D4C}"/>
              </a:ext>
            </a:extLst>
          </p:cNvPr>
          <p:cNvSpPr txBox="1"/>
          <p:nvPr/>
        </p:nvSpPr>
        <p:spPr>
          <a:xfrm>
            <a:off x="1683417" y="946933"/>
            <a:ext cx="6763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noProof="0" dirty="0">
                <a:solidFill>
                  <a:srgbClr val="7E9253"/>
                </a:solidFill>
                <a:latin typeface="+mj-lt"/>
              </a:rPr>
              <a:t>Undersøk selv!</a:t>
            </a:r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C647F460-C49B-CB75-5E73-D3C8910A6086}"/>
              </a:ext>
            </a:extLst>
          </p:cNvPr>
          <p:cNvGrpSpPr/>
          <p:nvPr/>
        </p:nvGrpSpPr>
        <p:grpSpPr>
          <a:xfrm>
            <a:off x="-515175" y="2350412"/>
            <a:ext cx="6868942" cy="3439349"/>
            <a:chOff x="-772942" y="2374221"/>
            <a:chExt cx="6868942" cy="3439349"/>
          </a:xfrm>
        </p:grpSpPr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707AEFEA-EB6A-51EE-D127-8F415C72023F}"/>
                </a:ext>
              </a:extLst>
            </p:cNvPr>
            <p:cNvGrpSpPr/>
            <p:nvPr/>
          </p:nvGrpSpPr>
          <p:grpSpPr>
            <a:xfrm>
              <a:off x="674833" y="2374221"/>
              <a:ext cx="5421167" cy="3439349"/>
              <a:chOff x="674833" y="2374221"/>
              <a:chExt cx="5421167" cy="3439349"/>
            </a:xfrm>
          </p:grpSpPr>
          <p:sp>
            <p:nvSpPr>
              <p:cNvPr id="23" name="Rectangle: Rounded Corners 9">
                <a:extLst>
                  <a:ext uri="{FF2B5EF4-FFF2-40B4-BE49-F238E27FC236}">
                    <a16:creationId xmlns:a16="http://schemas.microsoft.com/office/drawing/2014/main" id="{406C21AA-7F85-990C-CA96-70546ADADABB}"/>
                  </a:ext>
                </a:extLst>
              </p:cNvPr>
              <p:cNvSpPr/>
              <p:nvPr/>
            </p:nvSpPr>
            <p:spPr>
              <a:xfrm>
                <a:off x="674833" y="2374221"/>
                <a:ext cx="5421167" cy="3225663"/>
              </a:xfrm>
              <a:prstGeom prst="roundRect">
                <a:avLst>
                  <a:gd name="adj" fmla="val 12237"/>
                </a:avLst>
              </a:prstGeom>
              <a:solidFill>
                <a:srgbClr val="EF6C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grpSp>
            <p:nvGrpSpPr>
              <p:cNvPr id="27" name="Gruppe 26">
                <a:extLst>
                  <a:ext uri="{FF2B5EF4-FFF2-40B4-BE49-F238E27FC236}">
                    <a16:creationId xmlns:a16="http://schemas.microsoft.com/office/drawing/2014/main" id="{5961EEAA-7302-ED9B-FEC1-E147FF9573AC}"/>
                  </a:ext>
                </a:extLst>
              </p:cNvPr>
              <p:cNvGrpSpPr/>
              <p:nvPr/>
            </p:nvGrpSpPr>
            <p:grpSpPr>
              <a:xfrm>
                <a:off x="1880346" y="2705027"/>
                <a:ext cx="4215647" cy="3108543"/>
                <a:chOff x="937371" y="2502571"/>
                <a:chExt cx="4215647" cy="3108543"/>
              </a:xfrm>
            </p:grpSpPr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id="{CAE48C4A-B358-6885-DC3A-2925ABE042D7}"/>
                    </a:ext>
                  </a:extLst>
                </p:cNvPr>
                <p:cNvSpPr txBox="1"/>
                <p:nvPr/>
              </p:nvSpPr>
              <p:spPr>
                <a:xfrm>
                  <a:off x="1037021" y="2502571"/>
                  <a:ext cx="4115997" cy="31085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800"/>
                    </a:spcAft>
                  </a:pPr>
                  <a:r>
                    <a:rPr lang="nb-NO" u="sng" dirty="0">
                      <a:solidFill>
                        <a:schemeClr val="bg1"/>
                      </a:solidFill>
                      <a:latin typeface="+mj-lt"/>
                    </a:rPr>
                    <a:t>Eksempler dere kan bruke:</a:t>
                  </a:r>
                </a:p>
                <a:p>
                  <a:pPr>
                    <a:spcAft>
                      <a:spcPts val="1800"/>
                    </a:spcAft>
                  </a:pP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Hvem eier </a:t>
                  </a:r>
                  <a:r>
                    <a:rPr lang="nb-NO" dirty="0" err="1">
                      <a:solidFill>
                        <a:schemeClr val="bg1"/>
                      </a:solidFill>
                      <a:latin typeface="+mj-lt"/>
                    </a:rPr>
                    <a:t>Graminor</a:t>
                  </a: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 og hva gjør de?</a:t>
                  </a:r>
                </a:p>
                <a:p>
                  <a:pPr>
                    <a:spcAft>
                      <a:spcPts val="1200"/>
                    </a:spcAft>
                  </a:pP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Hvem eier Norsvin og hva er deres formål?</a:t>
                  </a:r>
                </a:p>
                <a:p>
                  <a:pPr>
                    <a:spcAft>
                      <a:spcPts val="1200"/>
                    </a:spcAft>
                  </a:pP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Hvem eier Fatland slakteri?</a:t>
                  </a:r>
                </a:p>
                <a:p>
                  <a:pPr>
                    <a:spcAft>
                      <a:spcPts val="1200"/>
                    </a:spcAft>
                  </a:pP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Hvem eier Norwegian </a:t>
                  </a:r>
                  <a:r>
                    <a:rPr lang="nb-NO" dirty="0" err="1">
                      <a:solidFill>
                        <a:schemeClr val="bg1"/>
                      </a:solidFill>
                      <a:latin typeface="+mj-lt"/>
                    </a:rPr>
                    <a:t>Agro</a:t>
                  </a: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 </a:t>
                  </a:r>
                  <a:r>
                    <a:rPr lang="nb-NO" dirty="0" err="1">
                      <a:solidFill>
                        <a:schemeClr val="bg1"/>
                      </a:solidFill>
                      <a:latin typeface="+mj-lt"/>
                    </a:rPr>
                    <a:t>Machinery</a:t>
                  </a: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 AS?</a:t>
                  </a:r>
                </a:p>
                <a:p>
                  <a:pPr>
                    <a:spcAft>
                      <a:spcPts val="1200"/>
                    </a:spcAft>
                  </a:pP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Hvem eier Synnøve Finden?</a:t>
                  </a:r>
                </a:p>
                <a:p>
                  <a:pPr>
                    <a:spcAft>
                      <a:spcPts val="1200"/>
                    </a:spcAft>
                  </a:pPr>
                  <a:endParaRPr lang="nb-NO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cxnSp>
              <p:nvCxnSpPr>
                <p:cNvPr id="26" name="Straight Connector 22">
                  <a:extLst>
                    <a:ext uri="{FF2B5EF4-FFF2-40B4-BE49-F238E27FC236}">
                      <a16:creationId xmlns:a16="http://schemas.microsoft.com/office/drawing/2014/main" id="{A39D8FB0-E720-5088-E3A3-5F88970753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7371" y="2668596"/>
                  <a:ext cx="0" cy="223200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8" name="Grafikk 27" descr="Spørsmålstegn med heldekkende fyll">
              <a:extLst>
                <a:ext uri="{FF2B5EF4-FFF2-40B4-BE49-F238E27FC236}">
                  <a16:creationId xmlns:a16="http://schemas.microsoft.com/office/drawing/2014/main" id="{FFF97F5B-7A86-376D-C3EA-69FCC91D8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772942" y="2416894"/>
              <a:ext cx="2952000" cy="2952000"/>
            </a:xfrm>
            <a:prstGeom prst="rect">
              <a:avLst/>
            </a:prstGeom>
          </p:spPr>
        </p:pic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F6EC3C19-F644-7710-64AB-8CCAAD667527}"/>
              </a:ext>
            </a:extLst>
          </p:cNvPr>
          <p:cNvGrpSpPr/>
          <p:nvPr/>
        </p:nvGrpSpPr>
        <p:grpSpPr>
          <a:xfrm>
            <a:off x="8913009" y="1202712"/>
            <a:ext cx="2693718" cy="3876531"/>
            <a:chOff x="9099936" y="896053"/>
            <a:chExt cx="2693718" cy="3876531"/>
          </a:xfrm>
        </p:grpSpPr>
        <p:sp>
          <p:nvSpPr>
            <p:cNvPr id="4" name="Rectangle: Rounded Corners 9">
              <a:extLst>
                <a:ext uri="{FF2B5EF4-FFF2-40B4-BE49-F238E27FC236}">
                  <a16:creationId xmlns:a16="http://schemas.microsoft.com/office/drawing/2014/main" id="{C5669C77-2C4D-3E23-C96B-D26E7E03CEE2}"/>
                </a:ext>
              </a:extLst>
            </p:cNvPr>
            <p:cNvSpPr/>
            <p:nvPr/>
          </p:nvSpPr>
          <p:spPr>
            <a:xfrm>
              <a:off x="9871001" y="3104845"/>
              <a:ext cx="1080000" cy="1080000"/>
            </a:xfrm>
            <a:prstGeom prst="roundRect">
              <a:avLst>
                <a:gd name="adj" fmla="val 12237"/>
              </a:avLst>
            </a:prstGeom>
            <a:solidFill>
              <a:schemeClr val="bg1"/>
            </a:solidFill>
            <a:ln>
              <a:noFill/>
            </a:ln>
            <a:effectLst>
              <a:outerShdw blurRad="419100" dist="292100" dir="2700000" algn="ctr" rotWithShape="0">
                <a:srgbClr val="000000">
                  <a:alpha val="4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8" name="Bilde 37">
              <a:extLst>
                <a:ext uri="{FF2B5EF4-FFF2-40B4-BE49-F238E27FC236}">
                  <a16:creationId xmlns:a16="http://schemas.microsoft.com/office/drawing/2014/main" id="{E70411A4-B1BA-F72E-268F-B81BDA604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6849" y="3292474"/>
              <a:ext cx="720006" cy="708548"/>
            </a:xfrm>
            <a:prstGeom prst="rect">
              <a:avLst/>
            </a:prstGeom>
          </p:spPr>
        </p:pic>
        <p:sp>
          <p:nvSpPr>
            <p:cNvPr id="39" name="TextBox 63">
              <a:extLst>
                <a:ext uri="{FF2B5EF4-FFF2-40B4-BE49-F238E27FC236}">
                  <a16:creationId xmlns:a16="http://schemas.microsoft.com/office/drawing/2014/main" id="{B6051469-C365-9CA6-C8D8-421F8D5F9134}"/>
                </a:ext>
              </a:extLst>
            </p:cNvPr>
            <p:cNvSpPr txBox="1"/>
            <p:nvPr/>
          </p:nvSpPr>
          <p:spPr>
            <a:xfrm>
              <a:off x="9099936" y="896053"/>
              <a:ext cx="262213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Jobb med sidemannen (2-3 stk.)</a:t>
              </a:r>
            </a:p>
            <a:p>
              <a:pPr algn="ctr"/>
              <a:endParaRPr lang="nb-NO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nb-NO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Bruk 5-10 minutter på å søke opp ulike foretak og finn ut hvem som eier dem.</a:t>
              </a:r>
            </a:p>
            <a:p>
              <a:pPr algn="ctr"/>
              <a:endParaRPr lang="nb-NO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endPara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pPr algn="ctr"/>
              <a:endParaRPr lang="en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40" name="TextBox 63">
              <a:extLst>
                <a:ext uri="{FF2B5EF4-FFF2-40B4-BE49-F238E27FC236}">
                  <a16:creationId xmlns:a16="http://schemas.microsoft.com/office/drawing/2014/main" id="{6CA43791-AE6D-6B4D-6172-6E9FCDD9FA05}"/>
                </a:ext>
              </a:extLst>
            </p:cNvPr>
            <p:cNvSpPr txBox="1"/>
            <p:nvPr/>
          </p:nvSpPr>
          <p:spPr>
            <a:xfrm>
              <a:off x="9171524" y="4372474"/>
              <a:ext cx="2622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000" b="1" dirty="0">
                  <a:solidFill>
                    <a:srgbClr val="EF6C00"/>
                  </a:solidFill>
                </a:rPr>
                <a:t>Bruk Proff.no</a:t>
              </a:r>
              <a:endParaRPr lang="en-ID" sz="1400" b="1" dirty="0">
                <a:solidFill>
                  <a:srgbClr val="EF6C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60871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1" descr="Et bilde som inneholder person, jeans, klær, Bukser&#10;&#10;KI-generert innhold kan være feil.">
            <a:extLst>
              <a:ext uri="{FF2B5EF4-FFF2-40B4-BE49-F238E27FC236}">
                <a16:creationId xmlns:a16="http://schemas.microsoft.com/office/drawing/2014/main" id="{CC46BA98-9E27-2DC9-A305-38FE9862A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2" y="2488019"/>
            <a:ext cx="4577934" cy="6858000"/>
          </a:xfrm>
          <a:prstGeom prst="rect">
            <a:avLst/>
          </a:prstGeom>
        </p:spPr>
      </p:pic>
      <p:pic>
        <p:nvPicPr>
          <p:cNvPr id="19" name="Bilde 18" descr="Et bilde som inneholder klær, person, jeans, Menneskeansikt&#10;&#10;KI-generert innhold kan være feil.">
            <a:extLst>
              <a:ext uri="{FF2B5EF4-FFF2-40B4-BE49-F238E27FC236}">
                <a16:creationId xmlns:a16="http://schemas.microsoft.com/office/drawing/2014/main" id="{78410E0A-1B0F-E9ED-F6B2-50254B798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604" y="1382232"/>
            <a:ext cx="4578104" cy="68580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6289F8F-79C7-C8DC-797D-633BAC83FE9A}"/>
              </a:ext>
            </a:extLst>
          </p:cNvPr>
          <p:cNvSpPr/>
          <p:nvPr/>
        </p:nvSpPr>
        <p:spPr>
          <a:xfrm>
            <a:off x="2283226" y="5705782"/>
            <a:ext cx="9908775" cy="1152218"/>
          </a:xfrm>
          <a:custGeom>
            <a:avLst/>
            <a:gdLst>
              <a:gd name="connsiteX0" fmla="*/ 7668361 w 9908775"/>
              <a:gd name="connsiteY0" fmla="*/ 176 h 1152218"/>
              <a:gd name="connsiteX1" fmla="*/ 9886846 w 9908775"/>
              <a:gd name="connsiteY1" fmla="*/ 833015 h 1152218"/>
              <a:gd name="connsiteX2" fmla="*/ 9908775 w 9908775"/>
              <a:gd name="connsiteY2" fmla="*/ 850551 h 1152218"/>
              <a:gd name="connsiteX3" fmla="*/ 9908775 w 9908775"/>
              <a:gd name="connsiteY3" fmla="*/ 1152218 h 1152218"/>
              <a:gd name="connsiteX4" fmla="*/ 0 w 9908775"/>
              <a:gd name="connsiteY4" fmla="*/ 1152218 h 1152218"/>
              <a:gd name="connsiteX5" fmla="*/ 78980 w 9908775"/>
              <a:gd name="connsiteY5" fmla="*/ 1063094 h 1152218"/>
              <a:gd name="connsiteX6" fmla="*/ 1486289 w 9908775"/>
              <a:gd name="connsiteY6" fmla="*/ 455613 h 1152218"/>
              <a:gd name="connsiteX7" fmla="*/ 5612378 w 9908775"/>
              <a:gd name="connsiteY7" fmla="*/ 965255 h 1152218"/>
              <a:gd name="connsiteX8" fmla="*/ 6768695 w 9908775"/>
              <a:gd name="connsiteY8" fmla="*/ 176299 h 1152218"/>
              <a:gd name="connsiteX9" fmla="*/ 7668361 w 9908775"/>
              <a:gd name="connsiteY9" fmla="*/ 176 h 115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08775" h="1152218">
                <a:moveTo>
                  <a:pt x="7668361" y="176"/>
                </a:moveTo>
                <a:cubicBezTo>
                  <a:pt x="8443637" y="9309"/>
                  <a:pt x="9254324" y="373547"/>
                  <a:pt x="9886846" y="833015"/>
                </a:cubicBezTo>
                <a:lnTo>
                  <a:pt x="9908775" y="850551"/>
                </a:lnTo>
                <a:lnTo>
                  <a:pt x="9908775" y="1152218"/>
                </a:lnTo>
                <a:lnTo>
                  <a:pt x="0" y="1152218"/>
                </a:lnTo>
                <a:lnTo>
                  <a:pt x="78980" y="1063094"/>
                </a:lnTo>
                <a:cubicBezTo>
                  <a:pt x="391374" y="745724"/>
                  <a:pt x="853946" y="510665"/>
                  <a:pt x="1486289" y="455613"/>
                </a:cubicBezTo>
                <a:cubicBezTo>
                  <a:pt x="2881521" y="203784"/>
                  <a:pt x="4271421" y="1436535"/>
                  <a:pt x="5612378" y="965255"/>
                </a:cubicBezTo>
                <a:cubicBezTo>
                  <a:pt x="6041724" y="780484"/>
                  <a:pt x="6351089" y="387957"/>
                  <a:pt x="6768695" y="176299"/>
                </a:cubicBezTo>
                <a:cubicBezTo>
                  <a:pt x="7053805" y="49687"/>
                  <a:pt x="7358250" y="-3477"/>
                  <a:pt x="7668361" y="176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83A2990-5507-0B1F-2DA6-0A3F8E06F9B6}"/>
              </a:ext>
            </a:extLst>
          </p:cNvPr>
          <p:cNvSpPr/>
          <p:nvPr/>
        </p:nvSpPr>
        <p:spPr>
          <a:xfrm>
            <a:off x="3366468" y="5807382"/>
            <a:ext cx="8825533" cy="1050618"/>
          </a:xfrm>
          <a:custGeom>
            <a:avLst/>
            <a:gdLst>
              <a:gd name="connsiteX0" fmla="*/ 1785879 w 8825533"/>
              <a:gd name="connsiteY0" fmla="*/ 421303 h 1050618"/>
              <a:gd name="connsiteX1" fmla="*/ 4505523 w 8825533"/>
              <a:gd name="connsiteY1" fmla="*/ 1049031 h 1050618"/>
              <a:gd name="connsiteX2" fmla="*/ 4523423 w 8825533"/>
              <a:gd name="connsiteY2" fmla="*/ 1050618 h 1050618"/>
              <a:gd name="connsiteX3" fmla="*/ 0 w 8825533"/>
              <a:gd name="connsiteY3" fmla="*/ 1050618 h 1050618"/>
              <a:gd name="connsiteX4" fmla="*/ 129472 w 8825533"/>
              <a:gd name="connsiteY4" fmla="*/ 932402 h 1050618"/>
              <a:gd name="connsiteX5" fmla="*/ 1393647 w 8825533"/>
              <a:gd name="connsiteY5" fmla="*/ 455613 h 1050618"/>
              <a:gd name="connsiteX6" fmla="*/ 1785879 w 8825533"/>
              <a:gd name="connsiteY6" fmla="*/ 421303 h 1050618"/>
              <a:gd name="connsiteX7" fmla="*/ 7575718 w 8825533"/>
              <a:gd name="connsiteY7" fmla="*/ 176 h 1050618"/>
              <a:gd name="connsiteX8" fmla="*/ 8738494 w 8825533"/>
              <a:gd name="connsiteY8" fmla="*/ 247720 h 1050618"/>
              <a:gd name="connsiteX9" fmla="*/ 8825533 w 8825533"/>
              <a:gd name="connsiteY9" fmla="*/ 284991 h 1050618"/>
              <a:gd name="connsiteX10" fmla="*/ 8825533 w 8825533"/>
              <a:gd name="connsiteY10" fmla="*/ 1050618 h 1050618"/>
              <a:gd name="connsiteX11" fmla="*/ 5170618 w 8825533"/>
              <a:gd name="connsiteY11" fmla="*/ 1050618 h 1050618"/>
              <a:gd name="connsiteX12" fmla="*/ 5267743 w 8825533"/>
              <a:gd name="connsiteY12" fmla="*/ 1034429 h 1050618"/>
              <a:gd name="connsiteX13" fmla="*/ 5519735 w 8825533"/>
              <a:gd name="connsiteY13" fmla="*/ 965255 h 1050618"/>
              <a:gd name="connsiteX14" fmla="*/ 6676053 w 8825533"/>
              <a:gd name="connsiteY14" fmla="*/ 176299 h 1050618"/>
              <a:gd name="connsiteX15" fmla="*/ 7575718 w 8825533"/>
              <a:gd name="connsiteY15" fmla="*/ 176 h 105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825533" h="1050618">
                <a:moveTo>
                  <a:pt x="1785879" y="421303"/>
                </a:moveTo>
                <a:cubicBezTo>
                  <a:pt x="2700593" y="420322"/>
                  <a:pt x="3611249" y="929956"/>
                  <a:pt x="4505523" y="1049031"/>
                </a:cubicBezTo>
                <a:lnTo>
                  <a:pt x="4523423" y="1050618"/>
                </a:lnTo>
                <a:lnTo>
                  <a:pt x="0" y="1050618"/>
                </a:lnTo>
                <a:lnTo>
                  <a:pt x="129472" y="932402"/>
                </a:lnTo>
                <a:cubicBezTo>
                  <a:pt x="434360" y="682238"/>
                  <a:pt x="851639" y="502801"/>
                  <a:pt x="1393647" y="455613"/>
                </a:cubicBezTo>
                <a:cubicBezTo>
                  <a:pt x="1524450" y="432004"/>
                  <a:pt x="1655206" y="421443"/>
                  <a:pt x="1785879" y="421303"/>
                </a:cubicBezTo>
                <a:close/>
                <a:moveTo>
                  <a:pt x="7575718" y="176"/>
                </a:moveTo>
                <a:cubicBezTo>
                  <a:pt x="7963357" y="4742"/>
                  <a:pt x="8359848" y="98085"/>
                  <a:pt x="8738494" y="247720"/>
                </a:cubicBezTo>
                <a:lnTo>
                  <a:pt x="8825533" y="284991"/>
                </a:lnTo>
                <a:lnTo>
                  <a:pt x="8825533" y="1050618"/>
                </a:lnTo>
                <a:lnTo>
                  <a:pt x="5170618" y="1050618"/>
                </a:lnTo>
                <a:lnTo>
                  <a:pt x="5267743" y="1034429"/>
                </a:lnTo>
                <a:cubicBezTo>
                  <a:pt x="5351924" y="1017508"/>
                  <a:pt x="5435925" y="994710"/>
                  <a:pt x="5519735" y="965255"/>
                </a:cubicBezTo>
                <a:cubicBezTo>
                  <a:pt x="5949081" y="780484"/>
                  <a:pt x="6258447" y="387957"/>
                  <a:pt x="6676053" y="176299"/>
                </a:cubicBezTo>
                <a:cubicBezTo>
                  <a:pt x="6961163" y="49687"/>
                  <a:pt x="7265608" y="-3477"/>
                  <a:pt x="7575718" y="176"/>
                </a:cubicBez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CE7E8B1B-E597-46B6-0AFA-E265E110F78B}"/>
              </a:ext>
            </a:extLst>
          </p:cNvPr>
          <p:cNvSpPr txBox="1"/>
          <p:nvPr/>
        </p:nvSpPr>
        <p:spPr>
          <a:xfrm>
            <a:off x="1683417" y="702382"/>
            <a:ext cx="6763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noProof="0" dirty="0">
                <a:solidFill>
                  <a:srgbClr val="7E9253"/>
                </a:solidFill>
                <a:latin typeface="+mj-lt"/>
              </a:rPr>
              <a:t>Hvorfor er et samvirke viktig?</a:t>
            </a:r>
          </a:p>
        </p:txBody>
      </p:sp>
      <p:pic>
        <p:nvPicPr>
          <p:cNvPr id="7" name="Bilde 6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ACD0325A-564B-EA8A-79DD-0D3FA4D78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sp>
        <p:nvSpPr>
          <p:cNvPr id="23" name="TextBox 63">
            <a:extLst>
              <a:ext uri="{FF2B5EF4-FFF2-40B4-BE49-F238E27FC236}">
                <a16:creationId xmlns:a16="http://schemas.microsoft.com/office/drawing/2014/main" id="{4EB979D4-F734-7F73-23B9-86566F4147B1}"/>
              </a:ext>
            </a:extLst>
          </p:cNvPr>
          <p:cNvSpPr txBox="1"/>
          <p:nvPr/>
        </p:nvSpPr>
        <p:spPr>
          <a:xfrm>
            <a:off x="8654901" y="1703189"/>
            <a:ext cx="3185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…. uten samvirker er det andre som setter prisene!</a:t>
            </a:r>
            <a:endParaRPr lang="nb-NO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TextBox 63">
            <a:extLst>
              <a:ext uri="{FF2B5EF4-FFF2-40B4-BE49-F238E27FC236}">
                <a16:creationId xmlns:a16="http://schemas.microsoft.com/office/drawing/2014/main" id="{FBB66BFF-464D-E8A3-B210-B13D725EAA6E}"/>
              </a:ext>
            </a:extLst>
          </p:cNvPr>
          <p:cNvSpPr txBox="1"/>
          <p:nvPr/>
        </p:nvSpPr>
        <p:spPr>
          <a:xfrm>
            <a:off x="3490488" y="2303353"/>
            <a:ext cx="2877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Alternativet kan være svært dårlig for bøndene…..</a:t>
            </a:r>
            <a:endParaRPr lang="nb-NO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/>
            <a:endParaRPr lang="en-ID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335236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BF89DF7-03FF-8024-3E6E-B4E1D5B84DE4}"/>
              </a:ext>
            </a:extLst>
          </p:cNvPr>
          <p:cNvSpPr/>
          <p:nvPr/>
        </p:nvSpPr>
        <p:spPr>
          <a:xfrm>
            <a:off x="308413" y="5848208"/>
            <a:ext cx="11253815" cy="1009792"/>
          </a:xfrm>
          <a:custGeom>
            <a:avLst/>
            <a:gdLst>
              <a:gd name="connsiteX0" fmla="*/ 9010243 w 11253815"/>
              <a:gd name="connsiteY0" fmla="*/ 368883 h 1009792"/>
              <a:gd name="connsiteX1" fmla="*/ 11156247 w 11253815"/>
              <a:gd name="connsiteY1" fmla="*/ 951680 h 1009792"/>
              <a:gd name="connsiteX2" fmla="*/ 11253815 w 11253815"/>
              <a:gd name="connsiteY2" fmla="*/ 1009792 h 1009792"/>
              <a:gd name="connsiteX3" fmla="*/ 6360468 w 11253815"/>
              <a:gd name="connsiteY3" fmla="*/ 1009792 h 1009792"/>
              <a:gd name="connsiteX4" fmla="*/ 6360656 w 11253815"/>
              <a:gd name="connsiteY4" fmla="*/ 1009739 h 1009792"/>
              <a:gd name="connsiteX5" fmla="*/ 9010243 w 11253815"/>
              <a:gd name="connsiteY5" fmla="*/ 368883 h 1009792"/>
              <a:gd name="connsiteX6" fmla="*/ 1703415 w 11253815"/>
              <a:gd name="connsiteY6" fmla="*/ 229 h 1009792"/>
              <a:gd name="connsiteX7" fmla="*/ 2015527 w 11253815"/>
              <a:gd name="connsiteY7" fmla="*/ 34152 h 1009792"/>
              <a:gd name="connsiteX8" fmla="*/ 3721065 w 11253815"/>
              <a:gd name="connsiteY8" fmla="*/ 929316 h 1009792"/>
              <a:gd name="connsiteX9" fmla="*/ 3892475 w 11253815"/>
              <a:gd name="connsiteY9" fmla="*/ 1009792 h 1009792"/>
              <a:gd name="connsiteX10" fmla="*/ 0 w 11253815"/>
              <a:gd name="connsiteY10" fmla="*/ 1009792 h 1009792"/>
              <a:gd name="connsiteX11" fmla="*/ 59942 w 11253815"/>
              <a:gd name="connsiteY11" fmla="*/ 923911 h 1009792"/>
              <a:gd name="connsiteX12" fmla="*/ 1703415 w 11253815"/>
              <a:gd name="connsiteY12" fmla="*/ 229 h 100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53815" h="1009792">
                <a:moveTo>
                  <a:pt x="9010243" y="368883"/>
                </a:moveTo>
                <a:cubicBezTo>
                  <a:pt x="9662753" y="353399"/>
                  <a:pt x="10366531" y="498611"/>
                  <a:pt x="11156247" y="951680"/>
                </a:cubicBezTo>
                <a:lnTo>
                  <a:pt x="11253815" y="1009792"/>
                </a:lnTo>
                <a:lnTo>
                  <a:pt x="6360468" y="1009792"/>
                </a:lnTo>
                <a:lnTo>
                  <a:pt x="6360656" y="1009739"/>
                </a:lnTo>
                <a:cubicBezTo>
                  <a:pt x="7206495" y="759974"/>
                  <a:pt x="8053228" y="391592"/>
                  <a:pt x="9010243" y="368883"/>
                </a:cubicBezTo>
                <a:close/>
                <a:moveTo>
                  <a:pt x="1703415" y="229"/>
                </a:moveTo>
                <a:cubicBezTo>
                  <a:pt x="1805254" y="1905"/>
                  <a:pt x="1909437" y="12825"/>
                  <a:pt x="2015527" y="34152"/>
                </a:cubicBezTo>
                <a:cubicBezTo>
                  <a:pt x="2658206" y="163391"/>
                  <a:pt x="3145488" y="626213"/>
                  <a:pt x="3721065" y="929316"/>
                </a:cubicBezTo>
                <a:lnTo>
                  <a:pt x="3892475" y="1009792"/>
                </a:lnTo>
                <a:lnTo>
                  <a:pt x="0" y="1009792"/>
                </a:lnTo>
                <a:lnTo>
                  <a:pt x="59942" y="923911"/>
                </a:lnTo>
                <a:cubicBezTo>
                  <a:pt x="392578" y="429669"/>
                  <a:pt x="990545" y="-11504"/>
                  <a:pt x="1703415" y="229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441E193-E709-CD82-BF8D-C951BD206700}"/>
              </a:ext>
            </a:extLst>
          </p:cNvPr>
          <p:cNvSpPr/>
          <p:nvPr/>
        </p:nvSpPr>
        <p:spPr>
          <a:xfrm>
            <a:off x="0" y="4871584"/>
            <a:ext cx="8807600" cy="1986416"/>
          </a:xfrm>
          <a:custGeom>
            <a:avLst/>
            <a:gdLst>
              <a:gd name="connsiteX0" fmla="*/ 0 w 8807600"/>
              <a:gd name="connsiteY0" fmla="*/ 0 h 1986416"/>
              <a:gd name="connsiteX1" fmla="*/ 136331 w 8807600"/>
              <a:gd name="connsiteY1" fmla="*/ 5437 h 1986416"/>
              <a:gd name="connsiteX2" fmla="*/ 589089 w 8807600"/>
              <a:gd name="connsiteY2" fmla="*/ 106976 h 1986416"/>
              <a:gd name="connsiteX3" fmla="*/ 2365240 w 8807600"/>
              <a:gd name="connsiteY3" fmla="*/ 1413970 h 1986416"/>
              <a:gd name="connsiteX4" fmla="*/ 8777204 w 8807600"/>
              <a:gd name="connsiteY4" fmla="*/ 1969022 h 1986416"/>
              <a:gd name="connsiteX5" fmla="*/ 8807600 w 8807600"/>
              <a:gd name="connsiteY5" fmla="*/ 1986416 h 1986416"/>
              <a:gd name="connsiteX6" fmla="*/ 0 w 8807600"/>
              <a:gd name="connsiteY6" fmla="*/ 1986416 h 198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7600" h="1986416">
                <a:moveTo>
                  <a:pt x="0" y="0"/>
                </a:moveTo>
                <a:lnTo>
                  <a:pt x="136331" y="5437"/>
                </a:lnTo>
                <a:cubicBezTo>
                  <a:pt x="285284" y="17918"/>
                  <a:pt x="436895" y="50546"/>
                  <a:pt x="589089" y="106976"/>
                </a:cubicBezTo>
                <a:cubicBezTo>
                  <a:pt x="1291538" y="367472"/>
                  <a:pt x="1725520" y="1026664"/>
                  <a:pt x="2365240" y="1413970"/>
                </a:cubicBezTo>
                <a:cubicBezTo>
                  <a:pt x="4418336" y="2574891"/>
                  <a:pt x="6398942" y="666147"/>
                  <a:pt x="8777204" y="1969022"/>
                </a:cubicBezTo>
                <a:lnTo>
                  <a:pt x="8807600" y="1986416"/>
                </a:lnTo>
                <a:lnTo>
                  <a:pt x="0" y="1986416"/>
                </a:ln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80C4CBF1-5275-6E1B-AFA6-4B09CF1FB785}"/>
              </a:ext>
            </a:extLst>
          </p:cNvPr>
          <p:cNvSpPr txBox="1"/>
          <p:nvPr/>
        </p:nvSpPr>
        <p:spPr>
          <a:xfrm>
            <a:off x="629772" y="799235"/>
            <a:ext cx="1156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noProof="0" dirty="0">
                <a:solidFill>
                  <a:srgbClr val="7E9253"/>
                </a:solidFill>
                <a:latin typeface="+mj-lt"/>
              </a:rPr>
              <a:t>Hvorfor er ikke samvirke best på pris over alt alltid?</a:t>
            </a:r>
          </a:p>
        </p:txBody>
      </p:sp>
      <p:pic>
        <p:nvPicPr>
          <p:cNvPr id="8" name="Bilde 7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2B39D739-FDB3-27B7-EA86-BA17669EF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27F19542-EF04-189A-068B-485BAD42C6A5}"/>
              </a:ext>
            </a:extLst>
          </p:cNvPr>
          <p:cNvSpPr/>
          <p:nvPr/>
        </p:nvSpPr>
        <p:spPr>
          <a:xfrm>
            <a:off x="1041400" y="1823594"/>
            <a:ext cx="10109200" cy="4045575"/>
          </a:xfrm>
          <a:prstGeom prst="roundRect">
            <a:avLst>
              <a:gd name="adj" fmla="val 2931"/>
            </a:avLst>
          </a:prstGeom>
          <a:solidFill>
            <a:schemeClr val="bg1"/>
          </a:solidFill>
          <a:ln w="38100">
            <a:noFill/>
          </a:ln>
          <a:effectLst>
            <a:outerShdw blurRad="1079500" dist="508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1A14AB6F-3092-13B5-D063-801CAAE0D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729966"/>
              </p:ext>
            </p:extLst>
          </p:nvPr>
        </p:nvGraphicFramePr>
        <p:xfrm>
          <a:off x="1255027" y="2222332"/>
          <a:ext cx="9681946" cy="3227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772">
                  <a:extLst>
                    <a:ext uri="{9D8B030D-6E8A-4147-A177-3AD203B41FA5}">
                      <a16:colId xmlns:a16="http://schemas.microsoft.com/office/drawing/2014/main" val="182691660"/>
                    </a:ext>
                  </a:extLst>
                </a:gridCol>
                <a:gridCol w="9108174">
                  <a:extLst>
                    <a:ext uri="{9D8B030D-6E8A-4147-A177-3AD203B41FA5}">
                      <a16:colId xmlns:a16="http://schemas.microsoft.com/office/drawing/2014/main" val="417036794"/>
                    </a:ext>
                  </a:extLst>
                </a:gridCol>
              </a:tblGrid>
              <a:tr h="462338">
                <a:tc>
                  <a:txBody>
                    <a:bodyPr/>
                    <a:lstStyle/>
                    <a:p>
                      <a:pPr algn="ctr"/>
                      <a:endParaRPr lang="nb-NO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Kan være at samvirke noen ganger </a:t>
                      </a:r>
                      <a:r>
                        <a:rPr lang="nb-NO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ikke driver godt nok</a:t>
                      </a:r>
                      <a:r>
                        <a:rPr lang="nb-NO" sz="14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.</a:t>
                      </a:r>
                      <a:endParaRPr lang="nb-NO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131826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 algn="ctr"/>
                      <a:endParaRPr lang="nb-NO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Formålet til samvirke er totalt sett best </a:t>
                      </a:r>
                      <a:r>
                        <a:rPr lang="nb-NO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økonomi for bonden over lengre tid.</a:t>
                      </a:r>
                      <a:endParaRPr lang="nb-NO" b="1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910871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 algn="ctr"/>
                      <a:endParaRPr lang="nb-NO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Skal treffe målpris (korn) eller PGE (gjennomsnittlig engrospris, kjøtt) som en maksimumspris.</a:t>
                      </a:r>
                      <a:endParaRPr lang="nb-NO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614750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 algn="ctr"/>
                      <a:endParaRPr lang="nb-NO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Samvirke har flere ansvar å ivareta, prøve å gi lik pris.</a:t>
                      </a:r>
                      <a:endParaRPr lang="nb-NO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153136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 algn="ctr"/>
                      <a:endParaRPr lang="nb-NO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Konkurrenter “plukker” bare det de vil ha der det er mest rasjonelt. Trenger ikke ta ansvar for andre. </a:t>
                      </a:r>
                      <a:endParaRPr lang="nb-NO" sz="1400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365443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 algn="ctr"/>
                      <a:endParaRPr lang="nb-NO" sz="14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Konkurrenter kan tilpasse hvor mye de kjøper inn i forhold til behov og tid.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258115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 algn="ctr"/>
                      <a:endParaRPr lang="nb-NO" sz="14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 andre må gi bedre pris for å få solgt, samvirke setter prisen.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A75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699696"/>
                  </a:ext>
                </a:extLst>
              </a:tr>
            </a:tbl>
          </a:graphicData>
        </a:graphic>
      </p:graphicFrame>
      <p:pic>
        <p:nvPicPr>
          <p:cNvPr id="22" name="Grafikk 21">
            <a:extLst>
              <a:ext uri="{FF2B5EF4-FFF2-40B4-BE49-F238E27FC236}">
                <a16:creationId xmlns:a16="http://schemas.microsoft.com/office/drawing/2014/main" id="{4E5F441F-2155-29E3-A57E-6F9B6352C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7357" y="2319218"/>
            <a:ext cx="168586" cy="288000"/>
          </a:xfrm>
          <a:prstGeom prst="rect">
            <a:avLst/>
          </a:prstGeom>
        </p:spPr>
      </p:pic>
      <p:pic>
        <p:nvPicPr>
          <p:cNvPr id="23" name="Grafikk 22">
            <a:extLst>
              <a:ext uri="{FF2B5EF4-FFF2-40B4-BE49-F238E27FC236}">
                <a16:creationId xmlns:a16="http://schemas.microsoft.com/office/drawing/2014/main" id="{39B7BDC1-D14C-931B-7ECB-2018D8331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0830" y="2784183"/>
            <a:ext cx="168586" cy="288000"/>
          </a:xfrm>
          <a:prstGeom prst="rect">
            <a:avLst/>
          </a:prstGeom>
        </p:spPr>
      </p:pic>
      <p:pic>
        <p:nvPicPr>
          <p:cNvPr id="24" name="Grafikk 23">
            <a:extLst>
              <a:ext uri="{FF2B5EF4-FFF2-40B4-BE49-F238E27FC236}">
                <a16:creationId xmlns:a16="http://schemas.microsoft.com/office/drawing/2014/main" id="{3A17C60B-6884-EDF6-5EBB-13D602653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7357" y="3248554"/>
            <a:ext cx="168586" cy="288000"/>
          </a:xfrm>
          <a:prstGeom prst="rect">
            <a:avLst/>
          </a:prstGeom>
        </p:spPr>
      </p:pic>
      <p:pic>
        <p:nvPicPr>
          <p:cNvPr id="25" name="Grafikk 24">
            <a:extLst>
              <a:ext uri="{FF2B5EF4-FFF2-40B4-BE49-F238E27FC236}">
                <a16:creationId xmlns:a16="http://schemas.microsoft.com/office/drawing/2014/main" id="{4CF9BE31-0A15-E4B7-864E-AD6B09193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7357" y="3717013"/>
            <a:ext cx="168586" cy="288000"/>
          </a:xfrm>
          <a:prstGeom prst="rect">
            <a:avLst/>
          </a:prstGeom>
        </p:spPr>
      </p:pic>
      <p:pic>
        <p:nvPicPr>
          <p:cNvPr id="27" name="Grafikk 26">
            <a:extLst>
              <a:ext uri="{FF2B5EF4-FFF2-40B4-BE49-F238E27FC236}">
                <a16:creationId xmlns:a16="http://schemas.microsoft.com/office/drawing/2014/main" id="{EA3E6BBC-285C-0F1A-EDDA-77851B22F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9671" y="4628550"/>
            <a:ext cx="168586" cy="288000"/>
          </a:xfrm>
          <a:prstGeom prst="rect">
            <a:avLst/>
          </a:prstGeom>
        </p:spPr>
      </p:pic>
      <p:pic>
        <p:nvPicPr>
          <p:cNvPr id="28" name="Grafikk 27">
            <a:extLst>
              <a:ext uri="{FF2B5EF4-FFF2-40B4-BE49-F238E27FC236}">
                <a16:creationId xmlns:a16="http://schemas.microsoft.com/office/drawing/2014/main" id="{E6088951-38F3-8620-0E75-5DC7EE78D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7357" y="5074786"/>
            <a:ext cx="168586" cy="288000"/>
          </a:xfrm>
          <a:prstGeom prst="rect">
            <a:avLst/>
          </a:prstGeom>
        </p:spPr>
      </p:pic>
      <p:pic>
        <p:nvPicPr>
          <p:cNvPr id="29" name="Grafikk 28">
            <a:extLst>
              <a:ext uri="{FF2B5EF4-FFF2-40B4-BE49-F238E27FC236}">
                <a16:creationId xmlns:a16="http://schemas.microsoft.com/office/drawing/2014/main" id="{B812D269-9ABF-6712-318E-116F6D800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6296" y="4141956"/>
            <a:ext cx="16858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8594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1DB41189-11D9-2174-F85E-1E0A57D870C1}"/>
              </a:ext>
            </a:extLst>
          </p:cNvPr>
          <p:cNvSpPr/>
          <p:nvPr/>
        </p:nvSpPr>
        <p:spPr>
          <a:xfrm>
            <a:off x="1476437" y="6014160"/>
            <a:ext cx="4618198" cy="843840"/>
          </a:xfrm>
          <a:custGeom>
            <a:avLst/>
            <a:gdLst>
              <a:gd name="connsiteX0" fmla="*/ 2764727 w 4618198"/>
              <a:gd name="connsiteY0" fmla="*/ 1924 h 843840"/>
              <a:gd name="connsiteX1" fmla="*/ 3003591 w 4618198"/>
              <a:gd name="connsiteY1" fmla="*/ 23890 h 843840"/>
              <a:gd name="connsiteX2" fmla="*/ 4535084 w 4618198"/>
              <a:gd name="connsiteY2" fmla="*/ 752392 h 843840"/>
              <a:gd name="connsiteX3" fmla="*/ 4618198 w 4618198"/>
              <a:gd name="connsiteY3" fmla="*/ 843840 h 843840"/>
              <a:gd name="connsiteX4" fmla="*/ 0 w 4618198"/>
              <a:gd name="connsiteY4" fmla="*/ 843840 h 843840"/>
              <a:gd name="connsiteX5" fmla="*/ 36472 w 4618198"/>
              <a:gd name="connsiteY5" fmla="*/ 822910 h 843840"/>
              <a:gd name="connsiteX6" fmla="*/ 2764727 w 4618198"/>
              <a:gd name="connsiteY6" fmla="*/ 1924 h 8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8198" h="843840">
                <a:moveTo>
                  <a:pt x="2764727" y="1924"/>
                </a:moveTo>
                <a:cubicBezTo>
                  <a:pt x="2845902" y="5100"/>
                  <a:pt x="2925678" y="12269"/>
                  <a:pt x="3003591" y="23890"/>
                </a:cubicBezTo>
                <a:cubicBezTo>
                  <a:pt x="3648107" y="105721"/>
                  <a:pt x="4165225" y="375181"/>
                  <a:pt x="4535084" y="752392"/>
                </a:cubicBezTo>
                <a:lnTo>
                  <a:pt x="4618198" y="843840"/>
                </a:lnTo>
                <a:lnTo>
                  <a:pt x="0" y="843840"/>
                </a:lnTo>
                <a:lnTo>
                  <a:pt x="36472" y="822910"/>
                </a:lnTo>
                <a:cubicBezTo>
                  <a:pt x="614976" y="500808"/>
                  <a:pt x="1790625" y="-36186"/>
                  <a:pt x="2764727" y="1924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BC9D2E-36D8-5D8D-11A8-C3AAD1F710AE}"/>
              </a:ext>
            </a:extLst>
          </p:cNvPr>
          <p:cNvSpPr/>
          <p:nvPr/>
        </p:nvSpPr>
        <p:spPr>
          <a:xfrm>
            <a:off x="5486404" y="825193"/>
            <a:ext cx="2787805" cy="4393581"/>
          </a:xfrm>
          <a:prstGeom prst="roundRect">
            <a:avLst>
              <a:gd name="adj" fmla="val 6667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1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637697-F49E-712B-0753-C5B094352B32}"/>
              </a:ext>
            </a:extLst>
          </p:cNvPr>
          <p:cNvGrpSpPr/>
          <p:nvPr/>
        </p:nvGrpSpPr>
        <p:grpSpPr>
          <a:xfrm>
            <a:off x="5805897" y="1118928"/>
            <a:ext cx="2148816" cy="648000"/>
            <a:chOff x="6458335" y="4997075"/>
            <a:chExt cx="2148816" cy="648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4AA6E83-E21F-572B-4E1C-72DA8C141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8335" y="4997075"/>
              <a:ext cx="2148816" cy="648000"/>
            </a:xfrm>
            <a:prstGeom prst="roundRect">
              <a:avLst>
                <a:gd name="adj" fmla="val 50000"/>
              </a:avLst>
            </a:prstGeom>
            <a:solidFill>
              <a:srgbClr val="7E92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D516EA-8C3A-810E-16F4-FD341E850D01}"/>
                </a:ext>
              </a:extLst>
            </p:cNvPr>
            <p:cNvSpPr txBox="1"/>
            <p:nvPr/>
          </p:nvSpPr>
          <p:spPr>
            <a:xfrm>
              <a:off x="6658608" y="5120409"/>
              <a:ext cx="16410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b-NO" sz="2000" noProof="0" dirty="0">
                  <a:solidFill>
                    <a:schemeClr val="bg1"/>
                  </a:solidFill>
                  <a:latin typeface="+mj-lt"/>
                </a:rPr>
                <a:t>11:00 – 11:30</a:t>
              </a:r>
              <a:endParaRPr lang="nb-NO" sz="1400" noProof="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8919A6-A221-D70A-F2C8-98D348D9B38F}"/>
              </a:ext>
            </a:extLst>
          </p:cNvPr>
          <p:cNvSpPr/>
          <p:nvPr/>
        </p:nvSpPr>
        <p:spPr>
          <a:xfrm>
            <a:off x="8439617" y="1474121"/>
            <a:ext cx="2787805" cy="4393581"/>
          </a:xfrm>
          <a:prstGeom prst="roundRect">
            <a:avLst>
              <a:gd name="adj" fmla="val 6667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>
              <a:solidFill>
                <a:schemeClr val="bg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DF44634-7FCF-A674-FB3E-C51DB7C1B460}"/>
              </a:ext>
            </a:extLst>
          </p:cNvPr>
          <p:cNvGrpSpPr/>
          <p:nvPr/>
        </p:nvGrpSpPr>
        <p:grpSpPr>
          <a:xfrm>
            <a:off x="8755781" y="1789843"/>
            <a:ext cx="2148816" cy="648000"/>
            <a:chOff x="6458335" y="4997075"/>
            <a:chExt cx="2148816" cy="6480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F738088-3C1F-DC25-1D07-1162D57478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8335" y="4997075"/>
              <a:ext cx="2148816" cy="648000"/>
            </a:xfrm>
            <a:prstGeom prst="roundRect">
              <a:avLst>
                <a:gd name="adj" fmla="val 50000"/>
              </a:avLst>
            </a:prstGeom>
            <a:solidFill>
              <a:srgbClr val="EF6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1FF02FD-2D00-C522-518A-3B0DE4BB6455}"/>
                </a:ext>
              </a:extLst>
            </p:cNvPr>
            <p:cNvSpPr txBox="1"/>
            <p:nvPr/>
          </p:nvSpPr>
          <p:spPr>
            <a:xfrm>
              <a:off x="6724589" y="5121020"/>
              <a:ext cx="16410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b-NO" sz="2000" noProof="0" dirty="0">
                  <a:solidFill>
                    <a:schemeClr val="bg1"/>
                  </a:solidFill>
                  <a:latin typeface="+mj-lt"/>
                </a:rPr>
                <a:t>11:30 – 13:00</a:t>
              </a:r>
              <a:endParaRPr lang="nb-NO" sz="1400" noProof="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B51D512-B224-98FA-9BFD-F9D049783358}"/>
              </a:ext>
            </a:extLst>
          </p:cNvPr>
          <p:cNvSpPr/>
          <p:nvPr/>
        </p:nvSpPr>
        <p:spPr>
          <a:xfrm>
            <a:off x="0" y="5389268"/>
            <a:ext cx="8757288" cy="1468732"/>
          </a:xfrm>
          <a:custGeom>
            <a:avLst/>
            <a:gdLst>
              <a:gd name="connsiteX0" fmla="*/ 7291920 w 8757288"/>
              <a:gd name="connsiteY0" fmla="*/ 346774 h 1468732"/>
              <a:gd name="connsiteX1" fmla="*/ 8748261 w 8757288"/>
              <a:gd name="connsiteY1" fmla="*/ 1376820 h 1468732"/>
              <a:gd name="connsiteX2" fmla="*/ 8757288 w 8757288"/>
              <a:gd name="connsiteY2" fmla="*/ 1468732 h 1468732"/>
              <a:gd name="connsiteX3" fmla="*/ 3819058 w 8757288"/>
              <a:gd name="connsiteY3" fmla="*/ 1468732 h 1468732"/>
              <a:gd name="connsiteX4" fmla="*/ 3992428 w 8757288"/>
              <a:gd name="connsiteY4" fmla="*/ 1430722 h 1468732"/>
              <a:gd name="connsiteX5" fmla="*/ 6545058 w 8757288"/>
              <a:gd name="connsiteY5" fmla="*/ 470643 h 1468732"/>
              <a:gd name="connsiteX6" fmla="*/ 7291920 w 8757288"/>
              <a:gd name="connsiteY6" fmla="*/ 346774 h 1468732"/>
              <a:gd name="connsiteX7" fmla="*/ 279435 w 8757288"/>
              <a:gd name="connsiteY7" fmla="*/ 738 h 1468732"/>
              <a:gd name="connsiteX8" fmla="*/ 854982 w 8757288"/>
              <a:gd name="connsiteY8" fmla="*/ 267174 h 1468732"/>
              <a:gd name="connsiteX9" fmla="*/ 1987271 w 8757288"/>
              <a:gd name="connsiteY9" fmla="*/ 1223153 h 1468732"/>
              <a:gd name="connsiteX10" fmla="*/ 2549822 w 8757288"/>
              <a:gd name="connsiteY10" fmla="*/ 1466220 h 1468732"/>
              <a:gd name="connsiteX11" fmla="*/ 2560396 w 8757288"/>
              <a:gd name="connsiteY11" fmla="*/ 1468732 h 1468732"/>
              <a:gd name="connsiteX12" fmla="*/ 0 w 8757288"/>
              <a:gd name="connsiteY12" fmla="*/ 1468732 h 1468732"/>
              <a:gd name="connsiteX13" fmla="*/ 0 w 8757288"/>
              <a:gd name="connsiteY13" fmla="*/ 104105 h 1468732"/>
              <a:gd name="connsiteX14" fmla="*/ 43286 w 8757288"/>
              <a:gd name="connsiteY14" fmla="*/ 72847 h 1468732"/>
              <a:gd name="connsiteX15" fmla="*/ 279435 w 8757288"/>
              <a:gd name="connsiteY15" fmla="*/ 738 h 146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757288" h="1468732">
                <a:moveTo>
                  <a:pt x="7291920" y="346774"/>
                </a:moveTo>
                <a:cubicBezTo>
                  <a:pt x="8082435" y="336619"/>
                  <a:pt x="8656675" y="748955"/>
                  <a:pt x="8748261" y="1376820"/>
                </a:cubicBezTo>
                <a:lnTo>
                  <a:pt x="8757288" y="1468732"/>
                </a:lnTo>
                <a:lnTo>
                  <a:pt x="3819058" y="1468732"/>
                </a:lnTo>
                <a:lnTo>
                  <a:pt x="3992428" y="1430722"/>
                </a:lnTo>
                <a:cubicBezTo>
                  <a:pt x="4864431" y="1207698"/>
                  <a:pt x="5736339" y="716606"/>
                  <a:pt x="6545058" y="470643"/>
                </a:cubicBezTo>
                <a:cubicBezTo>
                  <a:pt x="6808203" y="389295"/>
                  <a:pt x="7059416" y="349761"/>
                  <a:pt x="7291920" y="346774"/>
                </a:cubicBezTo>
                <a:close/>
                <a:moveTo>
                  <a:pt x="279435" y="738"/>
                </a:moveTo>
                <a:cubicBezTo>
                  <a:pt x="449584" y="-8417"/>
                  <a:pt x="643921" y="66974"/>
                  <a:pt x="854982" y="267174"/>
                </a:cubicBezTo>
                <a:cubicBezTo>
                  <a:pt x="1207111" y="615086"/>
                  <a:pt x="1570702" y="955903"/>
                  <a:pt x="1987271" y="1223153"/>
                </a:cubicBezTo>
                <a:cubicBezTo>
                  <a:pt x="2172600" y="1335247"/>
                  <a:pt x="2360348" y="1414393"/>
                  <a:pt x="2549822" y="1466220"/>
                </a:cubicBezTo>
                <a:lnTo>
                  <a:pt x="2560396" y="1468732"/>
                </a:lnTo>
                <a:lnTo>
                  <a:pt x="0" y="1468732"/>
                </a:lnTo>
                <a:lnTo>
                  <a:pt x="0" y="104105"/>
                </a:lnTo>
                <a:lnTo>
                  <a:pt x="43286" y="72847"/>
                </a:lnTo>
                <a:cubicBezTo>
                  <a:pt x="115333" y="31029"/>
                  <a:pt x="194361" y="5315"/>
                  <a:pt x="279435" y="738"/>
                </a:cubicBez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1B2809FD-BC0A-6C55-622D-2251C459B4E0}"/>
              </a:ext>
            </a:extLst>
          </p:cNvPr>
          <p:cNvSpPr txBox="1"/>
          <p:nvPr/>
        </p:nvSpPr>
        <p:spPr>
          <a:xfrm>
            <a:off x="792024" y="1058208"/>
            <a:ext cx="4141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noProof="0" dirty="0">
                <a:solidFill>
                  <a:srgbClr val="7E9253"/>
                </a:solidFill>
                <a:latin typeface="+mj-lt"/>
              </a:rPr>
              <a:t>Plan for dagen</a:t>
            </a:r>
          </a:p>
        </p:txBody>
      </p:sp>
      <p:pic>
        <p:nvPicPr>
          <p:cNvPr id="3" name="Bilde 2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303A3477-861A-B721-B3C4-DF32A451C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9616FCA7-550A-F255-A5EF-1D00AF3F9C40}"/>
              </a:ext>
            </a:extLst>
          </p:cNvPr>
          <p:cNvSpPr/>
          <p:nvPr/>
        </p:nvSpPr>
        <p:spPr>
          <a:xfrm>
            <a:off x="1265483" y="2360382"/>
            <a:ext cx="4055509" cy="3259468"/>
          </a:xfrm>
          <a:prstGeom prst="roundRect">
            <a:avLst>
              <a:gd name="adj" fmla="val 6667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>
              <a:solidFill>
                <a:schemeClr val="bg1"/>
              </a:solidFill>
            </a:endParaRPr>
          </a:p>
        </p:txBody>
      </p:sp>
      <p:grpSp>
        <p:nvGrpSpPr>
          <p:cNvPr id="61" name="Group 29">
            <a:extLst>
              <a:ext uri="{FF2B5EF4-FFF2-40B4-BE49-F238E27FC236}">
                <a16:creationId xmlns:a16="http://schemas.microsoft.com/office/drawing/2014/main" id="{14E7F95A-3CC3-4559-72B2-2E900501C667}"/>
              </a:ext>
            </a:extLst>
          </p:cNvPr>
          <p:cNvGrpSpPr/>
          <p:nvPr/>
        </p:nvGrpSpPr>
        <p:grpSpPr>
          <a:xfrm>
            <a:off x="1498252" y="2590123"/>
            <a:ext cx="1944000" cy="648000"/>
            <a:chOff x="7027523" y="3246303"/>
            <a:chExt cx="1860473" cy="561047"/>
          </a:xfrm>
        </p:grpSpPr>
        <p:sp>
          <p:nvSpPr>
            <p:cNvPr id="62" name="Rectangle: Rounded Corners 27">
              <a:extLst>
                <a:ext uri="{FF2B5EF4-FFF2-40B4-BE49-F238E27FC236}">
                  <a16:creationId xmlns:a16="http://schemas.microsoft.com/office/drawing/2014/main" id="{152ED946-7979-6480-D22C-4ED7C8E83C44}"/>
                </a:ext>
              </a:extLst>
            </p:cNvPr>
            <p:cNvSpPr/>
            <p:nvPr/>
          </p:nvSpPr>
          <p:spPr>
            <a:xfrm>
              <a:off x="7027523" y="3246303"/>
              <a:ext cx="1860473" cy="561047"/>
            </a:xfrm>
            <a:prstGeom prst="roundRect">
              <a:avLst>
                <a:gd name="adj" fmla="val 50000"/>
              </a:avLst>
            </a:prstGeom>
            <a:solidFill>
              <a:srgbClr val="007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28">
              <a:extLst>
                <a:ext uri="{FF2B5EF4-FFF2-40B4-BE49-F238E27FC236}">
                  <a16:creationId xmlns:a16="http://schemas.microsoft.com/office/drawing/2014/main" id="{E26722E6-FCA6-EF79-E73A-7B55D25E61D5}"/>
                </a:ext>
              </a:extLst>
            </p:cNvPr>
            <p:cNvSpPr txBox="1"/>
            <p:nvPr/>
          </p:nvSpPr>
          <p:spPr>
            <a:xfrm>
              <a:off x="7137213" y="3337490"/>
              <a:ext cx="1641092" cy="346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b-NO" sz="2000" noProof="0" dirty="0">
                  <a:solidFill>
                    <a:schemeClr val="bg1"/>
                  </a:solidFill>
                  <a:latin typeface="+mj-lt"/>
                </a:rPr>
                <a:t>09:00 – 11:00</a:t>
              </a:r>
              <a:endParaRPr lang="nb-NO" sz="1400" noProof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2CA94B23-C3AB-261F-51FE-8244E9CC0324}"/>
              </a:ext>
            </a:extLst>
          </p:cNvPr>
          <p:cNvGrpSpPr/>
          <p:nvPr/>
        </p:nvGrpSpPr>
        <p:grpSpPr>
          <a:xfrm>
            <a:off x="2561830" y="4508451"/>
            <a:ext cx="2730524" cy="696168"/>
            <a:chOff x="2120119" y="4718260"/>
            <a:chExt cx="2730524" cy="696168"/>
          </a:xfrm>
        </p:grpSpPr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AF38A483-0416-2BF5-FEE6-26F7411D2EE6}"/>
                </a:ext>
              </a:extLst>
            </p:cNvPr>
            <p:cNvGrpSpPr/>
            <p:nvPr/>
          </p:nvGrpSpPr>
          <p:grpSpPr>
            <a:xfrm>
              <a:off x="2120119" y="4718260"/>
              <a:ext cx="2730524" cy="696168"/>
              <a:chOff x="1541410" y="2405798"/>
              <a:chExt cx="2730524" cy="696168"/>
            </a:xfrm>
          </p:grpSpPr>
          <p:sp>
            <p:nvSpPr>
              <p:cNvPr id="6" name="Rectangle: Rounded Corners 15">
                <a:extLst>
                  <a:ext uri="{FF2B5EF4-FFF2-40B4-BE49-F238E27FC236}">
                    <a16:creationId xmlns:a16="http://schemas.microsoft.com/office/drawing/2014/main" id="{5686C49A-A778-4C2D-9E17-A013FE2FC59C}"/>
                  </a:ext>
                </a:extLst>
              </p:cNvPr>
              <p:cNvSpPr/>
              <p:nvPr/>
            </p:nvSpPr>
            <p:spPr>
              <a:xfrm>
                <a:off x="1541410" y="2405798"/>
                <a:ext cx="2456985" cy="696168"/>
              </a:xfrm>
              <a:prstGeom prst="roundRect">
                <a:avLst>
                  <a:gd name="adj" fmla="val 21472"/>
                </a:avLst>
              </a:prstGeom>
              <a:solidFill>
                <a:srgbClr val="00739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E79FAA02-CF55-92C9-F626-71EA61F140FF}"/>
                  </a:ext>
                </a:extLst>
              </p:cNvPr>
              <p:cNvSpPr txBox="1"/>
              <p:nvPr/>
            </p:nvSpPr>
            <p:spPr>
              <a:xfrm>
                <a:off x="1814949" y="2469804"/>
                <a:ext cx="245698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b-NO" sz="2800" noProof="0" dirty="0">
                    <a:solidFill>
                      <a:schemeClr val="bg1"/>
                    </a:solidFill>
                    <a:latin typeface="+mj-lt"/>
                  </a:rPr>
                  <a:t>Foredrag</a:t>
                </a:r>
                <a:endParaRPr lang="nb-NO" noProof="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65" name="Grafikk 64" descr="Klasserom med heldekkende fyll">
              <a:extLst>
                <a:ext uri="{FF2B5EF4-FFF2-40B4-BE49-F238E27FC236}">
                  <a16:creationId xmlns:a16="http://schemas.microsoft.com/office/drawing/2014/main" id="{FA179B3B-FD88-B281-4D52-A77CA63E8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78031" y="4809234"/>
              <a:ext cx="504000" cy="504000"/>
            </a:xfrm>
            <a:prstGeom prst="rect">
              <a:avLst/>
            </a:prstGeom>
          </p:spPr>
        </p:pic>
      </p:grpSp>
      <p:grpSp>
        <p:nvGrpSpPr>
          <p:cNvPr id="70" name="Gruppe 69">
            <a:extLst>
              <a:ext uri="{FF2B5EF4-FFF2-40B4-BE49-F238E27FC236}">
                <a16:creationId xmlns:a16="http://schemas.microsoft.com/office/drawing/2014/main" id="{016BACC0-75FE-1F8E-5B5E-3D0B0974F26A}"/>
              </a:ext>
            </a:extLst>
          </p:cNvPr>
          <p:cNvGrpSpPr/>
          <p:nvPr/>
        </p:nvGrpSpPr>
        <p:grpSpPr>
          <a:xfrm>
            <a:off x="5647096" y="4121503"/>
            <a:ext cx="2563315" cy="696168"/>
            <a:chOff x="5651813" y="1124708"/>
            <a:chExt cx="2563315" cy="69616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F22B89A-AD1A-E553-813E-EE95D21E216A}"/>
                </a:ext>
              </a:extLst>
            </p:cNvPr>
            <p:cNvSpPr/>
            <p:nvPr/>
          </p:nvSpPr>
          <p:spPr>
            <a:xfrm>
              <a:off x="5651813" y="1124708"/>
              <a:ext cx="2456985" cy="696168"/>
            </a:xfrm>
            <a:prstGeom prst="roundRect">
              <a:avLst>
                <a:gd name="adj" fmla="val 21472"/>
              </a:avLst>
            </a:prstGeom>
            <a:solidFill>
              <a:srgbClr val="7E92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5EC5F7-687F-13F8-394E-40C3F533CA33}"/>
                </a:ext>
              </a:extLst>
            </p:cNvPr>
            <p:cNvSpPr txBox="1"/>
            <p:nvPr/>
          </p:nvSpPr>
          <p:spPr>
            <a:xfrm>
              <a:off x="5758143" y="1211182"/>
              <a:ext cx="24569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b-NO" sz="2800" noProof="0" dirty="0">
                  <a:solidFill>
                    <a:schemeClr val="bg1"/>
                  </a:solidFill>
                  <a:latin typeface="+mj-lt"/>
                </a:rPr>
                <a:t>Lunsj</a:t>
              </a:r>
              <a:endParaRPr lang="nb-NO" noProof="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66" name="Grafikk 65" descr="Taco med heldekkende fyll">
              <a:extLst>
                <a:ext uri="{FF2B5EF4-FFF2-40B4-BE49-F238E27FC236}">
                  <a16:creationId xmlns:a16="http://schemas.microsoft.com/office/drawing/2014/main" id="{307D3CDD-AC82-8164-91B3-3D77A9B5E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71080" y="1226573"/>
              <a:ext cx="504000" cy="504000"/>
            </a:xfrm>
            <a:prstGeom prst="rect">
              <a:avLst/>
            </a:prstGeom>
          </p:spPr>
        </p:pic>
      </p:grpSp>
      <p:grpSp>
        <p:nvGrpSpPr>
          <p:cNvPr id="71" name="Gruppe 70">
            <a:extLst>
              <a:ext uri="{FF2B5EF4-FFF2-40B4-BE49-F238E27FC236}">
                <a16:creationId xmlns:a16="http://schemas.microsoft.com/office/drawing/2014/main" id="{DF4F3279-6936-5DF8-5472-7D762CA44BF2}"/>
              </a:ext>
            </a:extLst>
          </p:cNvPr>
          <p:cNvGrpSpPr/>
          <p:nvPr/>
        </p:nvGrpSpPr>
        <p:grpSpPr>
          <a:xfrm>
            <a:off x="8601697" y="4859534"/>
            <a:ext cx="2701544" cy="696168"/>
            <a:chOff x="8605026" y="1773636"/>
            <a:chExt cx="2701544" cy="69616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D240BD5-3FB0-9EFB-3837-9CBE25B92F81}"/>
                </a:ext>
              </a:extLst>
            </p:cNvPr>
            <p:cNvSpPr/>
            <p:nvPr/>
          </p:nvSpPr>
          <p:spPr>
            <a:xfrm>
              <a:off x="8605026" y="1773636"/>
              <a:ext cx="2456985" cy="696168"/>
            </a:xfrm>
            <a:prstGeom prst="roundRect">
              <a:avLst>
                <a:gd name="adj" fmla="val 21472"/>
              </a:avLst>
            </a:prstGeom>
            <a:solidFill>
              <a:srgbClr val="EF6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766391-9F5D-5596-9C42-D07B0597158E}"/>
                </a:ext>
              </a:extLst>
            </p:cNvPr>
            <p:cNvSpPr txBox="1"/>
            <p:nvPr/>
          </p:nvSpPr>
          <p:spPr>
            <a:xfrm>
              <a:off x="8849585" y="1860110"/>
              <a:ext cx="24569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b-NO" sz="2800" noProof="0" dirty="0">
                  <a:solidFill>
                    <a:schemeClr val="bg1"/>
                  </a:solidFill>
                  <a:latin typeface="+mj-lt"/>
                </a:rPr>
                <a:t>Omvisning</a:t>
              </a:r>
              <a:endParaRPr lang="nb-NO" noProof="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67" name="Grafikk 66" descr="Fjellandskap med heldekkende fyll">
              <a:extLst>
                <a:ext uri="{FF2B5EF4-FFF2-40B4-BE49-F238E27FC236}">
                  <a16:creationId xmlns:a16="http://schemas.microsoft.com/office/drawing/2014/main" id="{55D187BE-7D9F-78E0-4305-CCC4AE9F9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15081" y="1856382"/>
              <a:ext cx="504000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87035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6B342-B5F2-E1EE-4F82-AF2DC5380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e 25" descr="Et bilde som inneholder klær, jeans, person, Bukser&#10;&#10;KI-generert innhold kan være feil.">
            <a:extLst>
              <a:ext uri="{FF2B5EF4-FFF2-40B4-BE49-F238E27FC236}">
                <a16:creationId xmlns:a16="http://schemas.microsoft.com/office/drawing/2014/main" id="{818BAFE5-B061-2CB6-4FDC-F625CE1D7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838" y="696393"/>
            <a:ext cx="5478434" cy="5904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D45F7A-99BD-A073-C34D-A92466055A35}"/>
              </a:ext>
            </a:extLst>
          </p:cNvPr>
          <p:cNvSpPr txBox="1"/>
          <p:nvPr/>
        </p:nvSpPr>
        <p:spPr>
          <a:xfrm>
            <a:off x="1559592" y="2424288"/>
            <a:ext cx="2493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dirty="0">
                <a:solidFill>
                  <a:schemeClr val="bg1"/>
                </a:solidFill>
                <a:latin typeface="+mj-lt"/>
              </a:rPr>
              <a:t>Bjørn Arne Skoglund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293BEE1-3009-26D6-BF5C-884AFD6585FC}"/>
              </a:ext>
            </a:extLst>
          </p:cNvPr>
          <p:cNvSpPr/>
          <p:nvPr/>
        </p:nvSpPr>
        <p:spPr>
          <a:xfrm>
            <a:off x="308413" y="5848208"/>
            <a:ext cx="11253815" cy="1009792"/>
          </a:xfrm>
          <a:custGeom>
            <a:avLst/>
            <a:gdLst>
              <a:gd name="connsiteX0" fmla="*/ 9010243 w 11253815"/>
              <a:gd name="connsiteY0" fmla="*/ 368883 h 1009792"/>
              <a:gd name="connsiteX1" fmla="*/ 11156247 w 11253815"/>
              <a:gd name="connsiteY1" fmla="*/ 951680 h 1009792"/>
              <a:gd name="connsiteX2" fmla="*/ 11253815 w 11253815"/>
              <a:gd name="connsiteY2" fmla="*/ 1009792 h 1009792"/>
              <a:gd name="connsiteX3" fmla="*/ 6360468 w 11253815"/>
              <a:gd name="connsiteY3" fmla="*/ 1009792 h 1009792"/>
              <a:gd name="connsiteX4" fmla="*/ 6360656 w 11253815"/>
              <a:gd name="connsiteY4" fmla="*/ 1009739 h 1009792"/>
              <a:gd name="connsiteX5" fmla="*/ 9010243 w 11253815"/>
              <a:gd name="connsiteY5" fmla="*/ 368883 h 1009792"/>
              <a:gd name="connsiteX6" fmla="*/ 1703415 w 11253815"/>
              <a:gd name="connsiteY6" fmla="*/ 229 h 1009792"/>
              <a:gd name="connsiteX7" fmla="*/ 2015527 w 11253815"/>
              <a:gd name="connsiteY7" fmla="*/ 34152 h 1009792"/>
              <a:gd name="connsiteX8" fmla="*/ 3721065 w 11253815"/>
              <a:gd name="connsiteY8" fmla="*/ 929316 h 1009792"/>
              <a:gd name="connsiteX9" fmla="*/ 3892475 w 11253815"/>
              <a:gd name="connsiteY9" fmla="*/ 1009792 h 1009792"/>
              <a:gd name="connsiteX10" fmla="*/ 0 w 11253815"/>
              <a:gd name="connsiteY10" fmla="*/ 1009792 h 1009792"/>
              <a:gd name="connsiteX11" fmla="*/ 59942 w 11253815"/>
              <a:gd name="connsiteY11" fmla="*/ 923911 h 1009792"/>
              <a:gd name="connsiteX12" fmla="*/ 1703415 w 11253815"/>
              <a:gd name="connsiteY12" fmla="*/ 229 h 100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53815" h="1009792">
                <a:moveTo>
                  <a:pt x="9010243" y="368883"/>
                </a:moveTo>
                <a:cubicBezTo>
                  <a:pt x="9662753" y="353399"/>
                  <a:pt x="10366531" y="498611"/>
                  <a:pt x="11156247" y="951680"/>
                </a:cubicBezTo>
                <a:lnTo>
                  <a:pt x="11253815" y="1009792"/>
                </a:lnTo>
                <a:lnTo>
                  <a:pt x="6360468" y="1009792"/>
                </a:lnTo>
                <a:lnTo>
                  <a:pt x="6360656" y="1009739"/>
                </a:lnTo>
                <a:cubicBezTo>
                  <a:pt x="7206495" y="759974"/>
                  <a:pt x="8053228" y="391592"/>
                  <a:pt x="9010243" y="368883"/>
                </a:cubicBezTo>
                <a:close/>
                <a:moveTo>
                  <a:pt x="1703415" y="229"/>
                </a:moveTo>
                <a:cubicBezTo>
                  <a:pt x="1805254" y="1905"/>
                  <a:pt x="1909437" y="12825"/>
                  <a:pt x="2015527" y="34152"/>
                </a:cubicBezTo>
                <a:cubicBezTo>
                  <a:pt x="2658206" y="163391"/>
                  <a:pt x="3145488" y="626213"/>
                  <a:pt x="3721065" y="929316"/>
                </a:cubicBezTo>
                <a:lnTo>
                  <a:pt x="3892475" y="1009792"/>
                </a:lnTo>
                <a:lnTo>
                  <a:pt x="0" y="1009792"/>
                </a:lnTo>
                <a:lnTo>
                  <a:pt x="59942" y="923911"/>
                </a:lnTo>
                <a:cubicBezTo>
                  <a:pt x="392578" y="429669"/>
                  <a:pt x="990545" y="-11504"/>
                  <a:pt x="1703415" y="229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E31D482-4A25-ACB1-8170-C8CBF871BE5C}"/>
              </a:ext>
            </a:extLst>
          </p:cNvPr>
          <p:cNvSpPr/>
          <p:nvPr/>
        </p:nvSpPr>
        <p:spPr>
          <a:xfrm>
            <a:off x="0" y="4871584"/>
            <a:ext cx="8807600" cy="1986416"/>
          </a:xfrm>
          <a:custGeom>
            <a:avLst/>
            <a:gdLst>
              <a:gd name="connsiteX0" fmla="*/ 0 w 8807600"/>
              <a:gd name="connsiteY0" fmla="*/ 0 h 1986416"/>
              <a:gd name="connsiteX1" fmla="*/ 136331 w 8807600"/>
              <a:gd name="connsiteY1" fmla="*/ 5437 h 1986416"/>
              <a:gd name="connsiteX2" fmla="*/ 589089 w 8807600"/>
              <a:gd name="connsiteY2" fmla="*/ 106976 h 1986416"/>
              <a:gd name="connsiteX3" fmla="*/ 2365240 w 8807600"/>
              <a:gd name="connsiteY3" fmla="*/ 1413970 h 1986416"/>
              <a:gd name="connsiteX4" fmla="*/ 8777204 w 8807600"/>
              <a:gd name="connsiteY4" fmla="*/ 1969022 h 1986416"/>
              <a:gd name="connsiteX5" fmla="*/ 8807600 w 8807600"/>
              <a:gd name="connsiteY5" fmla="*/ 1986416 h 1986416"/>
              <a:gd name="connsiteX6" fmla="*/ 0 w 8807600"/>
              <a:gd name="connsiteY6" fmla="*/ 1986416 h 198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7600" h="1986416">
                <a:moveTo>
                  <a:pt x="0" y="0"/>
                </a:moveTo>
                <a:lnTo>
                  <a:pt x="136331" y="5437"/>
                </a:lnTo>
                <a:cubicBezTo>
                  <a:pt x="285284" y="17918"/>
                  <a:pt x="436895" y="50546"/>
                  <a:pt x="589089" y="106976"/>
                </a:cubicBezTo>
                <a:cubicBezTo>
                  <a:pt x="1291538" y="367472"/>
                  <a:pt x="1725520" y="1026664"/>
                  <a:pt x="2365240" y="1413970"/>
                </a:cubicBezTo>
                <a:cubicBezTo>
                  <a:pt x="4418336" y="2574891"/>
                  <a:pt x="6398942" y="666147"/>
                  <a:pt x="8777204" y="1969022"/>
                </a:cubicBezTo>
                <a:lnTo>
                  <a:pt x="8807600" y="1986416"/>
                </a:lnTo>
                <a:lnTo>
                  <a:pt x="0" y="1986416"/>
                </a:lnTo>
                <a:close/>
              </a:path>
            </a:pathLst>
          </a:cu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2" name="Bilde 1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BF6949BF-25B8-EBF9-1A37-02A516A2A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55D695EE-6777-5C4F-0FF3-629FFD45DA06}"/>
              </a:ext>
            </a:extLst>
          </p:cNvPr>
          <p:cNvSpPr txBox="1"/>
          <p:nvPr/>
        </p:nvSpPr>
        <p:spPr>
          <a:xfrm>
            <a:off x="1356562" y="1251885"/>
            <a:ext cx="440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noProof="0" dirty="0">
                <a:solidFill>
                  <a:srgbClr val="7E9253"/>
                </a:solidFill>
                <a:latin typeface="+mj-lt"/>
              </a:rPr>
              <a:t>Hva husker dere?</a:t>
            </a:r>
          </a:p>
        </p:txBody>
      </p:sp>
      <p:sp>
        <p:nvSpPr>
          <p:cNvPr id="27" name="Rectangle: Rounded Corners 10">
            <a:extLst>
              <a:ext uri="{FF2B5EF4-FFF2-40B4-BE49-F238E27FC236}">
                <a16:creationId xmlns:a16="http://schemas.microsoft.com/office/drawing/2014/main" id="{493C0D6B-7C36-7F60-08D4-98A3E07E678A}"/>
              </a:ext>
            </a:extLst>
          </p:cNvPr>
          <p:cNvSpPr/>
          <p:nvPr/>
        </p:nvSpPr>
        <p:spPr>
          <a:xfrm>
            <a:off x="1416050" y="2403065"/>
            <a:ext cx="1571562" cy="381000"/>
          </a:xfrm>
          <a:prstGeom prst="roundRect">
            <a:avLst>
              <a:gd name="adj" fmla="val 50000"/>
            </a:avLst>
          </a:prstGeom>
          <a:solidFill>
            <a:srgbClr val="EF6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759BC4DE-9586-2C2B-C842-0CEA6542A1CB}"/>
              </a:ext>
            </a:extLst>
          </p:cNvPr>
          <p:cNvSpPr txBox="1"/>
          <p:nvPr/>
        </p:nvSpPr>
        <p:spPr>
          <a:xfrm>
            <a:off x="1559592" y="2424288"/>
            <a:ext cx="2493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dirty="0">
                <a:solidFill>
                  <a:schemeClr val="bg1"/>
                </a:solidFill>
                <a:latin typeface="+mj-lt"/>
              </a:rPr>
              <a:t>FINN FREM:</a:t>
            </a:r>
          </a:p>
        </p:txBody>
      </p:sp>
      <p:pic>
        <p:nvPicPr>
          <p:cNvPr id="42" name="Bilde 41" descr="Et bilde som inneholder Rektangel, ramme&#10;&#10;KI-generert innhold kan være feil.">
            <a:extLst>
              <a:ext uri="{FF2B5EF4-FFF2-40B4-BE49-F238E27FC236}">
                <a16:creationId xmlns:a16="http://schemas.microsoft.com/office/drawing/2014/main" id="{11C7E43F-EBE6-275C-104C-6EACEF06F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3937" y="2741766"/>
            <a:ext cx="749132" cy="1476000"/>
          </a:xfrm>
          <a:prstGeom prst="rect">
            <a:avLst/>
          </a:prstGeom>
        </p:spPr>
      </p:pic>
      <p:pic>
        <p:nvPicPr>
          <p:cNvPr id="44" name="Bilde 43" descr="Et bilde som inneholder elektronikk, notisbok, computer, datamaskin&#10;&#10;KI-generert innhold kan være feil.">
            <a:extLst>
              <a:ext uri="{FF2B5EF4-FFF2-40B4-BE49-F238E27FC236}">
                <a16:creationId xmlns:a16="http://schemas.microsoft.com/office/drawing/2014/main" id="{9AB9D8D7-9918-DF16-824F-DF9BDF6318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952" y="3315720"/>
            <a:ext cx="2602265" cy="1872000"/>
          </a:xfrm>
          <a:prstGeom prst="rect">
            <a:avLst/>
          </a:prstGeom>
        </p:spPr>
      </p:pic>
      <p:pic>
        <p:nvPicPr>
          <p:cNvPr id="10" name="Bilde 9" descr="Et bilde som inneholder Font, Grafikk, tekst, skjermbilde&#10;&#10;KI-generert innhold kan være feil.">
            <a:extLst>
              <a:ext uri="{FF2B5EF4-FFF2-40B4-BE49-F238E27FC236}">
                <a16:creationId xmlns:a16="http://schemas.microsoft.com/office/drawing/2014/main" id="{80916905-F848-2E04-25F9-DE44E14FB0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80" y="3571157"/>
            <a:ext cx="1472000" cy="828000"/>
          </a:xfrm>
          <a:prstGeom prst="rect">
            <a:avLst/>
          </a:prstGeom>
        </p:spPr>
      </p:pic>
      <p:pic>
        <p:nvPicPr>
          <p:cNvPr id="2050" name="Picture 2" descr="Quizlet Logo, symbol, meaning, history, PNG, brand">
            <a:extLst>
              <a:ext uri="{FF2B5EF4-FFF2-40B4-BE49-F238E27FC236}">
                <a16:creationId xmlns:a16="http://schemas.microsoft.com/office/drawing/2014/main" id="{12695A2E-FB2C-9F01-C7C7-E8B3760F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03" y="3233825"/>
            <a:ext cx="704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55939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BF07-2C5D-4E68-E6F2-D1330296E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0F3FF86-A5BC-4C4A-E876-0D7A13107CCF}"/>
              </a:ext>
            </a:extLst>
          </p:cNvPr>
          <p:cNvSpPr/>
          <p:nvPr/>
        </p:nvSpPr>
        <p:spPr>
          <a:xfrm>
            <a:off x="185424" y="4441106"/>
            <a:ext cx="11563406" cy="2416895"/>
          </a:xfrm>
          <a:custGeom>
            <a:avLst/>
            <a:gdLst>
              <a:gd name="connsiteX0" fmla="*/ 2722127 w 11563406"/>
              <a:gd name="connsiteY0" fmla="*/ 136 h 2416895"/>
              <a:gd name="connsiteX1" fmla="*/ 3322108 w 11563406"/>
              <a:gd name="connsiteY1" fmla="*/ 124129 h 2416895"/>
              <a:gd name="connsiteX2" fmla="*/ 4864085 w 11563406"/>
              <a:gd name="connsiteY2" fmla="*/ 1684310 h 2416895"/>
              <a:gd name="connsiteX3" fmla="*/ 11469040 w 11563406"/>
              <a:gd name="connsiteY3" fmla="*/ 2339664 h 2416895"/>
              <a:gd name="connsiteX4" fmla="*/ 11563406 w 11563406"/>
              <a:gd name="connsiteY4" fmla="*/ 2416895 h 2416895"/>
              <a:gd name="connsiteX5" fmla="*/ 0 w 11563406"/>
              <a:gd name="connsiteY5" fmla="*/ 2416895 h 2416895"/>
              <a:gd name="connsiteX6" fmla="*/ 6373 w 11563406"/>
              <a:gd name="connsiteY6" fmla="*/ 2397068 h 2416895"/>
              <a:gd name="connsiteX7" fmla="*/ 1033007 w 11563406"/>
              <a:gd name="connsiteY7" fmla="*/ 835696 h 2416895"/>
              <a:gd name="connsiteX8" fmla="*/ 2722127 w 11563406"/>
              <a:gd name="connsiteY8" fmla="*/ 136 h 241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3406" h="2416895">
                <a:moveTo>
                  <a:pt x="2722127" y="136"/>
                </a:moveTo>
                <a:cubicBezTo>
                  <a:pt x="2926194" y="-2574"/>
                  <a:pt x="3128571" y="35257"/>
                  <a:pt x="3322108" y="124129"/>
                </a:cubicBezTo>
                <a:cubicBezTo>
                  <a:pt x="3992046" y="431825"/>
                  <a:pt x="4289149" y="1223039"/>
                  <a:pt x="4864085" y="1684310"/>
                </a:cubicBezTo>
                <a:cubicBezTo>
                  <a:pt x="6746430" y="3078950"/>
                  <a:pt x="9285327" y="699330"/>
                  <a:pt x="11469040" y="2339664"/>
                </a:cubicBezTo>
                <a:lnTo>
                  <a:pt x="11563406" y="2416895"/>
                </a:lnTo>
                <a:lnTo>
                  <a:pt x="0" y="2416895"/>
                </a:lnTo>
                <a:lnTo>
                  <a:pt x="6373" y="2397068"/>
                </a:lnTo>
                <a:cubicBezTo>
                  <a:pt x="218985" y="1810080"/>
                  <a:pt x="561605" y="1268396"/>
                  <a:pt x="1033007" y="835696"/>
                </a:cubicBezTo>
                <a:cubicBezTo>
                  <a:pt x="1482523" y="381275"/>
                  <a:pt x="2109927" y="8267"/>
                  <a:pt x="2722127" y="136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EFF61C-A217-AECD-1FF8-4FCCFA743C79}"/>
              </a:ext>
            </a:extLst>
          </p:cNvPr>
          <p:cNvSpPr/>
          <p:nvPr/>
        </p:nvSpPr>
        <p:spPr>
          <a:xfrm>
            <a:off x="1" y="4528290"/>
            <a:ext cx="11373441" cy="2329711"/>
          </a:xfrm>
          <a:custGeom>
            <a:avLst/>
            <a:gdLst>
              <a:gd name="connsiteX0" fmla="*/ 2640600 w 11373441"/>
              <a:gd name="connsiteY0" fmla="*/ 136 h 2329711"/>
              <a:gd name="connsiteX1" fmla="*/ 3240580 w 11373441"/>
              <a:gd name="connsiteY1" fmla="*/ 124130 h 2329711"/>
              <a:gd name="connsiteX2" fmla="*/ 4782558 w 11373441"/>
              <a:gd name="connsiteY2" fmla="*/ 1684310 h 2329711"/>
              <a:gd name="connsiteX3" fmla="*/ 11278036 w 11373441"/>
              <a:gd name="connsiteY3" fmla="*/ 2260960 h 2329711"/>
              <a:gd name="connsiteX4" fmla="*/ 11373441 w 11373441"/>
              <a:gd name="connsiteY4" fmla="*/ 2329711 h 2329711"/>
              <a:gd name="connsiteX5" fmla="*/ 0 w 11373441"/>
              <a:gd name="connsiteY5" fmla="*/ 2329711 h 2329711"/>
              <a:gd name="connsiteX6" fmla="*/ 0 w 11373441"/>
              <a:gd name="connsiteY6" fmla="*/ 2208602 h 2329711"/>
              <a:gd name="connsiteX7" fmla="*/ 68004 w 11373441"/>
              <a:gd name="connsiteY7" fmla="*/ 2050821 h 2329711"/>
              <a:gd name="connsiteX8" fmla="*/ 951480 w 11373441"/>
              <a:gd name="connsiteY8" fmla="*/ 835696 h 2329711"/>
              <a:gd name="connsiteX9" fmla="*/ 2640600 w 11373441"/>
              <a:gd name="connsiteY9" fmla="*/ 136 h 232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73441" h="2329711">
                <a:moveTo>
                  <a:pt x="2640600" y="136"/>
                </a:moveTo>
                <a:cubicBezTo>
                  <a:pt x="2844667" y="-2574"/>
                  <a:pt x="3047044" y="35257"/>
                  <a:pt x="3240580" y="124130"/>
                </a:cubicBezTo>
                <a:cubicBezTo>
                  <a:pt x="3910519" y="431825"/>
                  <a:pt x="4207622" y="1223039"/>
                  <a:pt x="4782558" y="1684310"/>
                </a:cubicBezTo>
                <a:cubicBezTo>
                  <a:pt x="6633530" y="3055707"/>
                  <a:pt x="9119353" y="777602"/>
                  <a:pt x="11278036" y="2260960"/>
                </a:cubicBezTo>
                <a:lnTo>
                  <a:pt x="11373441" y="2329711"/>
                </a:lnTo>
                <a:lnTo>
                  <a:pt x="0" y="2329711"/>
                </a:lnTo>
                <a:lnTo>
                  <a:pt x="0" y="2208602"/>
                </a:lnTo>
                <a:lnTo>
                  <a:pt x="68004" y="2050821"/>
                </a:lnTo>
                <a:cubicBezTo>
                  <a:pt x="279657" y="1597766"/>
                  <a:pt x="574358" y="1181856"/>
                  <a:pt x="951480" y="835696"/>
                </a:cubicBezTo>
                <a:cubicBezTo>
                  <a:pt x="1400996" y="381275"/>
                  <a:pt x="2028400" y="8267"/>
                  <a:pt x="2640600" y="136"/>
                </a:cubicBezTo>
                <a:close/>
              </a:path>
            </a:pathLst>
          </a:cu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Bilde 2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BCCEBD6D-95E9-A769-C82F-334D7B126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2A7B0C90-6C87-515F-E06D-1CB683F89A75}"/>
              </a:ext>
            </a:extLst>
          </p:cNvPr>
          <p:cNvSpPr txBox="1"/>
          <p:nvPr/>
        </p:nvSpPr>
        <p:spPr>
          <a:xfrm>
            <a:off x="1683417" y="946933"/>
            <a:ext cx="6763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noProof="0" dirty="0">
                <a:solidFill>
                  <a:srgbClr val="7E9253"/>
                </a:solidFill>
                <a:latin typeface="+mj-lt"/>
              </a:rPr>
              <a:t>Snakk med sidemannen:</a:t>
            </a:r>
          </a:p>
        </p:txBody>
      </p:sp>
      <p:pic>
        <p:nvPicPr>
          <p:cNvPr id="22" name="Plassholder for bilde 21" descr="Et bilde som inneholder klær, jeans, person, sko&#10;&#10;KI-generert innhold kan være feil.">
            <a:extLst>
              <a:ext uri="{FF2B5EF4-FFF2-40B4-BE49-F238E27FC236}">
                <a16:creationId xmlns:a16="http://schemas.microsoft.com/office/drawing/2014/main" id="{4EE276E8-7ED9-4D8F-B35D-8CA209083D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0741" y="1803558"/>
            <a:ext cx="5019675" cy="3413125"/>
          </a:xfrm>
        </p:spPr>
      </p:pic>
      <p:grpSp>
        <p:nvGrpSpPr>
          <p:cNvPr id="30" name="Gruppe 29">
            <a:extLst>
              <a:ext uri="{FF2B5EF4-FFF2-40B4-BE49-F238E27FC236}">
                <a16:creationId xmlns:a16="http://schemas.microsoft.com/office/drawing/2014/main" id="{02F98D06-680F-AEC7-C1BD-2E5764303ED3}"/>
              </a:ext>
            </a:extLst>
          </p:cNvPr>
          <p:cNvGrpSpPr/>
          <p:nvPr/>
        </p:nvGrpSpPr>
        <p:grpSpPr>
          <a:xfrm>
            <a:off x="-515175" y="2350412"/>
            <a:ext cx="6868942" cy="3225663"/>
            <a:chOff x="-772942" y="2374221"/>
            <a:chExt cx="6868942" cy="3225663"/>
          </a:xfrm>
        </p:grpSpPr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A2FA3DD7-D35D-DFDC-CCC0-51486D1A2AA9}"/>
                </a:ext>
              </a:extLst>
            </p:cNvPr>
            <p:cNvGrpSpPr/>
            <p:nvPr/>
          </p:nvGrpSpPr>
          <p:grpSpPr>
            <a:xfrm>
              <a:off x="674833" y="2374221"/>
              <a:ext cx="5421167" cy="3225663"/>
              <a:chOff x="674833" y="2374221"/>
              <a:chExt cx="5421167" cy="3225663"/>
            </a:xfrm>
          </p:grpSpPr>
          <p:sp>
            <p:nvSpPr>
              <p:cNvPr id="23" name="Rectangle: Rounded Corners 9">
                <a:extLst>
                  <a:ext uri="{FF2B5EF4-FFF2-40B4-BE49-F238E27FC236}">
                    <a16:creationId xmlns:a16="http://schemas.microsoft.com/office/drawing/2014/main" id="{BB4688A6-FD93-91F9-721B-E6D1818580B8}"/>
                  </a:ext>
                </a:extLst>
              </p:cNvPr>
              <p:cNvSpPr/>
              <p:nvPr/>
            </p:nvSpPr>
            <p:spPr>
              <a:xfrm>
                <a:off x="674833" y="2374221"/>
                <a:ext cx="5421167" cy="3225663"/>
              </a:xfrm>
              <a:prstGeom prst="roundRect">
                <a:avLst>
                  <a:gd name="adj" fmla="val 12237"/>
                </a:avLst>
              </a:prstGeom>
              <a:solidFill>
                <a:srgbClr val="EF6C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grpSp>
            <p:nvGrpSpPr>
              <p:cNvPr id="27" name="Gruppe 26">
                <a:extLst>
                  <a:ext uri="{FF2B5EF4-FFF2-40B4-BE49-F238E27FC236}">
                    <a16:creationId xmlns:a16="http://schemas.microsoft.com/office/drawing/2014/main" id="{B9634D86-59EB-967B-F865-B9A1A0CE5DF7}"/>
                  </a:ext>
                </a:extLst>
              </p:cNvPr>
              <p:cNvGrpSpPr/>
              <p:nvPr/>
            </p:nvGrpSpPr>
            <p:grpSpPr>
              <a:xfrm>
                <a:off x="1880346" y="2871052"/>
                <a:ext cx="3645999" cy="2232000"/>
                <a:chOff x="937371" y="2668596"/>
                <a:chExt cx="3645999" cy="2232000"/>
              </a:xfrm>
            </p:grpSpPr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id="{24B53F57-FFBA-43D2-EF0B-1D8F6974F2BB}"/>
                    </a:ext>
                  </a:extLst>
                </p:cNvPr>
                <p:cNvSpPr txBox="1"/>
                <p:nvPr/>
              </p:nvSpPr>
              <p:spPr>
                <a:xfrm>
                  <a:off x="1083992" y="3125471"/>
                  <a:ext cx="3499378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1800"/>
                    </a:spcAft>
                  </a:pPr>
                  <a:r>
                    <a:rPr lang="nb-NO" sz="2800" dirty="0">
                      <a:solidFill>
                        <a:schemeClr val="bg1"/>
                      </a:solidFill>
                      <a:latin typeface="+mj-lt"/>
                    </a:rPr>
                    <a:t>Nevn tre gode grunner for å velge samvirkeformen!</a:t>
                  </a:r>
                </a:p>
              </p:txBody>
            </p:sp>
            <p:cxnSp>
              <p:nvCxnSpPr>
                <p:cNvPr id="26" name="Straight Connector 22">
                  <a:extLst>
                    <a:ext uri="{FF2B5EF4-FFF2-40B4-BE49-F238E27FC236}">
                      <a16:creationId xmlns:a16="http://schemas.microsoft.com/office/drawing/2014/main" id="{BEF16486-DF50-B6C5-3CFC-7F4C512BC2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7371" y="2668596"/>
                  <a:ext cx="0" cy="223200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8" name="Grafikk 27" descr="Spørsmålstegn med heldekkende fyll">
              <a:extLst>
                <a:ext uri="{FF2B5EF4-FFF2-40B4-BE49-F238E27FC236}">
                  <a16:creationId xmlns:a16="http://schemas.microsoft.com/office/drawing/2014/main" id="{6423E4D1-6D78-E25B-0322-DA703CC6C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772942" y="2416894"/>
              <a:ext cx="2952000" cy="29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469071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A1B3F43-10DE-B2D9-8A6B-76F6F397BAE0}"/>
              </a:ext>
            </a:extLst>
          </p:cNvPr>
          <p:cNvSpPr/>
          <p:nvPr/>
        </p:nvSpPr>
        <p:spPr>
          <a:xfrm>
            <a:off x="1069964" y="1228753"/>
            <a:ext cx="4898571" cy="2302088"/>
          </a:xfrm>
          <a:prstGeom prst="roundRect">
            <a:avLst>
              <a:gd name="adj" fmla="val 10047"/>
            </a:avLst>
          </a:prstGeom>
          <a:solidFill>
            <a:srgbClr val="0147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1CD25A-273E-ADE8-1D0B-12D7231917B4}"/>
              </a:ext>
            </a:extLst>
          </p:cNvPr>
          <p:cNvSpPr txBox="1"/>
          <p:nvPr/>
        </p:nvSpPr>
        <p:spPr>
          <a:xfrm>
            <a:off x="2994725" y="2259486"/>
            <a:ext cx="2774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nb-NO" sz="1600" noProof="0" dirty="0">
                <a:solidFill>
                  <a:schemeClr val="bg1"/>
                </a:solidFill>
                <a:latin typeface="Nunito" pitchFamily="2" charset="0"/>
              </a:rPr>
              <a:t>Et samvirke som sikrer deg konkurransekraft og påvirkning videre i verdikjeden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E1EA433-90C4-F7CC-4EF3-2E7D5C2A214A}"/>
              </a:ext>
            </a:extLst>
          </p:cNvPr>
          <p:cNvSpPr txBox="1"/>
          <p:nvPr/>
        </p:nvSpPr>
        <p:spPr>
          <a:xfrm>
            <a:off x="1240356" y="4141881"/>
            <a:ext cx="7000533" cy="11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3675">
              <a:lnSpc>
                <a:spcPct val="150000"/>
              </a:lnSpc>
              <a:buClr>
                <a:srgbClr val="5A7532"/>
              </a:buClr>
              <a:buFont typeface="Arial" panose="020B0604020202020204" pitchFamily="34" charset="0"/>
              <a:buChar char="•"/>
            </a:pPr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Trygg og forutsigbar avsetning for melken.</a:t>
            </a:r>
          </a:p>
          <a:p>
            <a:pPr marL="285750" indent="-193675">
              <a:lnSpc>
                <a:spcPct val="150000"/>
              </a:lnSpc>
              <a:buClr>
                <a:srgbClr val="5A7532"/>
              </a:buClr>
              <a:buFont typeface="Arial" panose="020B0604020202020204" pitchFamily="34" charset="0"/>
              <a:buChar char="•"/>
            </a:pPr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 mulig økonomisk resultat for din produksjon.</a:t>
            </a:r>
          </a:p>
          <a:p>
            <a:pPr marL="285750" indent="-193675">
              <a:lnSpc>
                <a:spcPct val="150000"/>
              </a:lnSpc>
              <a:buClr>
                <a:srgbClr val="5A7532"/>
              </a:buClr>
              <a:buFont typeface="Arial" panose="020B0604020202020204" pitchFamily="34" charset="0"/>
              <a:buChar char="•"/>
            </a:pPr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Verdifull kompetanse i alle deler av  melkeproduksjonen.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018AF-F35A-B6D8-FA0A-BC2096728553}"/>
              </a:ext>
            </a:extLst>
          </p:cNvPr>
          <p:cNvSpPr txBox="1"/>
          <p:nvPr/>
        </p:nvSpPr>
        <p:spPr>
          <a:xfrm>
            <a:off x="7094221" y="1341652"/>
            <a:ext cx="36912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Hva har </a:t>
            </a:r>
            <a:r>
              <a:rPr lang="nb-NO" sz="4800" b="1" noProof="0" dirty="0">
                <a:solidFill>
                  <a:srgbClr val="5A7532"/>
                </a:solidFill>
                <a:latin typeface="+mj-lt"/>
              </a:rPr>
              <a:t>TINE</a:t>
            </a:r>
            <a:r>
              <a:rPr lang="nb-NO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å tilby nye eiere?</a:t>
            </a:r>
            <a:endParaRPr lang="nb-NO" sz="4000" noProof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EFF22B3D-33CE-638F-6248-81BFE7B35414}"/>
              </a:ext>
            </a:extLst>
          </p:cNvPr>
          <p:cNvGrpSpPr/>
          <p:nvPr/>
        </p:nvGrpSpPr>
        <p:grpSpPr>
          <a:xfrm>
            <a:off x="7191169" y="3311756"/>
            <a:ext cx="3276000" cy="363506"/>
            <a:chOff x="4111795" y="4728550"/>
            <a:chExt cx="3276000" cy="36350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2F9020F-AE2B-AB2F-0645-9501F531B75B}"/>
                </a:ext>
              </a:extLst>
            </p:cNvPr>
            <p:cNvSpPr/>
            <p:nvPr/>
          </p:nvSpPr>
          <p:spPr>
            <a:xfrm>
              <a:off x="4111795" y="4732056"/>
              <a:ext cx="3276000" cy="360000"/>
            </a:xfrm>
            <a:prstGeom prst="roundRect">
              <a:avLst>
                <a:gd name="adj" fmla="val 50000"/>
              </a:avLst>
            </a:prstGeom>
            <a:solidFill>
              <a:srgbClr val="0147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E2D2DDA-95E7-BCF5-9566-F26730BE939C}"/>
                </a:ext>
              </a:extLst>
            </p:cNvPr>
            <p:cNvSpPr txBox="1"/>
            <p:nvPr/>
          </p:nvSpPr>
          <p:spPr>
            <a:xfrm>
              <a:off x="4137337" y="4728550"/>
              <a:ext cx="3203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noProof="0" dirty="0">
                  <a:solidFill>
                    <a:schemeClr val="bg1"/>
                  </a:solidFill>
                  <a:latin typeface="+mj-lt"/>
                </a:rPr>
                <a:t>Startpakke som ny melkeprodusent</a:t>
              </a: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6E81DA8-CD66-45C5-9F13-51C8AE43D572}"/>
              </a:ext>
            </a:extLst>
          </p:cNvPr>
          <p:cNvSpPr/>
          <p:nvPr/>
        </p:nvSpPr>
        <p:spPr>
          <a:xfrm>
            <a:off x="538435" y="5497896"/>
            <a:ext cx="11210945" cy="1360105"/>
          </a:xfrm>
          <a:custGeom>
            <a:avLst/>
            <a:gdLst>
              <a:gd name="connsiteX0" fmla="*/ 9170361 w 11210945"/>
              <a:gd name="connsiteY0" fmla="*/ 638 h 1360105"/>
              <a:gd name="connsiteX1" fmla="*/ 9586088 w 11210945"/>
              <a:gd name="connsiteY1" fmla="*/ 29743 h 1360105"/>
              <a:gd name="connsiteX2" fmla="*/ 11082599 w 11210945"/>
              <a:gd name="connsiteY2" fmla="*/ 737121 h 1360105"/>
              <a:gd name="connsiteX3" fmla="*/ 11210945 w 11210945"/>
              <a:gd name="connsiteY3" fmla="*/ 867267 h 1360105"/>
              <a:gd name="connsiteX4" fmla="*/ 11210945 w 11210945"/>
              <a:gd name="connsiteY4" fmla="*/ 1360105 h 1360105"/>
              <a:gd name="connsiteX5" fmla="*/ 0 w 11210945"/>
              <a:gd name="connsiteY5" fmla="*/ 1360105 h 1360105"/>
              <a:gd name="connsiteX6" fmla="*/ 20501 w 11210945"/>
              <a:gd name="connsiteY6" fmla="*/ 1330853 h 1360105"/>
              <a:gd name="connsiteX7" fmla="*/ 2662041 w 11210945"/>
              <a:gd name="connsiteY7" fmla="*/ 436854 h 1360105"/>
              <a:gd name="connsiteX8" fmla="*/ 7035545 w 11210945"/>
              <a:gd name="connsiteY8" fmla="*/ 914345 h 1360105"/>
              <a:gd name="connsiteX9" fmla="*/ 9170361 w 11210945"/>
              <a:gd name="connsiteY9" fmla="*/ 638 h 136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10945" h="1360105">
                <a:moveTo>
                  <a:pt x="9170361" y="638"/>
                </a:moveTo>
                <a:cubicBezTo>
                  <a:pt x="9302041" y="-2574"/>
                  <a:pt x="9440291" y="6234"/>
                  <a:pt x="9586088" y="29743"/>
                </a:cubicBezTo>
                <a:cubicBezTo>
                  <a:pt x="10147131" y="89468"/>
                  <a:pt x="10673078" y="351956"/>
                  <a:pt x="11082599" y="737121"/>
                </a:cubicBezTo>
                <a:lnTo>
                  <a:pt x="11210945" y="867267"/>
                </a:lnTo>
                <a:lnTo>
                  <a:pt x="11210945" y="1360105"/>
                </a:lnTo>
                <a:lnTo>
                  <a:pt x="0" y="1360105"/>
                </a:lnTo>
                <a:lnTo>
                  <a:pt x="20501" y="1330853"/>
                </a:lnTo>
                <a:cubicBezTo>
                  <a:pt x="572868" y="585519"/>
                  <a:pt x="1329435" y="169492"/>
                  <a:pt x="2662041" y="436854"/>
                </a:cubicBezTo>
                <a:cubicBezTo>
                  <a:pt x="3974017" y="700532"/>
                  <a:pt x="4684917" y="1982839"/>
                  <a:pt x="7035545" y="914345"/>
                </a:cubicBezTo>
                <a:cubicBezTo>
                  <a:pt x="7648743" y="634526"/>
                  <a:pt x="8248598" y="23118"/>
                  <a:pt x="9170361" y="638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3758B4D-3843-45EB-7448-DECE3E514ADA}"/>
              </a:ext>
            </a:extLst>
          </p:cNvPr>
          <p:cNvSpPr/>
          <p:nvPr/>
        </p:nvSpPr>
        <p:spPr>
          <a:xfrm>
            <a:off x="1116178" y="5518620"/>
            <a:ext cx="11075822" cy="1339380"/>
          </a:xfrm>
          <a:custGeom>
            <a:avLst/>
            <a:gdLst>
              <a:gd name="connsiteX0" fmla="*/ 9059229 w 11075822"/>
              <a:gd name="connsiteY0" fmla="*/ 630 h 1339380"/>
              <a:gd name="connsiteX1" fmla="*/ 9470068 w 11075822"/>
              <a:gd name="connsiteY1" fmla="*/ 29393 h 1339380"/>
              <a:gd name="connsiteX2" fmla="*/ 10948985 w 11075822"/>
              <a:gd name="connsiteY2" fmla="*/ 728454 h 1339380"/>
              <a:gd name="connsiteX3" fmla="*/ 11075822 w 11075822"/>
              <a:gd name="connsiteY3" fmla="*/ 857070 h 1339380"/>
              <a:gd name="connsiteX4" fmla="*/ 11075822 w 11075822"/>
              <a:gd name="connsiteY4" fmla="*/ 1339380 h 1339380"/>
              <a:gd name="connsiteX5" fmla="*/ 0 w 11075822"/>
              <a:gd name="connsiteY5" fmla="*/ 1339380 h 1339380"/>
              <a:gd name="connsiteX6" fmla="*/ 16942 w 11075822"/>
              <a:gd name="connsiteY6" fmla="*/ 1315206 h 1339380"/>
              <a:gd name="connsiteX7" fmla="*/ 2627426 w 11075822"/>
              <a:gd name="connsiteY7" fmla="*/ 431718 h 1339380"/>
              <a:gd name="connsiteX8" fmla="*/ 6949511 w 11075822"/>
              <a:gd name="connsiteY8" fmla="*/ 903595 h 1339380"/>
              <a:gd name="connsiteX9" fmla="*/ 9059229 w 11075822"/>
              <a:gd name="connsiteY9" fmla="*/ 630 h 133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75822" h="1339380">
                <a:moveTo>
                  <a:pt x="9059229" y="630"/>
                </a:moveTo>
                <a:cubicBezTo>
                  <a:pt x="9189361" y="-2544"/>
                  <a:pt x="9325985" y="6160"/>
                  <a:pt x="9470068" y="29393"/>
                </a:cubicBezTo>
                <a:cubicBezTo>
                  <a:pt x="10024515" y="88416"/>
                  <a:pt x="10544279" y="347818"/>
                  <a:pt x="10948985" y="728454"/>
                </a:cubicBezTo>
                <a:lnTo>
                  <a:pt x="11075822" y="857070"/>
                </a:lnTo>
                <a:lnTo>
                  <a:pt x="11075822" y="1339380"/>
                </a:lnTo>
                <a:lnTo>
                  <a:pt x="0" y="1339380"/>
                </a:lnTo>
                <a:lnTo>
                  <a:pt x="16942" y="1315206"/>
                </a:lnTo>
                <a:cubicBezTo>
                  <a:pt x="562815" y="578635"/>
                  <a:pt x="1310487" y="167500"/>
                  <a:pt x="2627426" y="431718"/>
                </a:cubicBezTo>
                <a:cubicBezTo>
                  <a:pt x="3923977" y="692296"/>
                  <a:pt x="4626520" y="1959527"/>
                  <a:pt x="6949511" y="903595"/>
                </a:cubicBezTo>
                <a:cubicBezTo>
                  <a:pt x="7555500" y="627066"/>
                  <a:pt x="8148303" y="22846"/>
                  <a:pt x="9059229" y="630"/>
                </a:cubicBez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pic>
        <p:nvPicPr>
          <p:cNvPr id="2" name="Bilde 1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3B5F11BD-94C1-F8CE-DE18-4399866A6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pic>
        <p:nvPicPr>
          <p:cNvPr id="13" name="Plassholder for bilde 12" descr="Et bilde som inneholder himmel, oksedyr, kveg, utendørs&#10;&#10;KI-generert innhold kan være feil.">
            <a:extLst>
              <a:ext uri="{FF2B5EF4-FFF2-40B4-BE49-F238E27FC236}">
                <a16:creationId xmlns:a16="http://schemas.microsoft.com/office/drawing/2014/main" id="{0DB7FBDD-C8D9-9DF4-E95E-8C4651D1A4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0178" y="1475413"/>
            <a:ext cx="1465277" cy="1808768"/>
          </a:xfrm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46949034-D305-BA55-F291-A81B7AAE66CB}"/>
              </a:ext>
            </a:extLst>
          </p:cNvPr>
          <p:cNvGrpSpPr/>
          <p:nvPr/>
        </p:nvGrpSpPr>
        <p:grpSpPr>
          <a:xfrm>
            <a:off x="6947491" y="3887330"/>
            <a:ext cx="3763356" cy="360000"/>
            <a:chOff x="7675435" y="4509202"/>
            <a:chExt cx="3763356" cy="3600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2834FCE5-5405-516E-6D4D-A39DF6E2A663}"/>
                </a:ext>
              </a:extLst>
            </p:cNvPr>
            <p:cNvSpPr/>
            <p:nvPr/>
          </p:nvSpPr>
          <p:spPr>
            <a:xfrm>
              <a:off x="7775113" y="4509202"/>
              <a:ext cx="3564000" cy="360000"/>
            </a:xfrm>
            <a:prstGeom prst="roundRect">
              <a:avLst>
                <a:gd name="adj" fmla="val 50000"/>
              </a:avLst>
            </a:prstGeom>
            <a:solidFill>
              <a:srgbClr val="F5B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28" name="TextBox 65">
              <a:extLst>
                <a:ext uri="{FF2B5EF4-FFF2-40B4-BE49-F238E27FC236}">
                  <a16:creationId xmlns:a16="http://schemas.microsoft.com/office/drawing/2014/main" id="{40A90CC9-2BF2-A616-F72A-FF758BE313C2}"/>
                </a:ext>
              </a:extLst>
            </p:cNvPr>
            <p:cNvSpPr txBox="1"/>
            <p:nvPr/>
          </p:nvSpPr>
          <p:spPr>
            <a:xfrm>
              <a:off x="7675435" y="4522060"/>
              <a:ext cx="3763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Et faglig og sosialt miljø i produsentlaget</a:t>
              </a: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4D5AEED1-C886-4EB7-D9B6-0FFDECA6E85F}"/>
              </a:ext>
            </a:extLst>
          </p:cNvPr>
          <p:cNvGrpSpPr/>
          <p:nvPr/>
        </p:nvGrpSpPr>
        <p:grpSpPr>
          <a:xfrm>
            <a:off x="9927169" y="5248619"/>
            <a:ext cx="540000" cy="540000"/>
            <a:chOff x="3092085" y="3824539"/>
            <a:chExt cx="540000" cy="54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72F1B85-8CFD-C341-05FF-CA9A714CE55A}"/>
                </a:ext>
              </a:extLst>
            </p:cNvPr>
            <p:cNvSpPr/>
            <p:nvPr/>
          </p:nvSpPr>
          <p:spPr>
            <a:xfrm>
              <a:off x="3092085" y="3824539"/>
              <a:ext cx="540000" cy="540000"/>
            </a:xfrm>
            <a:prstGeom prst="ellipse">
              <a:avLst/>
            </a:prstGeom>
            <a:solidFill>
              <a:srgbClr val="EF6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pic>
          <p:nvPicPr>
            <p:cNvPr id="24" name="Grafikk 23" descr="Butikker med meieriprodukter med heldekkende fyll">
              <a:extLst>
                <a:ext uri="{FF2B5EF4-FFF2-40B4-BE49-F238E27FC236}">
                  <a16:creationId xmlns:a16="http://schemas.microsoft.com/office/drawing/2014/main" id="{162B38A2-90F5-1817-4709-9B2DD5B5C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33627" y="3870258"/>
              <a:ext cx="432000" cy="432000"/>
            </a:xfrm>
            <a:prstGeom prst="rect">
              <a:avLst/>
            </a:prstGeom>
          </p:spPr>
        </p:pic>
      </p:grp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A09D72F4-A9F5-6E5E-0AD7-5894205AA7FF}"/>
              </a:ext>
            </a:extLst>
          </p:cNvPr>
          <p:cNvSpPr/>
          <p:nvPr/>
        </p:nvSpPr>
        <p:spPr>
          <a:xfrm>
            <a:off x="3539346" y="751911"/>
            <a:ext cx="1471705" cy="13601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19" name="Plassholder for bilde 18" descr="Et bilde som inneholder Font, Grafikk, grafisk design, logo&#10;&#10;KI-generert innhold kan være feil.">
            <a:extLst>
              <a:ext uri="{FF2B5EF4-FFF2-40B4-BE49-F238E27FC236}">
                <a16:creationId xmlns:a16="http://schemas.microsoft.com/office/drawing/2014/main" id="{D6BB2C36-F42C-CA27-9A95-A7D0FB9816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754" y="1013850"/>
            <a:ext cx="1154888" cy="900000"/>
          </a:xfrm>
          <a:solidFill>
            <a:schemeClr val="bg1"/>
          </a:solidFill>
        </p:spPr>
      </p:pic>
      <p:sp>
        <p:nvSpPr>
          <p:cNvPr id="7" name="TextBox 48">
            <a:extLst>
              <a:ext uri="{FF2B5EF4-FFF2-40B4-BE49-F238E27FC236}">
                <a16:creationId xmlns:a16="http://schemas.microsoft.com/office/drawing/2014/main" id="{9A066752-D922-19B0-CEE5-219A5C45B3B0}"/>
              </a:ext>
            </a:extLst>
          </p:cNvPr>
          <p:cNvSpPr txBox="1"/>
          <p:nvPr/>
        </p:nvSpPr>
        <p:spPr>
          <a:xfrm>
            <a:off x="1355719" y="3249404"/>
            <a:ext cx="1465278" cy="23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700" noProof="0" dirty="0">
                <a:solidFill>
                  <a:schemeClr val="bg1"/>
                </a:solidFill>
              </a:rPr>
              <a:t>Foto: Katrine Lunke/Apeland</a:t>
            </a:r>
          </a:p>
        </p:txBody>
      </p:sp>
    </p:spTree>
    <p:extLst>
      <p:ext uri="{BB962C8B-B14F-4D97-AF65-F5344CB8AC3E}">
        <p14:creationId xmlns:p14="http://schemas.microsoft.com/office/powerpoint/2010/main" val="30876566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2F32B-CA79-B17D-FDC0-B6FDEA7AC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6A6146F-1298-837E-4D57-92F2D441D6B1}"/>
              </a:ext>
            </a:extLst>
          </p:cNvPr>
          <p:cNvSpPr/>
          <p:nvPr/>
        </p:nvSpPr>
        <p:spPr>
          <a:xfrm>
            <a:off x="1069964" y="1228753"/>
            <a:ext cx="4898571" cy="2302088"/>
          </a:xfrm>
          <a:prstGeom prst="roundRect">
            <a:avLst>
              <a:gd name="adj" fmla="val 10047"/>
            </a:avLst>
          </a:pr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3BEF83-FF86-B00F-D586-4D5D7D4921D9}"/>
              </a:ext>
            </a:extLst>
          </p:cNvPr>
          <p:cNvSpPr txBox="1"/>
          <p:nvPr/>
        </p:nvSpPr>
        <p:spPr>
          <a:xfrm>
            <a:off x="2994725" y="2101644"/>
            <a:ext cx="2774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nb-NO" sz="1600" noProof="0" dirty="0">
                <a:solidFill>
                  <a:schemeClr val="bg1"/>
                </a:solidFill>
                <a:latin typeface="Nunito" pitchFamily="2" charset="0"/>
              </a:rPr>
              <a:t>Et samvirke som sikrer deg konkurransekraft og påvirkning videre i verdikjeden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430491-9A75-3EB1-3FB7-AF97AF32DF24}"/>
              </a:ext>
            </a:extLst>
          </p:cNvPr>
          <p:cNvSpPr txBox="1"/>
          <p:nvPr/>
        </p:nvSpPr>
        <p:spPr>
          <a:xfrm>
            <a:off x="6712427" y="1341652"/>
            <a:ext cx="45877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Hva har </a:t>
            </a:r>
            <a:r>
              <a:rPr lang="nb-NO" sz="4800" b="1" noProof="0" dirty="0">
                <a:solidFill>
                  <a:srgbClr val="5A7532"/>
                </a:solidFill>
                <a:latin typeface="+mj-lt"/>
              </a:rPr>
              <a:t>NORTURA</a:t>
            </a:r>
            <a:r>
              <a:rPr lang="nb-NO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å tilby nye eiere?</a:t>
            </a:r>
            <a:endParaRPr lang="nb-NO" sz="4000" noProof="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2E048D69-4F2A-D994-856B-29385AE8AE67}"/>
              </a:ext>
            </a:extLst>
          </p:cNvPr>
          <p:cNvGrpSpPr/>
          <p:nvPr/>
        </p:nvGrpSpPr>
        <p:grpSpPr>
          <a:xfrm>
            <a:off x="7191169" y="3314733"/>
            <a:ext cx="3276000" cy="360529"/>
            <a:chOff x="4111795" y="4731527"/>
            <a:chExt cx="3276000" cy="360529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41AA28A-831F-BE9B-7A1A-36DC00DB4C09}"/>
                </a:ext>
              </a:extLst>
            </p:cNvPr>
            <p:cNvSpPr/>
            <p:nvPr/>
          </p:nvSpPr>
          <p:spPr>
            <a:xfrm>
              <a:off x="4111795" y="4732056"/>
              <a:ext cx="3276000" cy="360000"/>
            </a:xfrm>
            <a:prstGeom prst="roundRect">
              <a:avLst>
                <a:gd name="adj" fmla="val 50000"/>
              </a:avLst>
            </a:prstGeom>
            <a:solidFill>
              <a:srgbClr val="5A75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7B64001-1678-C87C-EBD8-22736F7FDBC5}"/>
                </a:ext>
              </a:extLst>
            </p:cNvPr>
            <p:cNvSpPr txBox="1"/>
            <p:nvPr/>
          </p:nvSpPr>
          <p:spPr>
            <a:xfrm>
              <a:off x="4148092" y="4731527"/>
              <a:ext cx="3203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noProof="0" dirty="0">
                  <a:solidFill>
                    <a:schemeClr val="bg1"/>
                  </a:solidFill>
                  <a:latin typeface="+mj-lt"/>
                </a:rPr>
                <a:t>Startpakke som ny produsent</a:t>
              </a: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ADCB8C0-B76A-D3FF-8036-E46B6A0BB479}"/>
              </a:ext>
            </a:extLst>
          </p:cNvPr>
          <p:cNvSpPr/>
          <p:nvPr/>
        </p:nvSpPr>
        <p:spPr>
          <a:xfrm>
            <a:off x="538435" y="5497896"/>
            <a:ext cx="11210945" cy="1360105"/>
          </a:xfrm>
          <a:custGeom>
            <a:avLst/>
            <a:gdLst>
              <a:gd name="connsiteX0" fmla="*/ 9170361 w 11210945"/>
              <a:gd name="connsiteY0" fmla="*/ 638 h 1360105"/>
              <a:gd name="connsiteX1" fmla="*/ 9586088 w 11210945"/>
              <a:gd name="connsiteY1" fmla="*/ 29743 h 1360105"/>
              <a:gd name="connsiteX2" fmla="*/ 11082599 w 11210945"/>
              <a:gd name="connsiteY2" fmla="*/ 737121 h 1360105"/>
              <a:gd name="connsiteX3" fmla="*/ 11210945 w 11210945"/>
              <a:gd name="connsiteY3" fmla="*/ 867267 h 1360105"/>
              <a:gd name="connsiteX4" fmla="*/ 11210945 w 11210945"/>
              <a:gd name="connsiteY4" fmla="*/ 1360105 h 1360105"/>
              <a:gd name="connsiteX5" fmla="*/ 0 w 11210945"/>
              <a:gd name="connsiteY5" fmla="*/ 1360105 h 1360105"/>
              <a:gd name="connsiteX6" fmla="*/ 20501 w 11210945"/>
              <a:gd name="connsiteY6" fmla="*/ 1330853 h 1360105"/>
              <a:gd name="connsiteX7" fmla="*/ 2662041 w 11210945"/>
              <a:gd name="connsiteY7" fmla="*/ 436854 h 1360105"/>
              <a:gd name="connsiteX8" fmla="*/ 7035545 w 11210945"/>
              <a:gd name="connsiteY8" fmla="*/ 914345 h 1360105"/>
              <a:gd name="connsiteX9" fmla="*/ 9170361 w 11210945"/>
              <a:gd name="connsiteY9" fmla="*/ 638 h 136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10945" h="1360105">
                <a:moveTo>
                  <a:pt x="9170361" y="638"/>
                </a:moveTo>
                <a:cubicBezTo>
                  <a:pt x="9302041" y="-2574"/>
                  <a:pt x="9440291" y="6234"/>
                  <a:pt x="9586088" y="29743"/>
                </a:cubicBezTo>
                <a:cubicBezTo>
                  <a:pt x="10147131" y="89468"/>
                  <a:pt x="10673078" y="351956"/>
                  <a:pt x="11082599" y="737121"/>
                </a:cubicBezTo>
                <a:lnTo>
                  <a:pt x="11210945" y="867267"/>
                </a:lnTo>
                <a:lnTo>
                  <a:pt x="11210945" y="1360105"/>
                </a:lnTo>
                <a:lnTo>
                  <a:pt x="0" y="1360105"/>
                </a:lnTo>
                <a:lnTo>
                  <a:pt x="20501" y="1330853"/>
                </a:lnTo>
                <a:cubicBezTo>
                  <a:pt x="572868" y="585519"/>
                  <a:pt x="1329435" y="169492"/>
                  <a:pt x="2662041" y="436854"/>
                </a:cubicBezTo>
                <a:cubicBezTo>
                  <a:pt x="3974017" y="700532"/>
                  <a:pt x="4684917" y="1982839"/>
                  <a:pt x="7035545" y="914345"/>
                </a:cubicBezTo>
                <a:cubicBezTo>
                  <a:pt x="7648743" y="634526"/>
                  <a:pt x="8248598" y="23118"/>
                  <a:pt x="9170361" y="638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C5D3B90-E64A-E00C-4428-410F518241FD}"/>
              </a:ext>
            </a:extLst>
          </p:cNvPr>
          <p:cNvSpPr/>
          <p:nvPr/>
        </p:nvSpPr>
        <p:spPr>
          <a:xfrm>
            <a:off x="1116178" y="5518620"/>
            <a:ext cx="11075822" cy="1339380"/>
          </a:xfrm>
          <a:custGeom>
            <a:avLst/>
            <a:gdLst>
              <a:gd name="connsiteX0" fmla="*/ 9059229 w 11075822"/>
              <a:gd name="connsiteY0" fmla="*/ 630 h 1339380"/>
              <a:gd name="connsiteX1" fmla="*/ 9470068 w 11075822"/>
              <a:gd name="connsiteY1" fmla="*/ 29393 h 1339380"/>
              <a:gd name="connsiteX2" fmla="*/ 10948985 w 11075822"/>
              <a:gd name="connsiteY2" fmla="*/ 728454 h 1339380"/>
              <a:gd name="connsiteX3" fmla="*/ 11075822 w 11075822"/>
              <a:gd name="connsiteY3" fmla="*/ 857070 h 1339380"/>
              <a:gd name="connsiteX4" fmla="*/ 11075822 w 11075822"/>
              <a:gd name="connsiteY4" fmla="*/ 1339380 h 1339380"/>
              <a:gd name="connsiteX5" fmla="*/ 0 w 11075822"/>
              <a:gd name="connsiteY5" fmla="*/ 1339380 h 1339380"/>
              <a:gd name="connsiteX6" fmla="*/ 16942 w 11075822"/>
              <a:gd name="connsiteY6" fmla="*/ 1315206 h 1339380"/>
              <a:gd name="connsiteX7" fmla="*/ 2627426 w 11075822"/>
              <a:gd name="connsiteY7" fmla="*/ 431718 h 1339380"/>
              <a:gd name="connsiteX8" fmla="*/ 6949511 w 11075822"/>
              <a:gd name="connsiteY8" fmla="*/ 903595 h 1339380"/>
              <a:gd name="connsiteX9" fmla="*/ 9059229 w 11075822"/>
              <a:gd name="connsiteY9" fmla="*/ 630 h 133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75822" h="1339380">
                <a:moveTo>
                  <a:pt x="9059229" y="630"/>
                </a:moveTo>
                <a:cubicBezTo>
                  <a:pt x="9189361" y="-2544"/>
                  <a:pt x="9325985" y="6160"/>
                  <a:pt x="9470068" y="29393"/>
                </a:cubicBezTo>
                <a:cubicBezTo>
                  <a:pt x="10024515" y="88416"/>
                  <a:pt x="10544279" y="347818"/>
                  <a:pt x="10948985" y="728454"/>
                </a:cubicBezTo>
                <a:lnTo>
                  <a:pt x="11075822" y="857070"/>
                </a:lnTo>
                <a:lnTo>
                  <a:pt x="11075822" y="1339380"/>
                </a:lnTo>
                <a:lnTo>
                  <a:pt x="0" y="1339380"/>
                </a:lnTo>
                <a:lnTo>
                  <a:pt x="16942" y="1315206"/>
                </a:lnTo>
                <a:cubicBezTo>
                  <a:pt x="562815" y="578635"/>
                  <a:pt x="1310487" y="167500"/>
                  <a:pt x="2627426" y="431718"/>
                </a:cubicBezTo>
                <a:cubicBezTo>
                  <a:pt x="3923977" y="692296"/>
                  <a:pt x="4626520" y="1959527"/>
                  <a:pt x="6949511" y="903595"/>
                </a:cubicBezTo>
                <a:cubicBezTo>
                  <a:pt x="7555500" y="627066"/>
                  <a:pt x="8148303" y="22846"/>
                  <a:pt x="9059229" y="630"/>
                </a:cubicBez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pic>
        <p:nvPicPr>
          <p:cNvPr id="2" name="Bilde 1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42542B2-1F99-9478-CC6A-8FDDFD600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FD9AAD96-0F33-2AEB-CDB1-D2BBBAD0355E}"/>
              </a:ext>
            </a:extLst>
          </p:cNvPr>
          <p:cNvGrpSpPr/>
          <p:nvPr/>
        </p:nvGrpSpPr>
        <p:grpSpPr>
          <a:xfrm>
            <a:off x="6947491" y="3877249"/>
            <a:ext cx="3763356" cy="370081"/>
            <a:chOff x="7675435" y="4499121"/>
            <a:chExt cx="3763356" cy="370081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6C03E896-F674-2AD7-A5CC-980143AF3819}"/>
                </a:ext>
              </a:extLst>
            </p:cNvPr>
            <p:cNvSpPr/>
            <p:nvPr/>
          </p:nvSpPr>
          <p:spPr>
            <a:xfrm>
              <a:off x="7775113" y="4509202"/>
              <a:ext cx="3564000" cy="360000"/>
            </a:xfrm>
            <a:prstGeom prst="roundRect">
              <a:avLst>
                <a:gd name="adj" fmla="val 50000"/>
              </a:avLst>
            </a:prstGeom>
            <a:solidFill>
              <a:srgbClr val="EF6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28" name="TextBox 65">
              <a:extLst>
                <a:ext uri="{FF2B5EF4-FFF2-40B4-BE49-F238E27FC236}">
                  <a16:creationId xmlns:a16="http://schemas.microsoft.com/office/drawing/2014/main" id="{2DF765C0-FE10-FF58-C357-0A8261F53AF2}"/>
                </a:ext>
              </a:extLst>
            </p:cNvPr>
            <p:cNvSpPr txBox="1"/>
            <p:nvPr/>
          </p:nvSpPr>
          <p:spPr>
            <a:xfrm>
              <a:off x="7675435" y="4499121"/>
              <a:ext cx="3763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noProof="0" dirty="0">
                  <a:solidFill>
                    <a:schemeClr val="bg1"/>
                  </a:solidFill>
                  <a:latin typeface="+mj-lt"/>
                </a:rPr>
                <a:t>Fagmøter og sosiale samlinger</a:t>
              </a: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AB852CD3-CE2E-1322-B5EF-EDBE72885CA7}"/>
              </a:ext>
            </a:extLst>
          </p:cNvPr>
          <p:cNvSpPr/>
          <p:nvPr/>
        </p:nvSpPr>
        <p:spPr>
          <a:xfrm>
            <a:off x="9927169" y="5248619"/>
            <a:ext cx="540000" cy="540000"/>
          </a:xfrm>
          <a:prstGeom prst="ellipse">
            <a:avLst/>
          </a:prstGeom>
          <a:solidFill>
            <a:srgbClr val="328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7098780D-5C27-E771-7B43-888B7C2E3AAE}"/>
              </a:ext>
            </a:extLst>
          </p:cNvPr>
          <p:cNvSpPr/>
          <p:nvPr/>
        </p:nvSpPr>
        <p:spPr>
          <a:xfrm>
            <a:off x="2994725" y="979302"/>
            <a:ext cx="2684121" cy="7703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pic>
        <p:nvPicPr>
          <p:cNvPr id="9" name="Bilde 8" descr="Et bilde som inneholder Grafikk, grafisk design, logo, Fargerikt&#10;&#10;KI-generert innhold kan være feil.">
            <a:extLst>
              <a:ext uri="{FF2B5EF4-FFF2-40B4-BE49-F238E27FC236}">
                <a16:creationId xmlns:a16="http://schemas.microsoft.com/office/drawing/2014/main" id="{13A5E52A-2F9F-9CF0-B7AB-7313EF481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99" y="1124235"/>
            <a:ext cx="2356961" cy="468000"/>
          </a:xfrm>
          <a:prstGeom prst="rect">
            <a:avLst/>
          </a:prstGeom>
        </p:spPr>
      </p:pic>
      <p:sp>
        <p:nvSpPr>
          <p:cNvPr id="12" name="TextBox 48">
            <a:extLst>
              <a:ext uri="{FF2B5EF4-FFF2-40B4-BE49-F238E27FC236}">
                <a16:creationId xmlns:a16="http://schemas.microsoft.com/office/drawing/2014/main" id="{E6D1D80D-7BF0-2A17-615A-B0327A3040F1}"/>
              </a:ext>
            </a:extLst>
          </p:cNvPr>
          <p:cNvSpPr txBox="1"/>
          <p:nvPr/>
        </p:nvSpPr>
        <p:spPr>
          <a:xfrm>
            <a:off x="1983915" y="4110909"/>
            <a:ext cx="4670174" cy="11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3675">
              <a:lnSpc>
                <a:spcPct val="150000"/>
              </a:lnSpc>
              <a:buClr>
                <a:srgbClr val="5A7532"/>
              </a:buClr>
              <a:buFont typeface="Arial" panose="020B0604020202020204" pitchFamily="34" charset="0"/>
              <a:buChar char="•"/>
            </a:pPr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 mulig økonomi for deg som eier.</a:t>
            </a:r>
          </a:p>
          <a:p>
            <a:pPr marL="285750" indent="-193675">
              <a:lnSpc>
                <a:spcPct val="150000"/>
              </a:lnSpc>
              <a:buClr>
                <a:srgbClr val="5A7532"/>
              </a:buClr>
              <a:buFont typeface="Arial" panose="020B0604020202020204" pitchFamily="34" charset="0"/>
              <a:buChar char="•"/>
            </a:pPr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Sikrer deg avsetning for din produksjon.</a:t>
            </a:r>
          </a:p>
          <a:p>
            <a:pPr marL="285750" indent="-193675">
              <a:lnSpc>
                <a:spcPct val="150000"/>
              </a:lnSpc>
              <a:buClr>
                <a:srgbClr val="5A7532"/>
              </a:buClr>
              <a:buFont typeface="Arial" panose="020B0604020202020204" pitchFamily="34" charset="0"/>
              <a:buChar char="•"/>
            </a:pPr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Leveringsavtaler gir bedre betaling.</a:t>
            </a:r>
          </a:p>
        </p:txBody>
      </p:sp>
      <p:pic>
        <p:nvPicPr>
          <p:cNvPr id="23" name="Plassholder for bilde 22" descr="Et bilde som inneholder gress, utendørs, pattedyr, sau&#10;&#10;KI-generert innhold kan være feil.">
            <a:extLst>
              <a:ext uri="{FF2B5EF4-FFF2-40B4-BE49-F238E27FC236}">
                <a16:creationId xmlns:a16="http://schemas.microsoft.com/office/drawing/2014/main" id="{5FA4B0CE-44BC-FE7A-1F60-642AE4955F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276" y="1475413"/>
            <a:ext cx="1465277" cy="1808768"/>
          </a:xfrm>
        </p:spPr>
      </p:pic>
      <p:pic>
        <p:nvPicPr>
          <p:cNvPr id="27" name="Grafikk 26" descr="Gris med heldekkende fyll">
            <a:extLst>
              <a:ext uri="{FF2B5EF4-FFF2-40B4-BE49-F238E27FC236}">
                <a16:creationId xmlns:a16="http://schemas.microsoft.com/office/drawing/2014/main" id="{6954FB95-4E6E-6406-40FB-909B6FA003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56085" y="5264348"/>
            <a:ext cx="50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3504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A8694-D338-1781-4F5D-FDFBB85D4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F69E81A-4A8A-1E1F-E236-2A5736637202}"/>
              </a:ext>
            </a:extLst>
          </p:cNvPr>
          <p:cNvSpPr/>
          <p:nvPr/>
        </p:nvSpPr>
        <p:spPr>
          <a:xfrm>
            <a:off x="1069964" y="1228753"/>
            <a:ext cx="4898571" cy="2302088"/>
          </a:xfrm>
          <a:prstGeom prst="roundRect">
            <a:avLst>
              <a:gd name="adj" fmla="val 10047"/>
            </a:avLst>
          </a:pr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BF0E5D-4AEF-3F5B-7FFD-A44F4CF39FA1}"/>
              </a:ext>
            </a:extLst>
          </p:cNvPr>
          <p:cNvSpPr txBox="1"/>
          <p:nvPr/>
        </p:nvSpPr>
        <p:spPr>
          <a:xfrm>
            <a:off x="2994725" y="2101644"/>
            <a:ext cx="2774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nb-NO" sz="1600" noProof="0" dirty="0">
                <a:latin typeface="Nunito" pitchFamily="2" charset="0"/>
              </a:rPr>
              <a:t>Et samvirke som sikrer deg </a:t>
            </a:r>
            <a:r>
              <a:rPr lang="nb-NO" sz="1600" dirty="0">
                <a:latin typeface="Nunito" pitchFamily="2" charset="0"/>
              </a:rPr>
              <a:t>viktige innsatsfaktorer og en totalleverandør til det norske landbruket.</a:t>
            </a:r>
            <a:endParaRPr lang="nb-NO" sz="1600" noProof="0" dirty="0">
              <a:latin typeface="Nunito" pitchFamily="2" charset="0"/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EAD77226-F556-F31F-F3EB-9A133BCDDBB4}"/>
              </a:ext>
            </a:extLst>
          </p:cNvPr>
          <p:cNvGrpSpPr/>
          <p:nvPr/>
        </p:nvGrpSpPr>
        <p:grpSpPr>
          <a:xfrm>
            <a:off x="7191168" y="3529753"/>
            <a:ext cx="3763355" cy="360000"/>
            <a:chOff x="4111794" y="4732056"/>
            <a:chExt cx="3763355" cy="360000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1B431C48-9850-06FB-AD3E-3823760DB9F4}"/>
                </a:ext>
              </a:extLst>
            </p:cNvPr>
            <p:cNvSpPr/>
            <p:nvPr/>
          </p:nvSpPr>
          <p:spPr>
            <a:xfrm>
              <a:off x="4111794" y="4732056"/>
              <a:ext cx="3763355" cy="360000"/>
            </a:xfrm>
            <a:prstGeom prst="roundRect">
              <a:avLst>
                <a:gd name="adj" fmla="val 50000"/>
              </a:avLst>
            </a:prstGeom>
            <a:solidFill>
              <a:srgbClr val="5A75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530607D-9DF8-BDFE-45DA-ABE2271B4A3C}"/>
                </a:ext>
              </a:extLst>
            </p:cNvPr>
            <p:cNvSpPr txBox="1"/>
            <p:nvPr/>
          </p:nvSpPr>
          <p:spPr>
            <a:xfrm>
              <a:off x="4148092" y="4746897"/>
              <a:ext cx="37270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noProof="0" dirty="0">
                  <a:solidFill>
                    <a:schemeClr val="bg1"/>
                  </a:solidFill>
                  <a:latin typeface="+mj-lt"/>
                </a:rPr>
                <a:t>Lokal tilstedeværelse - vi er der du er!</a:t>
              </a: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8F6C50-39F3-607B-6835-48FF03858CD3}"/>
              </a:ext>
            </a:extLst>
          </p:cNvPr>
          <p:cNvSpPr/>
          <p:nvPr/>
        </p:nvSpPr>
        <p:spPr>
          <a:xfrm>
            <a:off x="538435" y="5497896"/>
            <a:ext cx="11210945" cy="1360105"/>
          </a:xfrm>
          <a:custGeom>
            <a:avLst/>
            <a:gdLst>
              <a:gd name="connsiteX0" fmla="*/ 9170361 w 11210945"/>
              <a:gd name="connsiteY0" fmla="*/ 638 h 1360105"/>
              <a:gd name="connsiteX1" fmla="*/ 9586088 w 11210945"/>
              <a:gd name="connsiteY1" fmla="*/ 29743 h 1360105"/>
              <a:gd name="connsiteX2" fmla="*/ 11082599 w 11210945"/>
              <a:gd name="connsiteY2" fmla="*/ 737121 h 1360105"/>
              <a:gd name="connsiteX3" fmla="*/ 11210945 w 11210945"/>
              <a:gd name="connsiteY3" fmla="*/ 867267 h 1360105"/>
              <a:gd name="connsiteX4" fmla="*/ 11210945 w 11210945"/>
              <a:gd name="connsiteY4" fmla="*/ 1360105 h 1360105"/>
              <a:gd name="connsiteX5" fmla="*/ 0 w 11210945"/>
              <a:gd name="connsiteY5" fmla="*/ 1360105 h 1360105"/>
              <a:gd name="connsiteX6" fmla="*/ 20501 w 11210945"/>
              <a:gd name="connsiteY6" fmla="*/ 1330853 h 1360105"/>
              <a:gd name="connsiteX7" fmla="*/ 2662041 w 11210945"/>
              <a:gd name="connsiteY7" fmla="*/ 436854 h 1360105"/>
              <a:gd name="connsiteX8" fmla="*/ 7035545 w 11210945"/>
              <a:gd name="connsiteY8" fmla="*/ 914345 h 1360105"/>
              <a:gd name="connsiteX9" fmla="*/ 9170361 w 11210945"/>
              <a:gd name="connsiteY9" fmla="*/ 638 h 136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10945" h="1360105">
                <a:moveTo>
                  <a:pt x="9170361" y="638"/>
                </a:moveTo>
                <a:cubicBezTo>
                  <a:pt x="9302041" y="-2574"/>
                  <a:pt x="9440291" y="6234"/>
                  <a:pt x="9586088" y="29743"/>
                </a:cubicBezTo>
                <a:cubicBezTo>
                  <a:pt x="10147131" y="89468"/>
                  <a:pt x="10673078" y="351956"/>
                  <a:pt x="11082599" y="737121"/>
                </a:cubicBezTo>
                <a:lnTo>
                  <a:pt x="11210945" y="867267"/>
                </a:lnTo>
                <a:lnTo>
                  <a:pt x="11210945" y="1360105"/>
                </a:lnTo>
                <a:lnTo>
                  <a:pt x="0" y="1360105"/>
                </a:lnTo>
                <a:lnTo>
                  <a:pt x="20501" y="1330853"/>
                </a:lnTo>
                <a:cubicBezTo>
                  <a:pt x="572868" y="585519"/>
                  <a:pt x="1329435" y="169492"/>
                  <a:pt x="2662041" y="436854"/>
                </a:cubicBezTo>
                <a:cubicBezTo>
                  <a:pt x="3974017" y="700532"/>
                  <a:pt x="4684917" y="1982839"/>
                  <a:pt x="7035545" y="914345"/>
                </a:cubicBezTo>
                <a:cubicBezTo>
                  <a:pt x="7648743" y="634526"/>
                  <a:pt x="8248598" y="23118"/>
                  <a:pt x="9170361" y="638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9C24FB7-BE42-1920-DF5E-2DBEF6622DB7}"/>
              </a:ext>
            </a:extLst>
          </p:cNvPr>
          <p:cNvSpPr/>
          <p:nvPr/>
        </p:nvSpPr>
        <p:spPr>
          <a:xfrm>
            <a:off x="1116178" y="5518620"/>
            <a:ext cx="11075822" cy="1339380"/>
          </a:xfrm>
          <a:custGeom>
            <a:avLst/>
            <a:gdLst>
              <a:gd name="connsiteX0" fmla="*/ 9059229 w 11075822"/>
              <a:gd name="connsiteY0" fmla="*/ 630 h 1339380"/>
              <a:gd name="connsiteX1" fmla="*/ 9470068 w 11075822"/>
              <a:gd name="connsiteY1" fmla="*/ 29393 h 1339380"/>
              <a:gd name="connsiteX2" fmla="*/ 10948985 w 11075822"/>
              <a:gd name="connsiteY2" fmla="*/ 728454 h 1339380"/>
              <a:gd name="connsiteX3" fmla="*/ 11075822 w 11075822"/>
              <a:gd name="connsiteY3" fmla="*/ 857070 h 1339380"/>
              <a:gd name="connsiteX4" fmla="*/ 11075822 w 11075822"/>
              <a:gd name="connsiteY4" fmla="*/ 1339380 h 1339380"/>
              <a:gd name="connsiteX5" fmla="*/ 0 w 11075822"/>
              <a:gd name="connsiteY5" fmla="*/ 1339380 h 1339380"/>
              <a:gd name="connsiteX6" fmla="*/ 16942 w 11075822"/>
              <a:gd name="connsiteY6" fmla="*/ 1315206 h 1339380"/>
              <a:gd name="connsiteX7" fmla="*/ 2627426 w 11075822"/>
              <a:gd name="connsiteY7" fmla="*/ 431718 h 1339380"/>
              <a:gd name="connsiteX8" fmla="*/ 6949511 w 11075822"/>
              <a:gd name="connsiteY8" fmla="*/ 903595 h 1339380"/>
              <a:gd name="connsiteX9" fmla="*/ 9059229 w 11075822"/>
              <a:gd name="connsiteY9" fmla="*/ 630 h 133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75822" h="1339380">
                <a:moveTo>
                  <a:pt x="9059229" y="630"/>
                </a:moveTo>
                <a:cubicBezTo>
                  <a:pt x="9189361" y="-2544"/>
                  <a:pt x="9325985" y="6160"/>
                  <a:pt x="9470068" y="29393"/>
                </a:cubicBezTo>
                <a:cubicBezTo>
                  <a:pt x="10024515" y="88416"/>
                  <a:pt x="10544279" y="347818"/>
                  <a:pt x="10948985" y="728454"/>
                </a:cubicBezTo>
                <a:lnTo>
                  <a:pt x="11075822" y="857070"/>
                </a:lnTo>
                <a:lnTo>
                  <a:pt x="11075822" y="1339380"/>
                </a:lnTo>
                <a:lnTo>
                  <a:pt x="0" y="1339380"/>
                </a:lnTo>
                <a:lnTo>
                  <a:pt x="16942" y="1315206"/>
                </a:lnTo>
                <a:cubicBezTo>
                  <a:pt x="562815" y="578635"/>
                  <a:pt x="1310487" y="167500"/>
                  <a:pt x="2627426" y="431718"/>
                </a:cubicBezTo>
                <a:cubicBezTo>
                  <a:pt x="3923977" y="692296"/>
                  <a:pt x="4626520" y="1959527"/>
                  <a:pt x="6949511" y="903595"/>
                </a:cubicBezTo>
                <a:cubicBezTo>
                  <a:pt x="7555500" y="627066"/>
                  <a:pt x="8148303" y="22846"/>
                  <a:pt x="9059229" y="630"/>
                </a:cubicBez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pic>
        <p:nvPicPr>
          <p:cNvPr id="2" name="Bilde 1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27437CF2-EFFF-64F9-20DC-7F752C363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grpSp>
        <p:nvGrpSpPr>
          <p:cNvPr id="31" name="Gruppe 30">
            <a:extLst>
              <a:ext uri="{FF2B5EF4-FFF2-40B4-BE49-F238E27FC236}">
                <a16:creationId xmlns:a16="http://schemas.microsoft.com/office/drawing/2014/main" id="{BF3857E5-D778-4B4B-92EE-6B80FCA11424}"/>
              </a:ext>
            </a:extLst>
          </p:cNvPr>
          <p:cNvGrpSpPr/>
          <p:nvPr/>
        </p:nvGrpSpPr>
        <p:grpSpPr>
          <a:xfrm>
            <a:off x="7159478" y="4174580"/>
            <a:ext cx="3863032" cy="360000"/>
            <a:chOff x="7675435" y="4509202"/>
            <a:chExt cx="3863032" cy="3600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3CEBE321-BAF0-5AF2-E0E9-5824F5263279}"/>
                </a:ext>
              </a:extLst>
            </p:cNvPr>
            <p:cNvSpPr/>
            <p:nvPr/>
          </p:nvSpPr>
          <p:spPr>
            <a:xfrm>
              <a:off x="7775113" y="4509202"/>
              <a:ext cx="3763354" cy="360000"/>
            </a:xfrm>
            <a:prstGeom prst="roundRect">
              <a:avLst>
                <a:gd name="adj" fmla="val 50000"/>
              </a:avLst>
            </a:prstGeom>
            <a:solidFill>
              <a:srgbClr val="0147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28" name="TextBox 65">
              <a:extLst>
                <a:ext uri="{FF2B5EF4-FFF2-40B4-BE49-F238E27FC236}">
                  <a16:creationId xmlns:a16="http://schemas.microsoft.com/office/drawing/2014/main" id="{5425F4F5-BCE6-6FAE-93E9-4C385659EC15}"/>
                </a:ext>
              </a:extLst>
            </p:cNvPr>
            <p:cNvSpPr txBox="1"/>
            <p:nvPr/>
          </p:nvSpPr>
          <p:spPr>
            <a:xfrm>
              <a:off x="7675435" y="4519596"/>
              <a:ext cx="3863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noProof="0" dirty="0">
                  <a:solidFill>
                    <a:schemeClr val="bg1"/>
                  </a:solidFill>
                  <a:latin typeface="+mj-lt"/>
                </a:rPr>
                <a:t>Forskning, utvikling og digitale løsninger</a:t>
              </a: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E34F308A-019A-4356-3A27-6E44D272C5F9}"/>
              </a:ext>
            </a:extLst>
          </p:cNvPr>
          <p:cNvSpPr/>
          <p:nvPr/>
        </p:nvSpPr>
        <p:spPr>
          <a:xfrm>
            <a:off x="9927169" y="5248619"/>
            <a:ext cx="540000" cy="540000"/>
          </a:xfrm>
          <a:prstGeom prst="ellipse">
            <a:avLst/>
          </a:pr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1C480431-A37E-2B90-C628-734D97A6AE05}"/>
              </a:ext>
            </a:extLst>
          </p:cNvPr>
          <p:cNvSpPr/>
          <p:nvPr/>
        </p:nvSpPr>
        <p:spPr>
          <a:xfrm>
            <a:off x="2904307" y="979302"/>
            <a:ext cx="2774539" cy="7703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W</a:t>
            </a:r>
          </a:p>
        </p:txBody>
      </p:sp>
      <p:sp>
        <p:nvSpPr>
          <p:cNvPr id="12" name="TextBox 48">
            <a:extLst>
              <a:ext uri="{FF2B5EF4-FFF2-40B4-BE49-F238E27FC236}">
                <a16:creationId xmlns:a16="http://schemas.microsoft.com/office/drawing/2014/main" id="{80130D7B-A159-A12E-36AA-5C3C4F8D2C3E}"/>
              </a:ext>
            </a:extLst>
          </p:cNvPr>
          <p:cNvSpPr txBox="1"/>
          <p:nvPr/>
        </p:nvSpPr>
        <p:spPr>
          <a:xfrm>
            <a:off x="1683417" y="4140089"/>
            <a:ext cx="4670174" cy="11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3675">
              <a:lnSpc>
                <a:spcPct val="150000"/>
              </a:lnSpc>
              <a:buClr>
                <a:srgbClr val="5A7532"/>
              </a:buClr>
              <a:buFont typeface="Arial" panose="020B0604020202020204" pitchFamily="34" charset="0"/>
              <a:buChar char="•"/>
            </a:pPr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Styrke eiers økonomi på kort og lang sikt.</a:t>
            </a:r>
          </a:p>
          <a:p>
            <a:pPr marL="285750" indent="-193675">
              <a:lnSpc>
                <a:spcPct val="150000"/>
              </a:lnSpc>
              <a:buClr>
                <a:srgbClr val="5A7532"/>
              </a:buClr>
              <a:buFont typeface="Arial" panose="020B0604020202020204" pitchFamily="34" charset="0"/>
              <a:buChar char="•"/>
            </a:pPr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Medlemsfordeler som ung/ny bonde.</a:t>
            </a:r>
          </a:p>
          <a:p>
            <a:pPr marL="285750" indent="-193675">
              <a:lnSpc>
                <a:spcPct val="150000"/>
              </a:lnSpc>
              <a:buClr>
                <a:srgbClr val="5A7532"/>
              </a:buClr>
              <a:buFont typeface="Arial" panose="020B0604020202020204" pitchFamily="34" charset="0"/>
              <a:buChar char="•"/>
            </a:pPr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Medlems- og etableringsbonus.</a:t>
            </a:r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63553288-3D60-3021-51B1-429D7BCB789F}"/>
              </a:ext>
            </a:extLst>
          </p:cNvPr>
          <p:cNvSpPr txBox="1"/>
          <p:nvPr/>
        </p:nvSpPr>
        <p:spPr>
          <a:xfrm>
            <a:off x="6432946" y="1571183"/>
            <a:ext cx="5369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Hva har </a:t>
            </a:r>
            <a:r>
              <a:rPr lang="nb-NO" sz="4800" b="1" dirty="0">
                <a:solidFill>
                  <a:srgbClr val="5A7532"/>
                </a:solidFill>
                <a:latin typeface="+mj-lt"/>
              </a:rPr>
              <a:t>Felleskjøpet </a:t>
            </a:r>
            <a:r>
              <a:rPr lang="nb-NO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å tilby nye eiere?</a:t>
            </a:r>
            <a:endParaRPr lang="nb-NO" sz="4000" noProof="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0" name="Bilde 9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EC5D47C2-0276-3259-4DC5-37EAAB0D153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15" y="1146227"/>
            <a:ext cx="2573217" cy="432000"/>
          </a:xfrm>
          <a:prstGeom prst="rect">
            <a:avLst/>
          </a:prstGeom>
        </p:spPr>
      </p:pic>
      <p:pic>
        <p:nvPicPr>
          <p:cNvPr id="14" name="Grafikk 13" descr="Korn med heldekkende fyll">
            <a:extLst>
              <a:ext uri="{FF2B5EF4-FFF2-40B4-BE49-F238E27FC236}">
                <a16:creationId xmlns:a16="http://schemas.microsoft.com/office/drawing/2014/main" id="{0C41E118-24EA-33D0-9479-639D2805F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17169" y="5338619"/>
            <a:ext cx="360000" cy="360000"/>
          </a:xfrm>
          <a:prstGeom prst="rect">
            <a:avLst/>
          </a:prstGeom>
        </p:spPr>
      </p:pic>
      <p:pic>
        <p:nvPicPr>
          <p:cNvPr id="18" name="Plassholder for bilde 17" descr="Et bilde som inneholder himmel, utendørs, gress, avling&#10;&#10;KI-generert innhold kan være feil.">
            <a:extLst>
              <a:ext uri="{FF2B5EF4-FFF2-40B4-BE49-F238E27FC236}">
                <a16:creationId xmlns:a16="http://schemas.microsoft.com/office/drawing/2014/main" id="{F154FC76-8074-C2F2-4014-6B95CA52D5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3915" y="1475413"/>
            <a:ext cx="1440000" cy="1808768"/>
          </a:xfrm>
        </p:spPr>
      </p:pic>
    </p:spTree>
    <p:extLst>
      <p:ext uri="{BB962C8B-B14F-4D97-AF65-F5344CB8AC3E}">
        <p14:creationId xmlns:p14="http://schemas.microsoft.com/office/powerpoint/2010/main" val="1174566438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7136329-AD00-55D7-B8DF-948608042EA6}"/>
              </a:ext>
            </a:extLst>
          </p:cNvPr>
          <p:cNvSpPr/>
          <p:nvPr/>
        </p:nvSpPr>
        <p:spPr>
          <a:xfrm>
            <a:off x="1" y="5428996"/>
            <a:ext cx="10034948" cy="1429004"/>
          </a:xfrm>
          <a:custGeom>
            <a:avLst/>
            <a:gdLst>
              <a:gd name="connsiteX0" fmla="*/ 335067 w 10034948"/>
              <a:gd name="connsiteY0" fmla="*/ 205282 h 1429004"/>
              <a:gd name="connsiteX1" fmla="*/ 2294519 w 10034948"/>
              <a:gd name="connsiteY1" fmla="*/ 1057158 h 1429004"/>
              <a:gd name="connsiteX2" fmla="*/ 2726108 w 10034948"/>
              <a:gd name="connsiteY2" fmla="*/ 1362639 h 1429004"/>
              <a:gd name="connsiteX3" fmla="*/ 2838259 w 10034948"/>
              <a:gd name="connsiteY3" fmla="*/ 1429004 h 1429004"/>
              <a:gd name="connsiteX4" fmla="*/ 0 w 10034948"/>
              <a:gd name="connsiteY4" fmla="*/ 1429004 h 1429004"/>
              <a:gd name="connsiteX5" fmla="*/ 0 w 10034948"/>
              <a:gd name="connsiteY5" fmla="*/ 234752 h 1429004"/>
              <a:gd name="connsiteX6" fmla="*/ 55483 w 10034948"/>
              <a:gd name="connsiteY6" fmla="*/ 224557 h 1429004"/>
              <a:gd name="connsiteX7" fmla="*/ 335067 w 10034948"/>
              <a:gd name="connsiteY7" fmla="*/ 205282 h 1429004"/>
              <a:gd name="connsiteX8" fmla="*/ 7831509 w 10034948"/>
              <a:gd name="connsiteY8" fmla="*/ 1283 h 1429004"/>
              <a:gd name="connsiteX9" fmla="*/ 9964888 w 10034948"/>
              <a:gd name="connsiteY9" fmla="*/ 1265884 h 1429004"/>
              <a:gd name="connsiteX10" fmla="*/ 10034948 w 10034948"/>
              <a:gd name="connsiteY10" fmla="*/ 1429004 h 1429004"/>
              <a:gd name="connsiteX11" fmla="*/ 5003144 w 10034948"/>
              <a:gd name="connsiteY11" fmla="*/ 1429004 h 1429004"/>
              <a:gd name="connsiteX12" fmla="*/ 5194775 w 10034948"/>
              <a:gd name="connsiteY12" fmla="*/ 1312156 h 1429004"/>
              <a:gd name="connsiteX13" fmla="*/ 6116066 w 10034948"/>
              <a:gd name="connsiteY13" fmla="*/ 602671 h 1429004"/>
              <a:gd name="connsiteX14" fmla="*/ 7831509 w 10034948"/>
              <a:gd name="connsiteY14" fmla="*/ 1283 h 142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34948" h="1429004">
                <a:moveTo>
                  <a:pt x="335067" y="205282"/>
                </a:moveTo>
                <a:cubicBezTo>
                  <a:pt x="997955" y="209122"/>
                  <a:pt x="1724091" y="546970"/>
                  <a:pt x="2294519" y="1057158"/>
                </a:cubicBezTo>
                <a:cubicBezTo>
                  <a:pt x="2443951" y="1175092"/>
                  <a:pt x="2587529" y="1276534"/>
                  <a:pt x="2726108" y="1362639"/>
                </a:cubicBezTo>
                <a:lnTo>
                  <a:pt x="2838259" y="1429004"/>
                </a:lnTo>
                <a:lnTo>
                  <a:pt x="0" y="1429004"/>
                </a:lnTo>
                <a:lnTo>
                  <a:pt x="0" y="234752"/>
                </a:lnTo>
                <a:lnTo>
                  <a:pt x="55483" y="224557"/>
                </a:lnTo>
                <a:cubicBezTo>
                  <a:pt x="146962" y="211001"/>
                  <a:pt x="240369" y="204734"/>
                  <a:pt x="335067" y="205282"/>
                </a:cubicBezTo>
                <a:close/>
                <a:moveTo>
                  <a:pt x="7831509" y="1283"/>
                </a:moveTo>
                <a:cubicBezTo>
                  <a:pt x="8812049" y="-29853"/>
                  <a:pt x="9600031" y="509265"/>
                  <a:pt x="9964888" y="1265884"/>
                </a:cubicBezTo>
                <a:lnTo>
                  <a:pt x="10034948" y="1429004"/>
                </a:lnTo>
                <a:lnTo>
                  <a:pt x="5003144" y="1429004"/>
                </a:lnTo>
                <a:lnTo>
                  <a:pt x="5194775" y="1312156"/>
                </a:lnTo>
                <a:cubicBezTo>
                  <a:pt x="5489444" y="1119984"/>
                  <a:pt x="5791135" y="876195"/>
                  <a:pt x="6116066" y="602671"/>
                </a:cubicBezTo>
                <a:cubicBezTo>
                  <a:pt x="6719712" y="200153"/>
                  <a:pt x="7303526" y="18048"/>
                  <a:pt x="7831509" y="1283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D04D4D-5247-16BE-4B8C-4A88BE6A5EAE}"/>
              </a:ext>
            </a:extLst>
          </p:cNvPr>
          <p:cNvSpPr/>
          <p:nvPr/>
        </p:nvSpPr>
        <p:spPr>
          <a:xfrm>
            <a:off x="2473302" y="4247168"/>
            <a:ext cx="9718698" cy="2610832"/>
          </a:xfrm>
          <a:custGeom>
            <a:avLst/>
            <a:gdLst>
              <a:gd name="connsiteX0" fmla="*/ 8957465 w 9718698"/>
              <a:gd name="connsiteY0" fmla="*/ 408 h 2610832"/>
              <a:gd name="connsiteX1" fmla="*/ 9088847 w 9718698"/>
              <a:gd name="connsiteY1" fmla="*/ 1663 h 2610832"/>
              <a:gd name="connsiteX2" fmla="*/ 9688249 w 9718698"/>
              <a:gd name="connsiteY2" fmla="*/ 106077 h 2610832"/>
              <a:gd name="connsiteX3" fmla="*/ 9718698 w 9718698"/>
              <a:gd name="connsiteY3" fmla="*/ 117296 h 2610832"/>
              <a:gd name="connsiteX4" fmla="*/ 9718698 w 9718698"/>
              <a:gd name="connsiteY4" fmla="*/ 2610832 h 2610832"/>
              <a:gd name="connsiteX5" fmla="*/ 0 w 9718698"/>
              <a:gd name="connsiteY5" fmla="*/ 2610832 h 2610832"/>
              <a:gd name="connsiteX6" fmla="*/ 61195 w 9718698"/>
              <a:gd name="connsiteY6" fmla="*/ 2496690 h 2610832"/>
              <a:gd name="connsiteX7" fmla="*/ 3226666 w 9718698"/>
              <a:gd name="connsiteY7" fmla="*/ 2200793 h 2610832"/>
              <a:gd name="connsiteX8" fmla="*/ 6881743 w 9718698"/>
              <a:gd name="connsiteY8" fmla="*/ 996143 h 2610832"/>
              <a:gd name="connsiteX9" fmla="*/ 8957465 w 9718698"/>
              <a:gd name="connsiteY9" fmla="*/ 408 h 261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8698" h="2610832">
                <a:moveTo>
                  <a:pt x="8957465" y="408"/>
                </a:moveTo>
                <a:cubicBezTo>
                  <a:pt x="9001570" y="-416"/>
                  <a:pt x="9045374" y="14"/>
                  <a:pt x="9088847" y="1663"/>
                </a:cubicBezTo>
                <a:cubicBezTo>
                  <a:pt x="9297516" y="9582"/>
                  <a:pt x="9498529" y="45615"/>
                  <a:pt x="9688249" y="106077"/>
                </a:cubicBezTo>
                <a:lnTo>
                  <a:pt x="9718698" y="117296"/>
                </a:lnTo>
                <a:lnTo>
                  <a:pt x="9718698" y="2610832"/>
                </a:lnTo>
                <a:lnTo>
                  <a:pt x="0" y="2610832"/>
                </a:lnTo>
                <a:lnTo>
                  <a:pt x="61195" y="2496690"/>
                </a:lnTo>
                <a:cubicBezTo>
                  <a:pt x="666356" y="1465109"/>
                  <a:pt x="2114387" y="1549522"/>
                  <a:pt x="3226666" y="2200793"/>
                </a:cubicBezTo>
                <a:cubicBezTo>
                  <a:pt x="5038748" y="3117007"/>
                  <a:pt x="5825288" y="2326643"/>
                  <a:pt x="6881743" y="996143"/>
                </a:cubicBezTo>
                <a:cubicBezTo>
                  <a:pt x="7566983" y="307188"/>
                  <a:pt x="8295903" y="12770"/>
                  <a:pt x="8957465" y="408"/>
                </a:cubicBez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018AF-F35A-B6D8-FA0A-BC2096728553}"/>
              </a:ext>
            </a:extLst>
          </p:cNvPr>
          <p:cNvSpPr txBox="1"/>
          <p:nvPr/>
        </p:nvSpPr>
        <p:spPr>
          <a:xfrm>
            <a:off x="6383203" y="1045819"/>
            <a:ext cx="46434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TAKK</a:t>
            </a:r>
          </a:p>
          <a:p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</a:t>
            </a:r>
            <a:r>
              <a:rPr lang="en-US" sz="96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9600" dirty="0">
                <a:solidFill>
                  <a:srgbClr val="EF6C00"/>
                </a:solidFill>
                <a:latin typeface="+mj-lt"/>
              </a:rPr>
              <a:t>meg!</a:t>
            </a:r>
            <a:endParaRPr lang="en-ID" sz="9600" dirty="0">
              <a:solidFill>
                <a:srgbClr val="EF6C00"/>
              </a:solidFill>
              <a:latin typeface="+mj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5E9CE27-B0BE-143F-33C8-F1001066450B}"/>
              </a:ext>
            </a:extLst>
          </p:cNvPr>
          <p:cNvSpPr/>
          <p:nvPr/>
        </p:nvSpPr>
        <p:spPr>
          <a:xfrm>
            <a:off x="1416050" y="846488"/>
            <a:ext cx="4643438" cy="4643438"/>
          </a:xfrm>
          <a:prstGeom prst="ellipse">
            <a:avLst/>
          </a:pr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4" name="Graphic 33">
            <a:hlinkClick r:id="rId3"/>
            <a:extLst>
              <a:ext uri="{FF2B5EF4-FFF2-40B4-BE49-F238E27FC236}">
                <a16:creationId xmlns:a16="http://schemas.microsoft.com/office/drawing/2014/main" id="{9CD07A0E-3B86-6A27-3F9F-7DAD83953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2833" y="1146931"/>
            <a:ext cx="228600" cy="228600"/>
          </a:xfrm>
          <a:prstGeom prst="rect">
            <a:avLst/>
          </a:prstGeom>
        </p:spPr>
      </p:pic>
      <p:pic>
        <p:nvPicPr>
          <p:cNvPr id="7" name="Plassholder for bilde 6" descr="Et bilde som inneholder person, Menneskeansikt, smil, utendørs&#10;&#10;KI-generert innhold kan være feil.">
            <a:extLst>
              <a:ext uri="{FF2B5EF4-FFF2-40B4-BE49-F238E27FC236}">
                <a16:creationId xmlns:a16="http://schemas.microsoft.com/office/drawing/2014/main" id="{D72F92EE-B2D8-5D12-F290-F45FE68C6B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Bilde 8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7EAC7A2-C447-7F2F-745F-2C0D1B287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6888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2D89CF0-B554-D72E-B6BC-CA6F07AC0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Hvorfor bli TINE, Nortura eller Felleskjøpet Agri-bonde?</a:t>
            </a:r>
          </a:p>
        </p:txBody>
      </p:sp>
      <p:pic>
        <p:nvPicPr>
          <p:cNvPr id="8" name="Media på Internett 7" title="Tenk at det bor folk her">
            <a:hlinkClick r:id="" action="ppaction://media"/>
            <a:extLst>
              <a:ext uri="{FF2B5EF4-FFF2-40B4-BE49-F238E27FC236}">
                <a16:creationId xmlns:a16="http://schemas.microsoft.com/office/drawing/2014/main" id="{541BD58B-F1FA-5BB8-CA8F-EEF6C371AE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43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4DE33-FA76-1A1F-0DD5-15E02A34C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3A270C-49DB-F0DC-B8EE-B519E150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Hvorfor bli TINE, Nortura eller Felleskjøpet Agri-bonde?</a:t>
            </a:r>
          </a:p>
        </p:txBody>
      </p:sp>
      <p:pic>
        <p:nvPicPr>
          <p:cNvPr id="7" name="Media på Internett 6" title="S1E1 Norturabonden   Jone Skartland">
            <a:hlinkClick r:id="" action="ppaction://media"/>
            <a:extLst>
              <a:ext uri="{FF2B5EF4-FFF2-40B4-BE49-F238E27FC236}">
                <a16:creationId xmlns:a16="http://schemas.microsoft.com/office/drawing/2014/main" id="{32E822B2-A27F-2342-F3DA-B2FB049426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51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AE5F8-9FD9-A25C-4548-5BDE7BBF2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F8AAFCE-261D-A766-F9C3-70A17D43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Hvorfor bli TINE, Nortura eller Felleskjøpet Agri-bonde?</a:t>
            </a:r>
          </a:p>
        </p:txBody>
      </p:sp>
      <p:pic>
        <p:nvPicPr>
          <p:cNvPr id="7" name="Media på Internett 6" title="Ta vare på jorda, dyra og framtida">
            <a:hlinkClick r:id="" action="ppaction://media"/>
            <a:extLst>
              <a:ext uri="{FF2B5EF4-FFF2-40B4-BE49-F238E27FC236}">
                <a16:creationId xmlns:a16="http://schemas.microsoft.com/office/drawing/2014/main" id="{1F7D4449-2719-C657-445E-C02B8C4771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143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49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1C4F4CC-F234-2BE9-8479-18AAAB41827D}"/>
              </a:ext>
            </a:extLst>
          </p:cNvPr>
          <p:cNvSpPr/>
          <p:nvPr/>
        </p:nvSpPr>
        <p:spPr>
          <a:xfrm>
            <a:off x="1840144" y="5999186"/>
            <a:ext cx="10351856" cy="858815"/>
          </a:xfrm>
          <a:custGeom>
            <a:avLst/>
            <a:gdLst>
              <a:gd name="connsiteX0" fmla="*/ 9692209 w 10351856"/>
              <a:gd name="connsiteY0" fmla="*/ 6 h 858815"/>
              <a:gd name="connsiteX1" fmla="*/ 10295621 w 10351856"/>
              <a:gd name="connsiteY1" fmla="*/ 95806 h 858815"/>
              <a:gd name="connsiteX2" fmla="*/ 10351856 w 10351856"/>
              <a:gd name="connsiteY2" fmla="*/ 114650 h 858815"/>
              <a:gd name="connsiteX3" fmla="*/ 10351856 w 10351856"/>
              <a:gd name="connsiteY3" fmla="*/ 858815 h 858815"/>
              <a:gd name="connsiteX4" fmla="*/ 0 w 10351856"/>
              <a:gd name="connsiteY4" fmla="*/ 858815 h 858815"/>
              <a:gd name="connsiteX5" fmla="*/ 52849 w 10351856"/>
              <a:gd name="connsiteY5" fmla="*/ 828676 h 858815"/>
              <a:gd name="connsiteX6" fmla="*/ 219633 w 10351856"/>
              <a:gd name="connsiteY6" fmla="*/ 743488 h 858815"/>
              <a:gd name="connsiteX7" fmla="*/ 3183785 w 10351856"/>
              <a:gd name="connsiteY7" fmla="*/ 170139 h 858815"/>
              <a:gd name="connsiteX8" fmla="*/ 6252075 w 10351856"/>
              <a:gd name="connsiteY8" fmla="*/ 331895 h 858815"/>
              <a:gd name="connsiteX9" fmla="*/ 9283973 w 10351856"/>
              <a:gd name="connsiteY9" fmla="*/ 55997 h 858815"/>
              <a:gd name="connsiteX10" fmla="*/ 9692209 w 10351856"/>
              <a:gd name="connsiteY10" fmla="*/ 6 h 8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351856" h="858815">
                <a:moveTo>
                  <a:pt x="9692209" y="6"/>
                </a:moveTo>
                <a:cubicBezTo>
                  <a:pt x="9884807" y="503"/>
                  <a:pt x="10089568" y="33810"/>
                  <a:pt x="10295621" y="95806"/>
                </a:cubicBezTo>
                <a:lnTo>
                  <a:pt x="10351856" y="114650"/>
                </a:lnTo>
                <a:lnTo>
                  <a:pt x="10351856" y="858815"/>
                </a:lnTo>
                <a:lnTo>
                  <a:pt x="0" y="858815"/>
                </a:lnTo>
                <a:lnTo>
                  <a:pt x="52849" y="828676"/>
                </a:lnTo>
                <a:cubicBezTo>
                  <a:pt x="107776" y="799011"/>
                  <a:pt x="163403" y="770602"/>
                  <a:pt x="219633" y="743488"/>
                </a:cubicBezTo>
                <a:cubicBezTo>
                  <a:pt x="1119314" y="309667"/>
                  <a:pt x="2159577" y="174539"/>
                  <a:pt x="3183785" y="170139"/>
                </a:cubicBezTo>
                <a:cubicBezTo>
                  <a:pt x="4207991" y="165726"/>
                  <a:pt x="5228940" y="285332"/>
                  <a:pt x="6252075" y="331895"/>
                </a:cubicBezTo>
                <a:cubicBezTo>
                  <a:pt x="7275197" y="378456"/>
                  <a:pt x="8317414" y="348967"/>
                  <a:pt x="9283973" y="55997"/>
                </a:cubicBezTo>
                <a:cubicBezTo>
                  <a:pt x="9410153" y="17718"/>
                  <a:pt x="9547761" y="-366"/>
                  <a:pt x="9692209" y="6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2BC28FE-28C1-4781-FA82-E0C544A3261A}"/>
              </a:ext>
            </a:extLst>
          </p:cNvPr>
          <p:cNvSpPr/>
          <p:nvPr/>
        </p:nvSpPr>
        <p:spPr>
          <a:xfrm>
            <a:off x="0" y="5358862"/>
            <a:ext cx="11230176" cy="1499138"/>
          </a:xfrm>
          <a:custGeom>
            <a:avLst/>
            <a:gdLst>
              <a:gd name="connsiteX0" fmla="*/ 1767633 w 11230176"/>
              <a:gd name="connsiteY0" fmla="*/ 1 h 1499138"/>
              <a:gd name="connsiteX1" fmla="*/ 2316406 w 11230176"/>
              <a:gd name="connsiteY1" fmla="*/ 95390 h 1499138"/>
              <a:gd name="connsiteX2" fmla="*/ 5314962 w 11230176"/>
              <a:gd name="connsiteY2" fmla="*/ 621878 h 1499138"/>
              <a:gd name="connsiteX3" fmla="*/ 8386096 w 11230176"/>
              <a:gd name="connsiteY3" fmla="*/ 715240 h 1499138"/>
              <a:gd name="connsiteX4" fmla="*/ 10962342 w 11230176"/>
              <a:gd name="connsiteY4" fmla="*/ 1355526 h 1499138"/>
              <a:gd name="connsiteX5" fmla="*/ 11230176 w 11230176"/>
              <a:gd name="connsiteY5" fmla="*/ 1499138 h 1499138"/>
              <a:gd name="connsiteX6" fmla="*/ 0 w 11230176"/>
              <a:gd name="connsiteY6" fmla="*/ 1499138 h 1499138"/>
              <a:gd name="connsiteX7" fmla="*/ 0 w 11230176"/>
              <a:gd name="connsiteY7" fmla="*/ 710651 h 1499138"/>
              <a:gd name="connsiteX8" fmla="*/ 87386 w 11230176"/>
              <a:gd name="connsiteY8" fmla="*/ 635375 h 1499138"/>
              <a:gd name="connsiteX9" fmla="*/ 1767633 w 11230176"/>
              <a:gd name="connsiteY9" fmla="*/ 1 h 149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30176" h="1499138">
                <a:moveTo>
                  <a:pt x="1767633" y="1"/>
                </a:moveTo>
                <a:cubicBezTo>
                  <a:pt x="1966331" y="-159"/>
                  <a:pt x="2152980" y="30569"/>
                  <a:pt x="2316406" y="95390"/>
                </a:cubicBezTo>
                <a:cubicBezTo>
                  <a:pt x="3255327" y="467540"/>
                  <a:pt x="4291504" y="583395"/>
                  <a:pt x="5314962" y="621878"/>
                </a:cubicBezTo>
                <a:cubicBezTo>
                  <a:pt x="6338433" y="660360"/>
                  <a:pt x="7365785" y="625869"/>
                  <a:pt x="8386096" y="715240"/>
                </a:cubicBezTo>
                <a:cubicBezTo>
                  <a:pt x="9278867" y="793429"/>
                  <a:pt x="10175585" y="972382"/>
                  <a:pt x="10962342" y="1355526"/>
                </a:cubicBezTo>
                <a:lnTo>
                  <a:pt x="11230176" y="1499138"/>
                </a:lnTo>
                <a:lnTo>
                  <a:pt x="0" y="1499138"/>
                </a:lnTo>
                <a:lnTo>
                  <a:pt x="0" y="710651"/>
                </a:lnTo>
                <a:lnTo>
                  <a:pt x="87386" y="635375"/>
                </a:lnTo>
                <a:cubicBezTo>
                  <a:pt x="583671" y="234465"/>
                  <a:pt x="1221213" y="441"/>
                  <a:pt x="1767633" y="1"/>
                </a:cubicBez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018AF-F35A-B6D8-FA0A-BC2096728553}"/>
              </a:ext>
            </a:extLst>
          </p:cNvPr>
          <p:cNvSpPr txBox="1"/>
          <p:nvPr/>
        </p:nvSpPr>
        <p:spPr>
          <a:xfrm>
            <a:off x="7822372" y="1549646"/>
            <a:ext cx="4160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5A7532"/>
                </a:solidFill>
                <a:latin typeface="+mj-lt"/>
              </a:rPr>
              <a:t>Hva</a:t>
            </a:r>
            <a:r>
              <a:rPr lang="en-US" sz="4800" dirty="0">
                <a:solidFill>
                  <a:srgbClr val="5A7532"/>
                </a:solidFill>
                <a:latin typeface="+mj-lt"/>
              </a:rPr>
              <a:t> med </a:t>
            </a:r>
          </a:p>
          <a:p>
            <a:r>
              <a:rPr lang="en-US" sz="4800" dirty="0">
                <a:solidFill>
                  <a:srgbClr val="5A7532"/>
                </a:solidFill>
                <a:latin typeface="+mj-lt"/>
              </a:rPr>
              <a:t>MOBILEN?</a:t>
            </a:r>
            <a:endParaRPr lang="en-ID" sz="4800" dirty="0">
              <a:solidFill>
                <a:srgbClr val="5A7532"/>
              </a:solidFill>
              <a:latin typeface="+mj-lt"/>
            </a:endParaRPr>
          </a:p>
        </p:txBody>
      </p:sp>
      <p:grpSp>
        <p:nvGrpSpPr>
          <p:cNvPr id="2" name="Группа">
            <a:extLst>
              <a:ext uri="{FF2B5EF4-FFF2-40B4-BE49-F238E27FC236}">
                <a16:creationId xmlns:a16="http://schemas.microsoft.com/office/drawing/2014/main" id="{EA305E48-2009-76AF-469C-8DE47B4AFC2A}"/>
              </a:ext>
            </a:extLst>
          </p:cNvPr>
          <p:cNvGrpSpPr/>
          <p:nvPr/>
        </p:nvGrpSpPr>
        <p:grpSpPr>
          <a:xfrm>
            <a:off x="4050390" y="872119"/>
            <a:ext cx="2601686" cy="5184967"/>
            <a:chOff x="2" y="0"/>
            <a:chExt cx="4978399" cy="9921580"/>
          </a:xfrm>
        </p:grpSpPr>
        <p:sp>
          <p:nvSpPr>
            <p:cNvPr id="3" name="Фигура">
              <a:extLst>
                <a:ext uri="{FF2B5EF4-FFF2-40B4-BE49-F238E27FC236}">
                  <a16:creationId xmlns:a16="http://schemas.microsoft.com/office/drawing/2014/main" id="{97C10B4A-84C6-9794-ADCD-8CA47466B3C5}"/>
                </a:ext>
              </a:extLst>
            </p:cNvPr>
            <p:cNvSpPr/>
            <p:nvPr/>
          </p:nvSpPr>
          <p:spPr>
            <a:xfrm>
              <a:off x="4898547" y="2321682"/>
              <a:ext cx="79856" cy="110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96" extrusionOk="0">
                  <a:moveTo>
                    <a:pt x="0" y="0"/>
                  </a:moveTo>
                  <a:lnTo>
                    <a:pt x="0" y="21596"/>
                  </a:lnTo>
                  <a:lnTo>
                    <a:pt x="9420" y="21596"/>
                  </a:lnTo>
                  <a:cubicBezTo>
                    <a:pt x="12945" y="21596"/>
                    <a:pt x="14707" y="21598"/>
                    <a:pt x="16579" y="21555"/>
                  </a:cubicBezTo>
                  <a:cubicBezTo>
                    <a:pt x="18628" y="21501"/>
                    <a:pt x="20261" y="21383"/>
                    <a:pt x="21007" y="21235"/>
                  </a:cubicBezTo>
                  <a:cubicBezTo>
                    <a:pt x="21600" y="21099"/>
                    <a:pt x="21572" y="20968"/>
                    <a:pt x="21572" y="20717"/>
                  </a:cubicBezTo>
                  <a:lnTo>
                    <a:pt x="21572" y="879"/>
                  </a:lnTo>
                  <a:cubicBezTo>
                    <a:pt x="21572" y="624"/>
                    <a:pt x="21600" y="497"/>
                    <a:pt x="21007" y="361"/>
                  </a:cubicBezTo>
                  <a:cubicBezTo>
                    <a:pt x="20261" y="213"/>
                    <a:pt x="18628" y="95"/>
                    <a:pt x="16579" y="41"/>
                  </a:cubicBezTo>
                  <a:cubicBezTo>
                    <a:pt x="14707" y="-2"/>
                    <a:pt x="12986" y="0"/>
                    <a:pt x="95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5" name="Фигура">
              <a:extLst>
                <a:ext uri="{FF2B5EF4-FFF2-40B4-BE49-F238E27FC236}">
                  <a16:creationId xmlns:a16="http://schemas.microsoft.com/office/drawing/2014/main" id="{EF2E6CDB-832A-4664-6D9D-E1A91A5AB1BE}"/>
                </a:ext>
              </a:extLst>
            </p:cNvPr>
            <p:cNvSpPr/>
            <p:nvPr/>
          </p:nvSpPr>
          <p:spPr>
            <a:xfrm>
              <a:off x="2" y="1358223"/>
              <a:ext cx="78108" cy="231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12326" y="0"/>
                  </a:moveTo>
                  <a:cubicBezTo>
                    <a:pt x="8816" y="0"/>
                    <a:pt x="6993" y="3"/>
                    <a:pt x="5104" y="23"/>
                  </a:cubicBezTo>
                  <a:cubicBezTo>
                    <a:pt x="3009" y="49"/>
                    <a:pt x="1340" y="102"/>
                    <a:pt x="577" y="172"/>
                  </a:cubicBezTo>
                  <a:cubicBezTo>
                    <a:pt x="-29" y="237"/>
                    <a:pt x="0" y="300"/>
                    <a:pt x="0" y="420"/>
                  </a:cubicBezTo>
                  <a:lnTo>
                    <a:pt x="0" y="3023"/>
                  </a:lnTo>
                  <a:cubicBezTo>
                    <a:pt x="0" y="3145"/>
                    <a:pt x="-29" y="3206"/>
                    <a:pt x="577" y="3270"/>
                  </a:cubicBezTo>
                  <a:cubicBezTo>
                    <a:pt x="1340" y="3341"/>
                    <a:pt x="3009" y="3394"/>
                    <a:pt x="5104" y="3420"/>
                  </a:cubicBezTo>
                  <a:cubicBezTo>
                    <a:pt x="7018" y="3440"/>
                    <a:pt x="8778" y="3443"/>
                    <a:pt x="12326" y="3443"/>
                  </a:cubicBezTo>
                  <a:lnTo>
                    <a:pt x="21571" y="3443"/>
                  </a:lnTo>
                  <a:lnTo>
                    <a:pt x="21571" y="0"/>
                  </a:lnTo>
                  <a:lnTo>
                    <a:pt x="12326" y="0"/>
                  </a:lnTo>
                  <a:close/>
                  <a:moveTo>
                    <a:pt x="12326" y="6632"/>
                  </a:moveTo>
                  <a:cubicBezTo>
                    <a:pt x="8816" y="6632"/>
                    <a:pt x="6993" y="6631"/>
                    <a:pt x="5104" y="6651"/>
                  </a:cubicBezTo>
                  <a:cubicBezTo>
                    <a:pt x="3009" y="6677"/>
                    <a:pt x="1340" y="6733"/>
                    <a:pt x="577" y="6804"/>
                  </a:cubicBezTo>
                  <a:cubicBezTo>
                    <a:pt x="-29" y="6869"/>
                    <a:pt x="0" y="6928"/>
                    <a:pt x="0" y="7048"/>
                  </a:cubicBezTo>
                  <a:lnTo>
                    <a:pt x="0" y="12814"/>
                  </a:lnTo>
                  <a:cubicBezTo>
                    <a:pt x="0" y="12936"/>
                    <a:pt x="-29" y="12997"/>
                    <a:pt x="577" y="13062"/>
                  </a:cubicBezTo>
                  <a:cubicBezTo>
                    <a:pt x="1340" y="13132"/>
                    <a:pt x="3009" y="13189"/>
                    <a:pt x="5104" y="13214"/>
                  </a:cubicBezTo>
                  <a:cubicBezTo>
                    <a:pt x="7018" y="13235"/>
                    <a:pt x="8778" y="13234"/>
                    <a:pt x="12326" y="13234"/>
                  </a:cubicBezTo>
                  <a:lnTo>
                    <a:pt x="21571" y="13234"/>
                  </a:lnTo>
                  <a:lnTo>
                    <a:pt x="21571" y="6632"/>
                  </a:lnTo>
                  <a:lnTo>
                    <a:pt x="12326" y="6632"/>
                  </a:lnTo>
                  <a:close/>
                  <a:moveTo>
                    <a:pt x="12326" y="14994"/>
                  </a:moveTo>
                  <a:cubicBezTo>
                    <a:pt x="8816" y="14994"/>
                    <a:pt x="6993" y="14997"/>
                    <a:pt x="5104" y="15017"/>
                  </a:cubicBezTo>
                  <a:cubicBezTo>
                    <a:pt x="3009" y="15043"/>
                    <a:pt x="1340" y="15096"/>
                    <a:pt x="577" y="15167"/>
                  </a:cubicBezTo>
                  <a:cubicBezTo>
                    <a:pt x="-29" y="15232"/>
                    <a:pt x="0" y="15294"/>
                    <a:pt x="0" y="15414"/>
                  </a:cubicBezTo>
                  <a:lnTo>
                    <a:pt x="0" y="21180"/>
                  </a:lnTo>
                  <a:cubicBezTo>
                    <a:pt x="0" y="21302"/>
                    <a:pt x="-29" y="21363"/>
                    <a:pt x="577" y="21428"/>
                  </a:cubicBezTo>
                  <a:cubicBezTo>
                    <a:pt x="1340" y="21498"/>
                    <a:pt x="3009" y="21551"/>
                    <a:pt x="5104" y="21577"/>
                  </a:cubicBezTo>
                  <a:cubicBezTo>
                    <a:pt x="7018" y="21598"/>
                    <a:pt x="8778" y="21600"/>
                    <a:pt x="12326" y="21600"/>
                  </a:cubicBezTo>
                  <a:lnTo>
                    <a:pt x="21571" y="21600"/>
                  </a:lnTo>
                  <a:lnTo>
                    <a:pt x="21571" y="14994"/>
                  </a:lnTo>
                  <a:lnTo>
                    <a:pt x="12326" y="14994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6" name="Фигура">
              <a:extLst>
                <a:ext uri="{FF2B5EF4-FFF2-40B4-BE49-F238E27FC236}">
                  <a16:creationId xmlns:a16="http://schemas.microsoft.com/office/drawing/2014/main" id="{A1D0EA55-1F1C-F80B-4F82-36BF7480E01E}"/>
                </a:ext>
              </a:extLst>
            </p:cNvPr>
            <p:cNvSpPr/>
            <p:nvPr/>
          </p:nvSpPr>
          <p:spPr>
            <a:xfrm>
              <a:off x="40478" y="0"/>
              <a:ext cx="4895759" cy="99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62" y="0"/>
                  </a:moveTo>
                  <a:cubicBezTo>
                    <a:pt x="3463" y="0"/>
                    <a:pt x="2756" y="1"/>
                    <a:pt x="2009" y="118"/>
                  </a:cubicBezTo>
                  <a:cubicBezTo>
                    <a:pt x="1186" y="265"/>
                    <a:pt x="538" y="585"/>
                    <a:pt x="238" y="991"/>
                  </a:cubicBezTo>
                  <a:cubicBezTo>
                    <a:pt x="0" y="1362"/>
                    <a:pt x="0" y="1711"/>
                    <a:pt x="0" y="2399"/>
                  </a:cubicBezTo>
                  <a:lnTo>
                    <a:pt x="0" y="19190"/>
                  </a:lnTo>
                  <a:cubicBezTo>
                    <a:pt x="0" y="19888"/>
                    <a:pt x="0" y="20238"/>
                    <a:pt x="238" y="20609"/>
                  </a:cubicBezTo>
                  <a:cubicBezTo>
                    <a:pt x="538" y="21015"/>
                    <a:pt x="1186" y="21335"/>
                    <a:pt x="2009" y="21482"/>
                  </a:cubicBezTo>
                  <a:cubicBezTo>
                    <a:pt x="2761" y="21600"/>
                    <a:pt x="3468" y="21600"/>
                    <a:pt x="4862" y="21600"/>
                  </a:cubicBezTo>
                  <a:lnTo>
                    <a:pt x="16717" y="21600"/>
                  </a:lnTo>
                  <a:cubicBezTo>
                    <a:pt x="18133" y="21600"/>
                    <a:pt x="18840" y="21600"/>
                    <a:pt x="19592" y="21482"/>
                  </a:cubicBezTo>
                  <a:cubicBezTo>
                    <a:pt x="20415" y="21335"/>
                    <a:pt x="21062" y="21015"/>
                    <a:pt x="21362" y="20609"/>
                  </a:cubicBezTo>
                  <a:cubicBezTo>
                    <a:pt x="21600" y="20238"/>
                    <a:pt x="21600" y="19888"/>
                    <a:pt x="21600" y="19200"/>
                  </a:cubicBezTo>
                  <a:lnTo>
                    <a:pt x="21600" y="2410"/>
                  </a:lnTo>
                  <a:cubicBezTo>
                    <a:pt x="21600" y="1711"/>
                    <a:pt x="21600" y="1362"/>
                    <a:pt x="21362" y="991"/>
                  </a:cubicBezTo>
                  <a:cubicBezTo>
                    <a:pt x="21062" y="585"/>
                    <a:pt x="20415" y="265"/>
                    <a:pt x="19592" y="118"/>
                  </a:cubicBezTo>
                  <a:cubicBezTo>
                    <a:pt x="18840" y="0"/>
                    <a:pt x="18132" y="0"/>
                    <a:pt x="16738" y="0"/>
                  </a:cubicBezTo>
                  <a:lnTo>
                    <a:pt x="4862" y="0"/>
                  </a:lnTo>
                  <a:close/>
                  <a:moveTo>
                    <a:pt x="4609" y="377"/>
                  </a:moveTo>
                  <a:lnTo>
                    <a:pt x="16991" y="377"/>
                  </a:lnTo>
                  <a:cubicBezTo>
                    <a:pt x="18073" y="377"/>
                    <a:pt x="18624" y="376"/>
                    <a:pt x="19208" y="468"/>
                  </a:cubicBezTo>
                  <a:cubicBezTo>
                    <a:pt x="19847" y="582"/>
                    <a:pt x="20351" y="831"/>
                    <a:pt x="20583" y="1146"/>
                  </a:cubicBezTo>
                  <a:cubicBezTo>
                    <a:pt x="20768" y="1434"/>
                    <a:pt x="20768" y="1706"/>
                    <a:pt x="20768" y="2249"/>
                  </a:cubicBezTo>
                  <a:lnTo>
                    <a:pt x="20768" y="19359"/>
                  </a:lnTo>
                  <a:cubicBezTo>
                    <a:pt x="20768" y="19893"/>
                    <a:pt x="20768" y="20165"/>
                    <a:pt x="20583" y="20453"/>
                  </a:cubicBezTo>
                  <a:cubicBezTo>
                    <a:pt x="20351" y="20768"/>
                    <a:pt x="19847" y="21017"/>
                    <a:pt x="19208" y="21132"/>
                  </a:cubicBezTo>
                  <a:cubicBezTo>
                    <a:pt x="18624" y="21223"/>
                    <a:pt x="18073" y="21223"/>
                    <a:pt x="16974" y="21223"/>
                  </a:cubicBezTo>
                  <a:lnTo>
                    <a:pt x="4609" y="21223"/>
                  </a:lnTo>
                  <a:cubicBezTo>
                    <a:pt x="3527" y="21223"/>
                    <a:pt x="2976" y="21223"/>
                    <a:pt x="2392" y="21132"/>
                  </a:cubicBezTo>
                  <a:cubicBezTo>
                    <a:pt x="1753" y="21017"/>
                    <a:pt x="1251" y="20768"/>
                    <a:pt x="1018" y="20453"/>
                  </a:cubicBezTo>
                  <a:cubicBezTo>
                    <a:pt x="833" y="20165"/>
                    <a:pt x="832" y="19893"/>
                    <a:pt x="832" y="19351"/>
                  </a:cubicBezTo>
                  <a:lnTo>
                    <a:pt x="832" y="2240"/>
                  </a:lnTo>
                  <a:cubicBezTo>
                    <a:pt x="832" y="1706"/>
                    <a:pt x="833" y="1434"/>
                    <a:pt x="1018" y="1146"/>
                  </a:cubicBezTo>
                  <a:cubicBezTo>
                    <a:pt x="1251" y="831"/>
                    <a:pt x="1753" y="582"/>
                    <a:pt x="2392" y="468"/>
                  </a:cubicBezTo>
                  <a:cubicBezTo>
                    <a:pt x="2973" y="377"/>
                    <a:pt x="3522" y="377"/>
                    <a:pt x="4609" y="377"/>
                  </a:cubicBez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7" name="Фигура">
              <a:extLst>
                <a:ext uri="{FF2B5EF4-FFF2-40B4-BE49-F238E27FC236}">
                  <a16:creationId xmlns:a16="http://schemas.microsoft.com/office/drawing/2014/main" id="{CBA2082C-C4DF-DF4F-4889-A0240161741D}"/>
                </a:ext>
              </a:extLst>
            </p:cNvPr>
            <p:cNvSpPr/>
            <p:nvPr/>
          </p:nvSpPr>
          <p:spPr>
            <a:xfrm>
              <a:off x="114779" y="74610"/>
              <a:ext cx="4747433" cy="977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78" y="0"/>
                  </a:moveTo>
                  <a:cubicBezTo>
                    <a:pt x="3189" y="0"/>
                    <a:pt x="2539" y="1"/>
                    <a:pt x="1850" y="107"/>
                  </a:cubicBezTo>
                  <a:cubicBezTo>
                    <a:pt x="1093" y="241"/>
                    <a:pt x="495" y="531"/>
                    <a:pt x="219" y="899"/>
                  </a:cubicBezTo>
                  <a:cubicBezTo>
                    <a:pt x="0" y="1235"/>
                    <a:pt x="0" y="1552"/>
                    <a:pt x="0" y="2175"/>
                  </a:cubicBezTo>
                  <a:lnTo>
                    <a:pt x="0" y="19415"/>
                  </a:lnTo>
                  <a:cubicBezTo>
                    <a:pt x="0" y="20049"/>
                    <a:pt x="0" y="20365"/>
                    <a:pt x="219" y="20701"/>
                  </a:cubicBezTo>
                  <a:cubicBezTo>
                    <a:pt x="495" y="21069"/>
                    <a:pt x="1093" y="21359"/>
                    <a:pt x="1850" y="21493"/>
                  </a:cubicBezTo>
                  <a:cubicBezTo>
                    <a:pt x="2543" y="21600"/>
                    <a:pt x="3194" y="21600"/>
                    <a:pt x="4478" y="21600"/>
                  </a:cubicBezTo>
                  <a:lnTo>
                    <a:pt x="17103" y="21600"/>
                  </a:lnTo>
                  <a:cubicBezTo>
                    <a:pt x="18407" y="21600"/>
                    <a:pt x="19057" y="21600"/>
                    <a:pt x="19750" y="21493"/>
                  </a:cubicBezTo>
                  <a:cubicBezTo>
                    <a:pt x="20507" y="21359"/>
                    <a:pt x="21105" y="21069"/>
                    <a:pt x="21381" y="20701"/>
                  </a:cubicBezTo>
                  <a:cubicBezTo>
                    <a:pt x="21600" y="20365"/>
                    <a:pt x="21600" y="20048"/>
                    <a:pt x="21600" y="19425"/>
                  </a:cubicBezTo>
                  <a:lnTo>
                    <a:pt x="21600" y="2185"/>
                  </a:lnTo>
                  <a:cubicBezTo>
                    <a:pt x="21600" y="1551"/>
                    <a:pt x="21600" y="1235"/>
                    <a:pt x="21381" y="899"/>
                  </a:cubicBezTo>
                  <a:cubicBezTo>
                    <a:pt x="21105" y="531"/>
                    <a:pt x="20507" y="241"/>
                    <a:pt x="19750" y="107"/>
                  </a:cubicBezTo>
                  <a:cubicBezTo>
                    <a:pt x="19057" y="0"/>
                    <a:pt x="18406" y="0"/>
                    <a:pt x="17122" y="0"/>
                  </a:cubicBezTo>
                  <a:lnTo>
                    <a:pt x="4478" y="0"/>
                  </a:lnTo>
                  <a:close/>
                  <a:moveTo>
                    <a:pt x="4068" y="499"/>
                  </a:moveTo>
                  <a:lnTo>
                    <a:pt x="5025" y="499"/>
                  </a:lnTo>
                  <a:cubicBezTo>
                    <a:pt x="5096" y="503"/>
                    <a:pt x="5163" y="515"/>
                    <a:pt x="5212" y="541"/>
                  </a:cubicBezTo>
                  <a:cubicBezTo>
                    <a:pt x="5257" y="565"/>
                    <a:pt x="5280" y="596"/>
                    <a:pt x="5285" y="628"/>
                  </a:cubicBezTo>
                  <a:cubicBezTo>
                    <a:pt x="5292" y="675"/>
                    <a:pt x="5300" y="719"/>
                    <a:pt x="5312" y="761"/>
                  </a:cubicBezTo>
                  <a:cubicBezTo>
                    <a:pt x="5325" y="807"/>
                    <a:pt x="5343" y="851"/>
                    <a:pt x="5369" y="893"/>
                  </a:cubicBezTo>
                  <a:cubicBezTo>
                    <a:pt x="5426" y="969"/>
                    <a:pt x="5516" y="1037"/>
                    <a:pt x="5631" y="1092"/>
                  </a:cubicBezTo>
                  <a:cubicBezTo>
                    <a:pt x="5746" y="1148"/>
                    <a:pt x="5886" y="1192"/>
                    <a:pt x="6042" y="1220"/>
                  </a:cubicBezTo>
                  <a:cubicBezTo>
                    <a:pt x="6185" y="1242"/>
                    <a:pt x="6324" y="1253"/>
                    <a:pt x="6494" y="1258"/>
                  </a:cubicBezTo>
                  <a:cubicBezTo>
                    <a:pt x="6664" y="1264"/>
                    <a:pt x="6866" y="1263"/>
                    <a:pt x="7135" y="1263"/>
                  </a:cubicBezTo>
                  <a:lnTo>
                    <a:pt x="14440" y="1263"/>
                  </a:lnTo>
                  <a:cubicBezTo>
                    <a:pt x="14708" y="1263"/>
                    <a:pt x="14910" y="1264"/>
                    <a:pt x="15080" y="1258"/>
                  </a:cubicBezTo>
                  <a:cubicBezTo>
                    <a:pt x="15251" y="1253"/>
                    <a:pt x="15390" y="1242"/>
                    <a:pt x="15533" y="1220"/>
                  </a:cubicBezTo>
                  <a:cubicBezTo>
                    <a:pt x="15689" y="1192"/>
                    <a:pt x="15829" y="1148"/>
                    <a:pt x="15944" y="1092"/>
                  </a:cubicBezTo>
                  <a:cubicBezTo>
                    <a:pt x="16058" y="1037"/>
                    <a:pt x="16148" y="969"/>
                    <a:pt x="16205" y="893"/>
                  </a:cubicBezTo>
                  <a:cubicBezTo>
                    <a:pt x="16232" y="851"/>
                    <a:pt x="16249" y="807"/>
                    <a:pt x="16262" y="761"/>
                  </a:cubicBezTo>
                  <a:cubicBezTo>
                    <a:pt x="16274" y="719"/>
                    <a:pt x="16282" y="675"/>
                    <a:pt x="16289" y="628"/>
                  </a:cubicBezTo>
                  <a:cubicBezTo>
                    <a:pt x="16294" y="596"/>
                    <a:pt x="16318" y="565"/>
                    <a:pt x="16362" y="541"/>
                  </a:cubicBezTo>
                  <a:cubicBezTo>
                    <a:pt x="16412" y="515"/>
                    <a:pt x="16480" y="503"/>
                    <a:pt x="16551" y="499"/>
                  </a:cubicBezTo>
                  <a:lnTo>
                    <a:pt x="17532" y="499"/>
                  </a:lnTo>
                  <a:cubicBezTo>
                    <a:pt x="18404" y="499"/>
                    <a:pt x="18846" y="499"/>
                    <a:pt x="19317" y="571"/>
                  </a:cubicBezTo>
                  <a:cubicBezTo>
                    <a:pt x="19831" y="662"/>
                    <a:pt x="20237" y="859"/>
                    <a:pt x="20424" y="1109"/>
                  </a:cubicBezTo>
                  <a:cubicBezTo>
                    <a:pt x="20573" y="1338"/>
                    <a:pt x="20573" y="1553"/>
                    <a:pt x="20573" y="1983"/>
                  </a:cubicBezTo>
                  <a:lnTo>
                    <a:pt x="20573" y="19623"/>
                  </a:lnTo>
                  <a:cubicBezTo>
                    <a:pt x="20573" y="20046"/>
                    <a:pt x="20573" y="20262"/>
                    <a:pt x="20424" y="20491"/>
                  </a:cubicBezTo>
                  <a:cubicBezTo>
                    <a:pt x="20237" y="20741"/>
                    <a:pt x="19831" y="20938"/>
                    <a:pt x="19317" y="21029"/>
                  </a:cubicBezTo>
                  <a:cubicBezTo>
                    <a:pt x="18846" y="21101"/>
                    <a:pt x="18403" y="21101"/>
                    <a:pt x="17517" y="21101"/>
                  </a:cubicBezTo>
                  <a:lnTo>
                    <a:pt x="4068" y="21101"/>
                  </a:lnTo>
                  <a:cubicBezTo>
                    <a:pt x="3196" y="21101"/>
                    <a:pt x="2754" y="21101"/>
                    <a:pt x="2283" y="21029"/>
                  </a:cubicBezTo>
                  <a:cubicBezTo>
                    <a:pt x="1769" y="20938"/>
                    <a:pt x="1363" y="20741"/>
                    <a:pt x="1176" y="20491"/>
                  </a:cubicBezTo>
                  <a:cubicBezTo>
                    <a:pt x="1027" y="20262"/>
                    <a:pt x="1027" y="20047"/>
                    <a:pt x="1027" y="19617"/>
                  </a:cubicBezTo>
                  <a:lnTo>
                    <a:pt x="1027" y="1977"/>
                  </a:lnTo>
                  <a:cubicBezTo>
                    <a:pt x="1027" y="1554"/>
                    <a:pt x="1027" y="1338"/>
                    <a:pt x="1176" y="1109"/>
                  </a:cubicBezTo>
                  <a:cubicBezTo>
                    <a:pt x="1363" y="859"/>
                    <a:pt x="1769" y="662"/>
                    <a:pt x="2283" y="571"/>
                  </a:cubicBezTo>
                  <a:cubicBezTo>
                    <a:pt x="2751" y="499"/>
                    <a:pt x="3195" y="499"/>
                    <a:pt x="4068" y="499"/>
                  </a:cubicBez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8" name="Кружок">
              <a:extLst>
                <a:ext uri="{FF2B5EF4-FFF2-40B4-BE49-F238E27FC236}">
                  <a16:creationId xmlns:a16="http://schemas.microsoft.com/office/drawing/2014/main" id="{869CB306-FEC6-4615-F750-3B30ADE6F5ED}"/>
                </a:ext>
              </a:extLst>
            </p:cNvPr>
            <p:cNvSpPr/>
            <p:nvPr/>
          </p:nvSpPr>
          <p:spPr>
            <a:xfrm>
              <a:off x="2931643" y="318732"/>
              <a:ext cx="139947" cy="139947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9" name="Фигура">
              <a:extLst>
                <a:ext uri="{FF2B5EF4-FFF2-40B4-BE49-F238E27FC236}">
                  <a16:creationId xmlns:a16="http://schemas.microsoft.com/office/drawing/2014/main" id="{2B1DF0E5-8F82-E1FD-1D08-2EA15622D4FA}"/>
                </a:ext>
              </a:extLst>
            </p:cNvPr>
            <p:cNvSpPr/>
            <p:nvPr/>
          </p:nvSpPr>
          <p:spPr>
            <a:xfrm>
              <a:off x="2185306" y="346607"/>
              <a:ext cx="598024" cy="8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" y="0"/>
                  </a:moveTo>
                  <a:cubicBezTo>
                    <a:pt x="1103" y="0"/>
                    <a:pt x="729" y="1260"/>
                    <a:pt x="453" y="3213"/>
                  </a:cubicBezTo>
                  <a:cubicBezTo>
                    <a:pt x="178" y="5166"/>
                    <a:pt x="0" y="7820"/>
                    <a:pt x="0" y="10800"/>
                  </a:cubicBezTo>
                  <a:cubicBezTo>
                    <a:pt x="0" y="16761"/>
                    <a:pt x="683" y="21600"/>
                    <a:pt x="1524" y="21600"/>
                  </a:cubicBezTo>
                  <a:cubicBezTo>
                    <a:pt x="1961" y="21600"/>
                    <a:pt x="2397" y="21600"/>
                    <a:pt x="2834" y="21600"/>
                  </a:cubicBezTo>
                  <a:cubicBezTo>
                    <a:pt x="5336" y="21600"/>
                    <a:pt x="7838" y="21600"/>
                    <a:pt x="10340" y="21600"/>
                  </a:cubicBezTo>
                  <a:cubicBezTo>
                    <a:pt x="10533" y="21600"/>
                    <a:pt x="10727" y="21600"/>
                    <a:pt x="10920" y="21600"/>
                  </a:cubicBezTo>
                  <a:lnTo>
                    <a:pt x="20076" y="21600"/>
                  </a:lnTo>
                  <a:cubicBezTo>
                    <a:pt x="20497" y="21600"/>
                    <a:pt x="20871" y="20340"/>
                    <a:pt x="21147" y="18387"/>
                  </a:cubicBezTo>
                  <a:cubicBezTo>
                    <a:pt x="21422" y="16434"/>
                    <a:pt x="21600" y="13780"/>
                    <a:pt x="21600" y="10800"/>
                  </a:cubicBezTo>
                  <a:cubicBezTo>
                    <a:pt x="21600" y="4839"/>
                    <a:pt x="20917" y="0"/>
                    <a:pt x="20076" y="0"/>
                  </a:cubicBezTo>
                  <a:cubicBezTo>
                    <a:pt x="19639" y="0"/>
                    <a:pt x="19203" y="0"/>
                    <a:pt x="18766" y="0"/>
                  </a:cubicBezTo>
                  <a:cubicBezTo>
                    <a:pt x="16264" y="0"/>
                    <a:pt x="13762" y="0"/>
                    <a:pt x="11260" y="0"/>
                  </a:cubicBezTo>
                  <a:lnTo>
                    <a:pt x="1524" y="0"/>
                  </a:ln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</p:grpSp>
      <p:grpSp>
        <p:nvGrpSpPr>
          <p:cNvPr id="25" name="Группа">
            <a:extLst>
              <a:ext uri="{FF2B5EF4-FFF2-40B4-BE49-F238E27FC236}">
                <a16:creationId xmlns:a16="http://schemas.microsoft.com/office/drawing/2014/main" id="{F1570ABB-E365-1A02-8FE7-56E54B8264EA}"/>
              </a:ext>
            </a:extLst>
          </p:cNvPr>
          <p:cNvGrpSpPr/>
          <p:nvPr/>
        </p:nvGrpSpPr>
        <p:grpSpPr>
          <a:xfrm>
            <a:off x="1524221" y="1515493"/>
            <a:ext cx="2278857" cy="4541593"/>
            <a:chOff x="2" y="0"/>
            <a:chExt cx="4978399" cy="9921580"/>
          </a:xfrm>
        </p:grpSpPr>
        <p:sp>
          <p:nvSpPr>
            <p:cNvPr id="26" name="Фигура">
              <a:extLst>
                <a:ext uri="{FF2B5EF4-FFF2-40B4-BE49-F238E27FC236}">
                  <a16:creationId xmlns:a16="http://schemas.microsoft.com/office/drawing/2014/main" id="{107F33B8-2F79-C86A-9ED0-B882C803B2A7}"/>
                </a:ext>
              </a:extLst>
            </p:cNvPr>
            <p:cNvSpPr/>
            <p:nvPr/>
          </p:nvSpPr>
          <p:spPr>
            <a:xfrm>
              <a:off x="4898547" y="2321682"/>
              <a:ext cx="79856" cy="110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96" extrusionOk="0">
                  <a:moveTo>
                    <a:pt x="0" y="0"/>
                  </a:moveTo>
                  <a:lnTo>
                    <a:pt x="0" y="21596"/>
                  </a:lnTo>
                  <a:lnTo>
                    <a:pt x="9420" y="21596"/>
                  </a:lnTo>
                  <a:cubicBezTo>
                    <a:pt x="12945" y="21596"/>
                    <a:pt x="14707" y="21598"/>
                    <a:pt x="16579" y="21555"/>
                  </a:cubicBezTo>
                  <a:cubicBezTo>
                    <a:pt x="18628" y="21501"/>
                    <a:pt x="20261" y="21383"/>
                    <a:pt x="21007" y="21235"/>
                  </a:cubicBezTo>
                  <a:cubicBezTo>
                    <a:pt x="21600" y="21099"/>
                    <a:pt x="21572" y="20968"/>
                    <a:pt x="21572" y="20717"/>
                  </a:cubicBezTo>
                  <a:lnTo>
                    <a:pt x="21572" y="879"/>
                  </a:lnTo>
                  <a:cubicBezTo>
                    <a:pt x="21572" y="624"/>
                    <a:pt x="21600" y="497"/>
                    <a:pt x="21007" y="361"/>
                  </a:cubicBezTo>
                  <a:cubicBezTo>
                    <a:pt x="20261" y="213"/>
                    <a:pt x="18628" y="95"/>
                    <a:pt x="16579" y="41"/>
                  </a:cubicBezTo>
                  <a:cubicBezTo>
                    <a:pt x="14707" y="-2"/>
                    <a:pt x="12986" y="0"/>
                    <a:pt x="95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27" name="Фигура">
              <a:extLst>
                <a:ext uri="{FF2B5EF4-FFF2-40B4-BE49-F238E27FC236}">
                  <a16:creationId xmlns:a16="http://schemas.microsoft.com/office/drawing/2014/main" id="{A43E8B10-1933-0299-2697-31615EA4A272}"/>
                </a:ext>
              </a:extLst>
            </p:cNvPr>
            <p:cNvSpPr/>
            <p:nvPr/>
          </p:nvSpPr>
          <p:spPr>
            <a:xfrm>
              <a:off x="2" y="1358223"/>
              <a:ext cx="78108" cy="231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12326" y="0"/>
                  </a:moveTo>
                  <a:cubicBezTo>
                    <a:pt x="8816" y="0"/>
                    <a:pt x="6993" y="3"/>
                    <a:pt x="5104" y="23"/>
                  </a:cubicBezTo>
                  <a:cubicBezTo>
                    <a:pt x="3009" y="49"/>
                    <a:pt x="1340" y="102"/>
                    <a:pt x="577" y="172"/>
                  </a:cubicBezTo>
                  <a:cubicBezTo>
                    <a:pt x="-29" y="237"/>
                    <a:pt x="0" y="300"/>
                    <a:pt x="0" y="420"/>
                  </a:cubicBezTo>
                  <a:lnTo>
                    <a:pt x="0" y="3023"/>
                  </a:lnTo>
                  <a:cubicBezTo>
                    <a:pt x="0" y="3145"/>
                    <a:pt x="-29" y="3206"/>
                    <a:pt x="577" y="3270"/>
                  </a:cubicBezTo>
                  <a:cubicBezTo>
                    <a:pt x="1340" y="3341"/>
                    <a:pt x="3009" y="3394"/>
                    <a:pt x="5104" y="3420"/>
                  </a:cubicBezTo>
                  <a:cubicBezTo>
                    <a:pt x="7018" y="3440"/>
                    <a:pt x="8778" y="3443"/>
                    <a:pt x="12326" y="3443"/>
                  </a:cubicBezTo>
                  <a:lnTo>
                    <a:pt x="21571" y="3443"/>
                  </a:lnTo>
                  <a:lnTo>
                    <a:pt x="21571" y="0"/>
                  </a:lnTo>
                  <a:lnTo>
                    <a:pt x="12326" y="0"/>
                  </a:lnTo>
                  <a:close/>
                  <a:moveTo>
                    <a:pt x="12326" y="6632"/>
                  </a:moveTo>
                  <a:cubicBezTo>
                    <a:pt x="8816" y="6632"/>
                    <a:pt x="6993" y="6631"/>
                    <a:pt x="5104" y="6651"/>
                  </a:cubicBezTo>
                  <a:cubicBezTo>
                    <a:pt x="3009" y="6677"/>
                    <a:pt x="1340" y="6733"/>
                    <a:pt x="577" y="6804"/>
                  </a:cubicBezTo>
                  <a:cubicBezTo>
                    <a:pt x="-29" y="6869"/>
                    <a:pt x="0" y="6928"/>
                    <a:pt x="0" y="7048"/>
                  </a:cubicBezTo>
                  <a:lnTo>
                    <a:pt x="0" y="12814"/>
                  </a:lnTo>
                  <a:cubicBezTo>
                    <a:pt x="0" y="12936"/>
                    <a:pt x="-29" y="12997"/>
                    <a:pt x="577" y="13062"/>
                  </a:cubicBezTo>
                  <a:cubicBezTo>
                    <a:pt x="1340" y="13132"/>
                    <a:pt x="3009" y="13189"/>
                    <a:pt x="5104" y="13214"/>
                  </a:cubicBezTo>
                  <a:cubicBezTo>
                    <a:pt x="7018" y="13235"/>
                    <a:pt x="8778" y="13234"/>
                    <a:pt x="12326" y="13234"/>
                  </a:cubicBezTo>
                  <a:lnTo>
                    <a:pt x="21571" y="13234"/>
                  </a:lnTo>
                  <a:lnTo>
                    <a:pt x="21571" y="6632"/>
                  </a:lnTo>
                  <a:lnTo>
                    <a:pt x="12326" y="6632"/>
                  </a:lnTo>
                  <a:close/>
                  <a:moveTo>
                    <a:pt x="12326" y="14994"/>
                  </a:moveTo>
                  <a:cubicBezTo>
                    <a:pt x="8816" y="14994"/>
                    <a:pt x="6993" y="14997"/>
                    <a:pt x="5104" y="15017"/>
                  </a:cubicBezTo>
                  <a:cubicBezTo>
                    <a:pt x="3009" y="15043"/>
                    <a:pt x="1340" y="15096"/>
                    <a:pt x="577" y="15167"/>
                  </a:cubicBezTo>
                  <a:cubicBezTo>
                    <a:pt x="-29" y="15232"/>
                    <a:pt x="0" y="15294"/>
                    <a:pt x="0" y="15414"/>
                  </a:cubicBezTo>
                  <a:lnTo>
                    <a:pt x="0" y="21180"/>
                  </a:lnTo>
                  <a:cubicBezTo>
                    <a:pt x="0" y="21302"/>
                    <a:pt x="-29" y="21363"/>
                    <a:pt x="577" y="21428"/>
                  </a:cubicBezTo>
                  <a:cubicBezTo>
                    <a:pt x="1340" y="21498"/>
                    <a:pt x="3009" y="21551"/>
                    <a:pt x="5104" y="21577"/>
                  </a:cubicBezTo>
                  <a:cubicBezTo>
                    <a:pt x="7018" y="21598"/>
                    <a:pt x="8778" y="21600"/>
                    <a:pt x="12326" y="21600"/>
                  </a:cubicBezTo>
                  <a:lnTo>
                    <a:pt x="21571" y="21600"/>
                  </a:lnTo>
                  <a:lnTo>
                    <a:pt x="21571" y="14994"/>
                  </a:lnTo>
                  <a:lnTo>
                    <a:pt x="12326" y="14994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28" name="Фигура">
              <a:extLst>
                <a:ext uri="{FF2B5EF4-FFF2-40B4-BE49-F238E27FC236}">
                  <a16:creationId xmlns:a16="http://schemas.microsoft.com/office/drawing/2014/main" id="{4A397ADB-E923-B4DA-1916-2B4A3723CB03}"/>
                </a:ext>
              </a:extLst>
            </p:cNvPr>
            <p:cNvSpPr/>
            <p:nvPr/>
          </p:nvSpPr>
          <p:spPr>
            <a:xfrm>
              <a:off x="40478" y="0"/>
              <a:ext cx="4895759" cy="99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62" y="0"/>
                  </a:moveTo>
                  <a:cubicBezTo>
                    <a:pt x="3463" y="0"/>
                    <a:pt x="2756" y="1"/>
                    <a:pt x="2009" y="118"/>
                  </a:cubicBezTo>
                  <a:cubicBezTo>
                    <a:pt x="1186" y="265"/>
                    <a:pt x="538" y="585"/>
                    <a:pt x="238" y="991"/>
                  </a:cubicBezTo>
                  <a:cubicBezTo>
                    <a:pt x="0" y="1362"/>
                    <a:pt x="0" y="1711"/>
                    <a:pt x="0" y="2399"/>
                  </a:cubicBezTo>
                  <a:lnTo>
                    <a:pt x="0" y="19190"/>
                  </a:lnTo>
                  <a:cubicBezTo>
                    <a:pt x="0" y="19888"/>
                    <a:pt x="0" y="20238"/>
                    <a:pt x="238" y="20609"/>
                  </a:cubicBezTo>
                  <a:cubicBezTo>
                    <a:pt x="538" y="21015"/>
                    <a:pt x="1186" y="21335"/>
                    <a:pt x="2009" y="21482"/>
                  </a:cubicBezTo>
                  <a:cubicBezTo>
                    <a:pt x="2761" y="21600"/>
                    <a:pt x="3468" y="21600"/>
                    <a:pt x="4862" y="21600"/>
                  </a:cubicBezTo>
                  <a:lnTo>
                    <a:pt x="16717" y="21600"/>
                  </a:lnTo>
                  <a:cubicBezTo>
                    <a:pt x="18133" y="21600"/>
                    <a:pt x="18840" y="21600"/>
                    <a:pt x="19592" y="21482"/>
                  </a:cubicBezTo>
                  <a:cubicBezTo>
                    <a:pt x="20415" y="21335"/>
                    <a:pt x="21062" y="21015"/>
                    <a:pt x="21362" y="20609"/>
                  </a:cubicBezTo>
                  <a:cubicBezTo>
                    <a:pt x="21600" y="20238"/>
                    <a:pt x="21600" y="19888"/>
                    <a:pt x="21600" y="19200"/>
                  </a:cubicBezTo>
                  <a:lnTo>
                    <a:pt x="21600" y="2410"/>
                  </a:lnTo>
                  <a:cubicBezTo>
                    <a:pt x="21600" y="1711"/>
                    <a:pt x="21600" y="1362"/>
                    <a:pt x="21362" y="991"/>
                  </a:cubicBezTo>
                  <a:cubicBezTo>
                    <a:pt x="21062" y="585"/>
                    <a:pt x="20415" y="265"/>
                    <a:pt x="19592" y="118"/>
                  </a:cubicBezTo>
                  <a:cubicBezTo>
                    <a:pt x="18840" y="0"/>
                    <a:pt x="18132" y="0"/>
                    <a:pt x="16738" y="0"/>
                  </a:cubicBezTo>
                  <a:lnTo>
                    <a:pt x="4862" y="0"/>
                  </a:lnTo>
                  <a:close/>
                  <a:moveTo>
                    <a:pt x="4609" y="377"/>
                  </a:moveTo>
                  <a:lnTo>
                    <a:pt x="16991" y="377"/>
                  </a:lnTo>
                  <a:cubicBezTo>
                    <a:pt x="18073" y="377"/>
                    <a:pt x="18624" y="376"/>
                    <a:pt x="19208" y="468"/>
                  </a:cubicBezTo>
                  <a:cubicBezTo>
                    <a:pt x="19847" y="582"/>
                    <a:pt x="20351" y="831"/>
                    <a:pt x="20583" y="1146"/>
                  </a:cubicBezTo>
                  <a:cubicBezTo>
                    <a:pt x="20768" y="1434"/>
                    <a:pt x="20768" y="1706"/>
                    <a:pt x="20768" y="2249"/>
                  </a:cubicBezTo>
                  <a:lnTo>
                    <a:pt x="20768" y="19359"/>
                  </a:lnTo>
                  <a:cubicBezTo>
                    <a:pt x="20768" y="19893"/>
                    <a:pt x="20768" y="20165"/>
                    <a:pt x="20583" y="20453"/>
                  </a:cubicBezTo>
                  <a:cubicBezTo>
                    <a:pt x="20351" y="20768"/>
                    <a:pt x="19847" y="21017"/>
                    <a:pt x="19208" y="21132"/>
                  </a:cubicBezTo>
                  <a:cubicBezTo>
                    <a:pt x="18624" y="21223"/>
                    <a:pt x="18073" y="21223"/>
                    <a:pt x="16974" y="21223"/>
                  </a:cubicBezTo>
                  <a:lnTo>
                    <a:pt x="4609" y="21223"/>
                  </a:lnTo>
                  <a:cubicBezTo>
                    <a:pt x="3527" y="21223"/>
                    <a:pt x="2976" y="21223"/>
                    <a:pt x="2392" y="21132"/>
                  </a:cubicBezTo>
                  <a:cubicBezTo>
                    <a:pt x="1753" y="21017"/>
                    <a:pt x="1251" y="20768"/>
                    <a:pt x="1018" y="20453"/>
                  </a:cubicBezTo>
                  <a:cubicBezTo>
                    <a:pt x="833" y="20165"/>
                    <a:pt x="832" y="19893"/>
                    <a:pt x="832" y="19351"/>
                  </a:cubicBezTo>
                  <a:lnTo>
                    <a:pt x="832" y="2240"/>
                  </a:lnTo>
                  <a:cubicBezTo>
                    <a:pt x="832" y="1706"/>
                    <a:pt x="833" y="1434"/>
                    <a:pt x="1018" y="1146"/>
                  </a:cubicBezTo>
                  <a:cubicBezTo>
                    <a:pt x="1251" y="831"/>
                    <a:pt x="1753" y="582"/>
                    <a:pt x="2392" y="468"/>
                  </a:cubicBezTo>
                  <a:cubicBezTo>
                    <a:pt x="2973" y="377"/>
                    <a:pt x="3522" y="377"/>
                    <a:pt x="4609" y="377"/>
                  </a:cubicBez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29" name="Фигура">
              <a:extLst>
                <a:ext uri="{FF2B5EF4-FFF2-40B4-BE49-F238E27FC236}">
                  <a16:creationId xmlns:a16="http://schemas.microsoft.com/office/drawing/2014/main" id="{DAE0E777-C2E8-DAA4-C56F-03628A8ADBDB}"/>
                </a:ext>
              </a:extLst>
            </p:cNvPr>
            <p:cNvSpPr/>
            <p:nvPr/>
          </p:nvSpPr>
          <p:spPr>
            <a:xfrm>
              <a:off x="114779" y="74610"/>
              <a:ext cx="4747433" cy="977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78" y="0"/>
                  </a:moveTo>
                  <a:cubicBezTo>
                    <a:pt x="3189" y="0"/>
                    <a:pt x="2539" y="1"/>
                    <a:pt x="1850" y="107"/>
                  </a:cubicBezTo>
                  <a:cubicBezTo>
                    <a:pt x="1093" y="241"/>
                    <a:pt x="495" y="531"/>
                    <a:pt x="219" y="899"/>
                  </a:cubicBezTo>
                  <a:cubicBezTo>
                    <a:pt x="0" y="1235"/>
                    <a:pt x="0" y="1552"/>
                    <a:pt x="0" y="2175"/>
                  </a:cubicBezTo>
                  <a:lnTo>
                    <a:pt x="0" y="19415"/>
                  </a:lnTo>
                  <a:cubicBezTo>
                    <a:pt x="0" y="20049"/>
                    <a:pt x="0" y="20365"/>
                    <a:pt x="219" y="20701"/>
                  </a:cubicBezTo>
                  <a:cubicBezTo>
                    <a:pt x="495" y="21069"/>
                    <a:pt x="1093" y="21359"/>
                    <a:pt x="1850" y="21493"/>
                  </a:cubicBezTo>
                  <a:cubicBezTo>
                    <a:pt x="2543" y="21600"/>
                    <a:pt x="3194" y="21600"/>
                    <a:pt x="4478" y="21600"/>
                  </a:cubicBezTo>
                  <a:lnTo>
                    <a:pt x="17103" y="21600"/>
                  </a:lnTo>
                  <a:cubicBezTo>
                    <a:pt x="18407" y="21600"/>
                    <a:pt x="19057" y="21600"/>
                    <a:pt x="19750" y="21493"/>
                  </a:cubicBezTo>
                  <a:cubicBezTo>
                    <a:pt x="20507" y="21359"/>
                    <a:pt x="21105" y="21069"/>
                    <a:pt x="21381" y="20701"/>
                  </a:cubicBezTo>
                  <a:cubicBezTo>
                    <a:pt x="21600" y="20365"/>
                    <a:pt x="21600" y="20048"/>
                    <a:pt x="21600" y="19425"/>
                  </a:cubicBezTo>
                  <a:lnTo>
                    <a:pt x="21600" y="2185"/>
                  </a:lnTo>
                  <a:cubicBezTo>
                    <a:pt x="21600" y="1551"/>
                    <a:pt x="21600" y="1235"/>
                    <a:pt x="21381" y="899"/>
                  </a:cubicBezTo>
                  <a:cubicBezTo>
                    <a:pt x="21105" y="531"/>
                    <a:pt x="20507" y="241"/>
                    <a:pt x="19750" y="107"/>
                  </a:cubicBezTo>
                  <a:cubicBezTo>
                    <a:pt x="19057" y="0"/>
                    <a:pt x="18406" y="0"/>
                    <a:pt x="17122" y="0"/>
                  </a:cubicBezTo>
                  <a:lnTo>
                    <a:pt x="4478" y="0"/>
                  </a:lnTo>
                  <a:close/>
                  <a:moveTo>
                    <a:pt x="4068" y="499"/>
                  </a:moveTo>
                  <a:lnTo>
                    <a:pt x="5025" y="499"/>
                  </a:lnTo>
                  <a:cubicBezTo>
                    <a:pt x="5096" y="503"/>
                    <a:pt x="5163" y="515"/>
                    <a:pt x="5212" y="541"/>
                  </a:cubicBezTo>
                  <a:cubicBezTo>
                    <a:pt x="5257" y="565"/>
                    <a:pt x="5280" y="596"/>
                    <a:pt x="5285" y="628"/>
                  </a:cubicBezTo>
                  <a:cubicBezTo>
                    <a:pt x="5292" y="675"/>
                    <a:pt x="5300" y="719"/>
                    <a:pt x="5312" y="761"/>
                  </a:cubicBezTo>
                  <a:cubicBezTo>
                    <a:pt x="5325" y="807"/>
                    <a:pt x="5343" y="851"/>
                    <a:pt x="5369" y="893"/>
                  </a:cubicBezTo>
                  <a:cubicBezTo>
                    <a:pt x="5426" y="969"/>
                    <a:pt x="5516" y="1037"/>
                    <a:pt x="5631" y="1092"/>
                  </a:cubicBezTo>
                  <a:cubicBezTo>
                    <a:pt x="5746" y="1148"/>
                    <a:pt x="5886" y="1192"/>
                    <a:pt x="6042" y="1220"/>
                  </a:cubicBezTo>
                  <a:cubicBezTo>
                    <a:pt x="6185" y="1242"/>
                    <a:pt x="6324" y="1253"/>
                    <a:pt x="6494" y="1258"/>
                  </a:cubicBezTo>
                  <a:cubicBezTo>
                    <a:pt x="6664" y="1264"/>
                    <a:pt x="6866" y="1263"/>
                    <a:pt x="7135" y="1263"/>
                  </a:cubicBezTo>
                  <a:lnTo>
                    <a:pt x="14440" y="1263"/>
                  </a:lnTo>
                  <a:cubicBezTo>
                    <a:pt x="14708" y="1263"/>
                    <a:pt x="14910" y="1264"/>
                    <a:pt x="15080" y="1258"/>
                  </a:cubicBezTo>
                  <a:cubicBezTo>
                    <a:pt x="15251" y="1253"/>
                    <a:pt x="15390" y="1242"/>
                    <a:pt x="15533" y="1220"/>
                  </a:cubicBezTo>
                  <a:cubicBezTo>
                    <a:pt x="15689" y="1192"/>
                    <a:pt x="15829" y="1148"/>
                    <a:pt x="15944" y="1092"/>
                  </a:cubicBezTo>
                  <a:cubicBezTo>
                    <a:pt x="16058" y="1037"/>
                    <a:pt x="16148" y="969"/>
                    <a:pt x="16205" y="893"/>
                  </a:cubicBezTo>
                  <a:cubicBezTo>
                    <a:pt x="16232" y="851"/>
                    <a:pt x="16249" y="807"/>
                    <a:pt x="16262" y="761"/>
                  </a:cubicBezTo>
                  <a:cubicBezTo>
                    <a:pt x="16274" y="719"/>
                    <a:pt x="16282" y="675"/>
                    <a:pt x="16289" y="628"/>
                  </a:cubicBezTo>
                  <a:cubicBezTo>
                    <a:pt x="16294" y="596"/>
                    <a:pt x="16318" y="565"/>
                    <a:pt x="16362" y="541"/>
                  </a:cubicBezTo>
                  <a:cubicBezTo>
                    <a:pt x="16412" y="515"/>
                    <a:pt x="16480" y="503"/>
                    <a:pt x="16551" y="499"/>
                  </a:cubicBezTo>
                  <a:lnTo>
                    <a:pt x="17532" y="499"/>
                  </a:lnTo>
                  <a:cubicBezTo>
                    <a:pt x="18404" y="499"/>
                    <a:pt x="18846" y="499"/>
                    <a:pt x="19317" y="571"/>
                  </a:cubicBezTo>
                  <a:cubicBezTo>
                    <a:pt x="19831" y="662"/>
                    <a:pt x="20237" y="859"/>
                    <a:pt x="20424" y="1109"/>
                  </a:cubicBezTo>
                  <a:cubicBezTo>
                    <a:pt x="20573" y="1338"/>
                    <a:pt x="20573" y="1553"/>
                    <a:pt x="20573" y="1983"/>
                  </a:cubicBezTo>
                  <a:lnTo>
                    <a:pt x="20573" y="19623"/>
                  </a:lnTo>
                  <a:cubicBezTo>
                    <a:pt x="20573" y="20046"/>
                    <a:pt x="20573" y="20262"/>
                    <a:pt x="20424" y="20491"/>
                  </a:cubicBezTo>
                  <a:cubicBezTo>
                    <a:pt x="20237" y="20741"/>
                    <a:pt x="19831" y="20938"/>
                    <a:pt x="19317" y="21029"/>
                  </a:cubicBezTo>
                  <a:cubicBezTo>
                    <a:pt x="18846" y="21101"/>
                    <a:pt x="18403" y="21101"/>
                    <a:pt x="17517" y="21101"/>
                  </a:cubicBezTo>
                  <a:lnTo>
                    <a:pt x="4068" y="21101"/>
                  </a:lnTo>
                  <a:cubicBezTo>
                    <a:pt x="3196" y="21101"/>
                    <a:pt x="2754" y="21101"/>
                    <a:pt x="2283" y="21029"/>
                  </a:cubicBezTo>
                  <a:cubicBezTo>
                    <a:pt x="1769" y="20938"/>
                    <a:pt x="1363" y="20741"/>
                    <a:pt x="1176" y="20491"/>
                  </a:cubicBezTo>
                  <a:cubicBezTo>
                    <a:pt x="1027" y="20262"/>
                    <a:pt x="1027" y="20047"/>
                    <a:pt x="1027" y="19617"/>
                  </a:cubicBezTo>
                  <a:lnTo>
                    <a:pt x="1027" y="1977"/>
                  </a:lnTo>
                  <a:cubicBezTo>
                    <a:pt x="1027" y="1554"/>
                    <a:pt x="1027" y="1338"/>
                    <a:pt x="1176" y="1109"/>
                  </a:cubicBezTo>
                  <a:cubicBezTo>
                    <a:pt x="1363" y="859"/>
                    <a:pt x="1769" y="662"/>
                    <a:pt x="2283" y="571"/>
                  </a:cubicBezTo>
                  <a:cubicBezTo>
                    <a:pt x="2751" y="499"/>
                    <a:pt x="3195" y="499"/>
                    <a:pt x="4068" y="499"/>
                  </a:cubicBez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30" name="Кружок">
              <a:extLst>
                <a:ext uri="{FF2B5EF4-FFF2-40B4-BE49-F238E27FC236}">
                  <a16:creationId xmlns:a16="http://schemas.microsoft.com/office/drawing/2014/main" id="{3194F688-4852-4A5B-B0C5-865E1DCE4064}"/>
                </a:ext>
              </a:extLst>
            </p:cNvPr>
            <p:cNvSpPr/>
            <p:nvPr/>
          </p:nvSpPr>
          <p:spPr>
            <a:xfrm>
              <a:off x="2931643" y="318732"/>
              <a:ext cx="139947" cy="139947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31" name="Фигура">
              <a:extLst>
                <a:ext uri="{FF2B5EF4-FFF2-40B4-BE49-F238E27FC236}">
                  <a16:creationId xmlns:a16="http://schemas.microsoft.com/office/drawing/2014/main" id="{A993B71C-0027-4E2D-E2BA-B2D6CE86629B}"/>
                </a:ext>
              </a:extLst>
            </p:cNvPr>
            <p:cNvSpPr/>
            <p:nvPr/>
          </p:nvSpPr>
          <p:spPr>
            <a:xfrm>
              <a:off x="2185306" y="346607"/>
              <a:ext cx="598024" cy="8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" y="0"/>
                  </a:moveTo>
                  <a:cubicBezTo>
                    <a:pt x="1103" y="0"/>
                    <a:pt x="729" y="1260"/>
                    <a:pt x="453" y="3213"/>
                  </a:cubicBezTo>
                  <a:cubicBezTo>
                    <a:pt x="178" y="5166"/>
                    <a:pt x="0" y="7820"/>
                    <a:pt x="0" y="10800"/>
                  </a:cubicBezTo>
                  <a:cubicBezTo>
                    <a:pt x="0" y="16761"/>
                    <a:pt x="683" y="21600"/>
                    <a:pt x="1524" y="21600"/>
                  </a:cubicBezTo>
                  <a:cubicBezTo>
                    <a:pt x="1961" y="21600"/>
                    <a:pt x="2397" y="21600"/>
                    <a:pt x="2834" y="21600"/>
                  </a:cubicBezTo>
                  <a:cubicBezTo>
                    <a:pt x="5336" y="21600"/>
                    <a:pt x="7838" y="21600"/>
                    <a:pt x="10340" y="21600"/>
                  </a:cubicBezTo>
                  <a:cubicBezTo>
                    <a:pt x="10533" y="21600"/>
                    <a:pt x="10727" y="21600"/>
                    <a:pt x="10920" y="21600"/>
                  </a:cubicBezTo>
                  <a:lnTo>
                    <a:pt x="20076" y="21600"/>
                  </a:lnTo>
                  <a:cubicBezTo>
                    <a:pt x="20497" y="21600"/>
                    <a:pt x="20871" y="20340"/>
                    <a:pt x="21147" y="18387"/>
                  </a:cubicBezTo>
                  <a:cubicBezTo>
                    <a:pt x="21422" y="16434"/>
                    <a:pt x="21600" y="13780"/>
                    <a:pt x="21600" y="10800"/>
                  </a:cubicBezTo>
                  <a:cubicBezTo>
                    <a:pt x="21600" y="4839"/>
                    <a:pt x="20917" y="0"/>
                    <a:pt x="20076" y="0"/>
                  </a:cubicBezTo>
                  <a:cubicBezTo>
                    <a:pt x="19639" y="0"/>
                    <a:pt x="19203" y="0"/>
                    <a:pt x="18766" y="0"/>
                  </a:cubicBezTo>
                  <a:cubicBezTo>
                    <a:pt x="16264" y="0"/>
                    <a:pt x="13762" y="0"/>
                    <a:pt x="11260" y="0"/>
                  </a:cubicBezTo>
                  <a:lnTo>
                    <a:pt x="1524" y="0"/>
                  </a:ln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</p:grpSp>
      <p:pic>
        <p:nvPicPr>
          <p:cNvPr id="11" name="Bilde 10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57EA067-22B4-D604-67CD-ED8EE58C1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pic>
        <p:nvPicPr>
          <p:cNvPr id="24" name="Plassholder for bilde 23" descr="Et bilde som inneholder klær, person, Menneskeansikt, kvinne&#10;&#10;KI-generert innhold kan være feil.">
            <a:extLst>
              <a:ext uri="{FF2B5EF4-FFF2-40B4-BE49-F238E27FC236}">
                <a16:creationId xmlns:a16="http://schemas.microsoft.com/office/drawing/2014/main" id="{FEABC796-FD52-FB9D-FE47-25CA587CD13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478" y="1027984"/>
            <a:ext cx="2263511" cy="4891034"/>
          </a:xfrm>
        </p:spPr>
      </p:pic>
      <p:pic>
        <p:nvPicPr>
          <p:cNvPr id="14" name="Plassholder for bilde 13" descr="Et bilde som inneholder person, klær, smil, Menneskeansikt&#10;&#10;KI-generert innhold kan være feil.">
            <a:extLst>
              <a:ext uri="{FF2B5EF4-FFF2-40B4-BE49-F238E27FC236}">
                <a16:creationId xmlns:a16="http://schemas.microsoft.com/office/drawing/2014/main" id="{C835F95B-79E1-1BA4-E2EA-A6D67AA9F6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2904" y="1654164"/>
            <a:ext cx="2021491" cy="4264855"/>
          </a:xfrm>
        </p:spPr>
      </p:pic>
    </p:spTree>
    <p:extLst>
      <p:ext uri="{BB962C8B-B14F-4D97-AF65-F5344CB8AC3E}">
        <p14:creationId xmlns:p14="http://schemas.microsoft.com/office/powerpoint/2010/main" val="351843850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bilde 12" descr="Et bilde som inneholder person, Menneskeansikt, smil, utendørs&#10;&#10;KI-generert innhold kan være feil.">
            <a:extLst>
              <a:ext uri="{FF2B5EF4-FFF2-40B4-BE49-F238E27FC236}">
                <a16:creationId xmlns:a16="http://schemas.microsoft.com/office/drawing/2014/main" id="{3E7092D7-F56E-F638-86DF-09A63425A9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9BFEB0-C13B-39B2-A442-F9387DF850DB}"/>
              </a:ext>
            </a:extLst>
          </p:cNvPr>
          <p:cNvSpPr/>
          <p:nvPr/>
        </p:nvSpPr>
        <p:spPr>
          <a:xfrm>
            <a:off x="6370092" y="3301999"/>
            <a:ext cx="4206566" cy="2725677"/>
          </a:xfrm>
          <a:prstGeom prst="roundRect">
            <a:avLst>
              <a:gd name="adj" fmla="val 7958"/>
            </a:avLst>
          </a:pr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AF5448-9C89-85B3-6425-BAD4968324B2}"/>
              </a:ext>
            </a:extLst>
          </p:cNvPr>
          <p:cNvSpPr/>
          <p:nvPr/>
        </p:nvSpPr>
        <p:spPr>
          <a:xfrm>
            <a:off x="2153751" y="2184822"/>
            <a:ext cx="2232418" cy="381000"/>
          </a:xfrm>
          <a:prstGeom prst="roundRect">
            <a:avLst>
              <a:gd name="adj" fmla="val 50000"/>
            </a:avLst>
          </a:prstGeom>
          <a:solidFill>
            <a:srgbClr val="0147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42AEE0-C352-D434-27B5-F19F298C6DAC}"/>
              </a:ext>
            </a:extLst>
          </p:cNvPr>
          <p:cNvSpPr txBox="1"/>
          <p:nvPr/>
        </p:nvSpPr>
        <p:spPr>
          <a:xfrm>
            <a:off x="2278789" y="2184822"/>
            <a:ext cx="2493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dirty="0">
                <a:solidFill>
                  <a:schemeClr val="bg1"/>
                </a:solidFill>
                <a:latin typeface="+mj-lt"/>
              </a:rPr>
              <a:t>Bjørn Arne Skoglund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BF89DF7-03FF-8024-3E6E-B4E1D5B84DE4}"/>
              </a:ext>
            </a:extLst>
          </p:cNvPr>
          <p:cNvSpPr/>
          <p:nvPr/>
        </p:nvSpPr>
        <p:spPr>
          <a:xfrm>
            <a:off x="308413" y="5848208"/>
            <a:ext cx="11253815" cy="1009792"/>
          </a:xfrm>
          <a:custGeom>
            <a:avLst/>
            <a:gdLst>
              <a:gd name="connsiteX0" fmla="*/ 9010243 w 11253815"/>
              <a:gd name="connsiteY0" fmla="*/ 368883 h 1009792"/>
              <a:gd name="connsiteX1" fmla="*/ 11156247 w 11253815"/>
              <a:gd name="connsiteY1" fmla="*/ 951680 h 1009792"/>
              <a:gd name="connsiteX2" fmla="*/ 11253815 w 11253815"/>
              <a:gd name="connsiteY2" fmla="*/ 1009792 h 1009792"/>
              <a:gd name="connsiteX3" fmla="*/ 6360468 w 11253815"/>
              <a:gd name="connsiteY3" fmla="*/ 1009792 h 1009792"/>
              <a:gd name="connsiteX4" fmla="*/ 6360656 w 11253815"/>
              <a:gd name="connsiteY4" fmla="*/ 1009739 h 1009792"/>
              <a:gd name="connsiteX5" fmla="*/ 9010243 w 11253815"/>
              <a:gd name="connsiteY5" fmla="*/ 368883 h 1009792"/>
              <a:gd name="connsiteX6" fmla="*/ 1703415 w 11253815"/>
              <a:gd name="connsiteY6" fmla="*/ 229 h 1009792"/>
              <a:gd name="connsiteX7" fmla="*/ 2015527 w 11253815"/>
              <a:gd name="connsiteY7" fmla="*/ 34152 h 1009792"/>
              <a:gd name="connsiteX8" fmla="*/ 3721065 w 11253815"/>
              <a:gd name="connsiteY8" fmla="*/ 929316 h 1009792"/>
              <a:gd name="connsiteX9" fmla="*/ 3892475 w 11253815"/>
              <a:gd name="connsiteY9" fmla="*/ 1009792 h 1009792"/>
              <a:gd name="connsiteX10" fmla="*/ 0 w 11253815"/>
              <a:gd name="connsiteY10" fmla="*/ 1009792 h 1009792"/>
              <a:gd name="connsiteX11" fmla="*/ 59942 w 11253815"/>
              <a:gd name="connsiteY11" fmla="*/ 923911 h 1009792"/>
              <a:gd name="connsiteX12" fmla="*/ 1703415 w 11253815"/>
              <a:gd name="connsiteY12" fmla="*/ 229 h 100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53815" h="1009792">
                <a:moveTo>
                  <a:pt x="9010243" y="368883"/>
                </a:moveTo>
                <a:cubicBezTo>
                  <a:pt x="9662753" y="353399"/>
                  <a:pt x="10366531" y="498611"/>
                  <a:pt x="11156247" y="951680"/>
                </a:cubicBezTo>
                <a:lnTo>
                  <a:pt x="11253815" y="1009792"/>
                </a:lnTo>
                <a:lnTo>
                  <a:pt x="6360468" y="1009792"/>
                </a:lnTo>
                <a:lnTo>
                  <a:pt x="6360656" y="1009739"/>
                </a:lnTo>
                <a:cubicBezTo>
                  <a:pt x="7206495" y="759974"/>
                  <a:pt x="8053228" y="391592"/>
                  <a:pt x="9010243" y="368883"/>
                </a:cubicBezTo>
                <a:close/>
                <a:moveTo>
                  <a:pt x="1703415" y="229"/>
                </a:moveTo>
                <a:cubicBezTo>
                  <a:pt x="1805254" y="1905"/>
                  <a:pt x="1909437" y="12825"/>
                  <a:pt x="2015527" y="34152"/>
                </a:cubicBezTo>
                <a:cubicBezTo>
                  <a:pt x="2658206" y="163391"/>
                  <a:pt x="3145488" y="626213"/>
                  <a:pt x="3721065" y="929316"/>
                </a:cubicBezTo>
                <a:lnTo>
                  <a:pt x="3892475" y="1009792"/>
                </a:lnTo>
                <a:lnTo>
                  <a:pt x="0" y="1009792"/>
                </a:lnTo>
                <a:lnTo>
                  <a:pt x="59942" y="923911"/>
                </a:lnTo>
                <a:cubicBezTo>
                  <a:pt x="392578" y="429669"/>
                  <a:pt x="990545" y="-11504"/>
                  <a:pt x="1703415" y="229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441E193-E709-CD82-BF8D-C951BD206700}"/>
              </a:ext>
            </a:extLst>
          </p:cNvPr>
          <p:cNvSpPr/>
          <p:nvPr/>
        </p:nvSpPr>
        <p:spPr>
          <a:xfrm>
            <a:off x="0" y="4871584"/>
            <a:ext cx="8807600" cy="1986416"/>
          </a:xfrm>
          <a:custGeom>
            <a:avLst/>
            <a:gdLst>
              <a:gd name="connsiteX0" fmla="*/ 0 w 8807600"/>
              <a:gd name="connsiteY0" fmla="*/ 0 h 1986416"/>
              <a:gd name="connsiteX1" fmla="*/ 136331 w 8807600"/>
              <a:gd name="connsiteY1" fmla="*/ 5437 h 1986416"/>
              <a:gd name="connsiteX2" fmla="*/ 589089 w 8807600"/>
              <a:gd name="connsiteY2" fmla="*/ 106976 h 1986416"/>
              <a:gd name="connsiteX3" fmla="*/ 2365240 w 8807600"/>
              <a:gd name="connsiteY3" fmla="*/ 1413970 h 1986416"/>
              <a:gd name="connsiteX4" fmla="*/ 8777204 w 8807600"/>
              <a:gd name="connsiteY4" fmla="*/ 1969022 h 1986416"/>
              <a:gd name="connsiteX5" fmla="*/ 8807600 w 8807600"/>
              <a:gd name="connsiteY5" fmla="*/ 1986416 h 1986416"/>
              <a:gd name="connsiteX6" fmla="*/ 0 w 8807600"/>
              <a:gd name="connsiteY6" fmla="*/ 1986416 h 198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7600" h="1986416">
                <a:moveTo>
                  <a:pt x="0" y="0"/>
                </a:moveTo>
                <a:lnTo>
                  <a:pt x="136331" y="5437"/>
                </a:lnTo>
                <a:cubicBezTo>
                  <a:pt x="285284" y="17918"/>
                  <a:pt x="436895" y="50546"/>
                  <a:pt x="589089" y="106976"/>
                </a:cubicBezTo>
                <a:cubicBezTo>
                  <a:pt x="1291538" y="367472"/>
                  <a:pt x="1725520" y="1026664"/>
                  <a:pt x="2365240" y="1413970"/>
                </a:cubicBezTo>
                <a:cubicBezTo>
                  <a:pt x="4418336" y="2574891"/>
                  <a:pt x="6398942" y="666147"/>
                  <a:pt x="8777204" y="1969022"/>
                </a:cubicBezTo>
                <a:lnTo>
                  <a:pt x="8807600" y="1986416"/>
                </a:lnTo>
                <a:lnTo>
                  <a:pt x="0" y="1986416"/>
                </a:ln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22" name="Plassholder for bilde 21" descr="Et bilde som inneholder utendørs, himmel, grunn, sky&#10;&#10;KI-generert innhold kan være feil.">
            <a:extLst>
              <a:ext uri="{FF2B5EF4-FFF2-40B4-BE49-F238E27FC236}">
                <a16:creationId xmlns:a16="http://schemas.microsoft.com/office/drawing/2014/main" id="{82CB7625-B643-FBD4-C9D0-074FC87EE76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Bilde 1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32EAC92-F784-836E-F4FE-2A1F492FC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3E0DEDE2-3ACD-1F88-E578-2B171517291A}"/>
              </a:ext>
            </a:extLst>
          </p:cNvPr>
          <p:cNvSpPr txBox="1"/>
          <p:nvPr/>
        </p:nvSpPr>
        <p:spPr>
          <a:xfrm>
            <a:off x="560250" y="1298998"/>
            <a:ext cx="440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noProof="0" dirty="0">
                <a:solidFill>
                  <a:srgbClr val="7E9253"/>
                </a:solidFill>
                <a:latin typeface="+mj-lt"/>
              </a:rPr>
              <a:t>Hvem er jeg?</a:t>
            </a:r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A88CE728-9B97-B922-0BD5-BDAD3AEAAD13}"/>
              </a:ext>
            </a:extLst>
          </p:cNvPr>
          <p:cNvGrpSpPr/>
          <p:nvPr/>
        </p:nvGrpSpPr>
        <p:grpSpPr>
          <a:xfrm>
            <a:off x="1852401" y="3078133"/>
            <a:ext cx="3346400" cy="2248388"/>
            <a:chOff x="2169826" y="3202608"/>
            <a:chExt cx="3346400" cy="2248388"/>
          </a:xfrm>
        </p:grpSpPr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EFBF6020-D720-55C6-976D-5B317878F1EB}"/>
                </a:ext>
              </a:extLst>
            </p:cNvPr>
            <p:cNvGrpSpPr/>
            <p:nvPr/>
          </p:nvGrpSpPr>
          <p:grpSpPr>
            <a:xfrm>
              <a:off x="2169826" y="4774464"/>
              <a:ext cx="3157072" cy="676532"/>
              <a:chOff x="1782661" y="5021630"/>
              <a:chExt cx="3157072" cy="67653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893862-55D2-EB9E-6E26-B66E9578FB04}"/>
                  </a:ext>
                </a:extLst>
              </p:cNvPr>
              <p:cNvSpPr txBox="1"/>
              <p:nvPr/>
            </p:nvSpPr>
            <p:spPr>
              <a:xfrm>
                <a:off x="2745240" y="5021630"/>
                <a:ext cx="2194493" cy="676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b-NO" sz="2800" b="1" noProof="0" dirty="0">
                    <a:solidFill>
                      <a:srgbClr val="EF6C00"/>
                    </a:solidFill>
                  </a:rPr>
                  <a:t>Tillitsvalgt</a:t>
                </a:r>
              </a:p>
            </p:txBody>
          </p:sp>
          <p:pic>
            <p:nvPicPr>
              <p:cNvPr id="9" name="Grafikk 8">
                <a:extLst>
                  <a:ext uri="{FF2B5EF4-FFF2-40B4-BE49-F238E27FC236}">
                    <a16:creationId xmlns:a16="http://schemas.microsoft.com/office/drawing/2014/main" id="{E3223FB7-0BBC-6F6D-36C2-373F361212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782661" y="5211249"/>
                <a:ext cx="600000" cy="432000"/>
              </a:xfrm>
              <a:prstGeom prst="rect">
                <a:avLst/>
              </a:prstGeom>
            </p:spPr>
          </p:pic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1113E882-28EF-79A6-FCB2-909C3D01D331}"/>
                </a:ext>
              </a:extLst>
            </p:cNvPr>
            <p:cNvGrpSpPr/>
            <p:nvPr/>
          </p:nvGrpSpPr>
          <p:grpSpPr>
            <a:xfrm>
              <a:off x="2202792" y="3989546"/>
              <a:ext cx="3313434" cy="701247"/>
              <a:chOff x="1789343" y="4100842"/>
              <a:chExt cx="3313434" cy="701247"/>
            </a:xfrm>
          </p:grpSpPr>
          <p:pic>
            <p:nvPicPr>
              <p:cNvPr id="17" name="Grafikk 16">
                <a:extLst>
                  <a:ext uri="{FF2B5EF4-FFF2-40B4-BE49-F238E27FC236}">
                    <a16:creationId xmlns:a16="http://schemas.microsoft.com/office/drawing/2014/main" id="{B77E61C2-F770-E602-E9FA-BA5F7F9DF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789343" y="4226089"/>
                <a:ext cx="576000" cy="576000"/>
              </a:xfrm>
              <a:prstGeom prst="rect">
                <a:avLst/>
              </a:prstGeom>
            </p:spPr>
          </p:pic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C1622398-A290-61C6-33E4-DB3DCD93C4BC}"/>
                  </a:ext>
                </a:extLst>
              </p:cNvPr>
              <p:cNvSpPr txBox="1"/>
              <p:nvPr/>
            </p:nvSpPr>
            <p:spPr>
              <a:xfrm>
                <a:off x="2748711" y="4100842"/>
                <a:ext cx="2354066" cy="676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b-NO" sz="2800" b="1" noProof="0" dirty="0">
                    <a:solidFill>
                      <a:srgbClr val="EF6C00"/>
                    </a:solidFill>
                  </a:rPr>
                  <a:t>Industrieier</a:t>
                </a:r>
              </a:p>
            </p:txBody>
          </p: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ED148A14-AECE-03EE-344D-FE04294D9116}"/>
                </a:ext>
              </a:extLst>
            </p:cNvPr>
            <p:cNvGrpSpPr/>
            <p:nvPr/>
          </p:nvGrpSpPr>
          <p:grpSpPr>
            <a:xfrm>
              <a:off x="2202792" y="3202608"/>
              <a:ext cx="2423301" cy="700129"/>
              <a:chOff x="1869417" y="3146006"/>
              <a:chExt cx="2423301" cy="700129"/>
            </a:xfrm>
          </p:grpSpPr>
          <p:pic>
            <p:nvPicPr>
              <p:cNvPr id="15" name="Grafikk 14">
                <a:extLst>
                  <a:ext uri="{FF2B5EF4-FFF2-40B4-BE49-F238E27FC236}">
                    <a16:creationId xmlns:a16="http://schemas.microsoft.com/office/drawing/2014/main" id="{51816931-7AC0-6550-EFD0-3C1D71394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869417" y="3270135"/>
                <a:ext cx="576000" cy="576000"/>
              </a:xfrm>
              <a:prstGeom prst="rect">
                <a:avLst/>
              </a:prstGeom>
            </p:spPr>
          </p:pic>
          <p:sp>
            <p:nvSpPr>
              <p:cNvPr id="20" name="TextBox 9">
                <a:extLst>
                  <a:ext uri="{FF2B5EF4-FFF2-40B4-BE49-F238E27FC236}">
                    <a16:creationId xmlns:a16="http://schemas.microsoft.com/office/drawing/2014/main" id="{65B9451F-E394-D567-D7B5-0036733BE7CA}"/>
                  </a:ext>
                </a:extLst>
              </p:cNvPr>
              <p:cNvSpPr txBox="1"/>
              <p:nvPr/>
            </p:nvSpPr>
            <p:spPr>
              <a:xfrm>
                <a:off x="2748711" y="3146006"/>
                <a:ext cx="1544007" cy="676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b-NO" sz="2800" b="1" noProof="0" dirty="0">
                    <a:solidFill>
                      <a:srgbClr val="EF6C00"/>
                    </a:solidFill>
                  </a:rPr>
                  <a:t>Bonde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798693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1C4F4CC-F234-2BE9-8479-18AAAB41827D}"/>
              </a:ext>
            </a:extLst>
          </p:cNvPr>
          <p:cNvSpPr/>
          <p:nvPr/>
        </p:nvSpPr>
        <p:spPr>
          <a:xfrm>
            <a:off x="1840144" y="5999186"/>
            <a:ext cx="10351856" cy="858815"/>
          </a:xfrm>
          <a:custGeom>
            <a:avLst/>
            <a:gdLst>
              <a:gd name="connsiteX0" fmla="*/ 9692209 w 10351856"/>
              <a:gd name="connsiteY0" fmla="*/ 6 h 858815"/>
              <a:gd name="connsiteX1" fmla="*/ 10295621 w 10351856"/>
              <a:gd name="connsiteY1" fmla="*/ 95806 h 858815"/>
              <a:gd name="connsiteX2" fmla="*/ 10351856 w 10351856"/>
              <a:gd name="connsiteY2" fmla="*/ 114650 h 858815"/>
              <a:gd name="connsiteX3" fmla="*/ 10351856 w 10351856"/>
              <a:gd name="connsiteY3" fmla="*/ 858815 h 858815"/>
              <a:gd name="connsiteX4" fmla="*/ 0 w 10351856"/>
              <a:gd name="connsiteY4" fmla="*/ 858815 h 858815"/>
              <a:gd name="connsiteX5" fmla="*/ 52849 w 10351856"/>
              <a:gd name="connsiteY5" fmla="*/ 828676 h 858815"/>
              <a:gd name="connsiteX6" fmla="*/ 219633 w 10351856"/>
              <a:gd name="connsiteY6" fmla="*/ 743488 h 858815"/>
              <a:gd name="connsiteX7" fmla="*/ 3183785 w 10351856"/>
              <a:gd name="connsiteY7" fmla="*/ 170139 h 858815"/>
              <a:gd name="connsiteX8" fmla="*/ 6252075 w 10351856"/>
              <a:gd name="connsiteY8" fmla="*/ 331895 h 858815"/>
              <a:gd name="connsiteX9" fmla="*/ 9283973 w 10351856"/>
              <a:gd name="connsiteY9" fmla="*/ 55997 h 858815"/>
              <a:gd name="connsiteX10" fmla="*/ 9692209 w 10351856"/>
              <a:gd name="connsiteY10" fmla="*/ 6 h 8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351856" h="858815">
                <a:moveTo>
                  <a:pt x="9692209" y="6"/>
                </a:moveTo>
                <a:cubicBezTo>
                  <a:pt x="9884807" y="503"/>
                  <a:pt x="10089568" y="33810"/>
                  <a:pt x="10295621" y="95806"/>
                </a:cubicBezTo>
                <a:lnTo>
                  <a:pt x="10351856" y="114650"/>
                </a:lnTo>
                <a:lnTo>
                  <a:pt x="10351856" y="858815"/>
                </a:lnTo>
                <a:lnTo>
                  <a:pt x="0" y="858815"/>
                </a:lnTo>
                <a:lnTo>
                  <a:pt x="52849" y="828676"/>
                </a:lnTo>
                <a:cubicBezTo>
                  <a:pt x="107776" y="799011"/>
                  <a:pt x="163403" y="770602"/>
                  <a:pt x="219633" y="743488"/>
                </a:cubicBezTo>
                <a:cubicBezTo>
                  <a:pt x="1119314" y="309667"/>
                  <a:pt x="2159577" y="174539"/>
                  <a:pt x="3183785" y="170139"/>
                </a:cubicBezTo>
                <a:cubicBezTo>
                  <a:pt x="4207991" y="165726"/>
                  <a:pt x="5228940" y="285332"/>
                  <a:pt x="6252075" y="331895"/>
                </a:cubicBezTo>
                <a:cubicBezTo>
                  <a:pt x="7275197" y="378456"/>
                  <a:pt x="8317414" y="348967"/>
                  <a:pt x="9283973" y="55997"/>
                </a:cubicBezTo>
                <a:cubicBezTo>
                  <a:pt x="9410153" y="17718"/>
                  <a:pt x="9547761" y="-366"/>
                  <a:pt x="9692209" y="6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2BC28FE-28C1-4781-FA82-E0C544A3261A}"/>
              </a:ext>
            </a:extLst>
          </p:cNvPr>
          <p:cNvSpPr/>
          <p:nvPr/>
        </p:nvSpPr>
        <p:spPr>
          <a:xfrm>
            <a:off x="0" y="5358862"/>
            <a:ext cx="11230176" cy="1499138"/>
          </a:xfrm>
          <a:custGeom>
            <a:avLst/>
            <a:gdLst>
              <a:gd name="connsiteX0" fmla="*/ 1767633 w 11230176"/>
              <a:gd name="connsiteY0" fmla="*/ 1 h 1499138"/>
              <a:gd name="connsiteX1" fmla="*/ 2316406 w 11230176"/>
              <a:gd name="connsiteY1" fmla="*/ 95390 h 1499138"/>
              <a:gd name="connsiteX2" fmla="*/ 5314962 w 11230176"/>
              <a:gd name="connsiteY2" fmla="*/ 621878 h 1499138"/>
              <a:gd name="connsiteX3" fmla="*/ 8386096 w 11230176"/>
              <a:gd name="connsiteY3" fmla="*/ 715240 h 1499138"/>
              <a:gd name="connsiteX4" fmla="*/ 10962342 w 11230176"/>
              <a:gd name="connsiteY4" fmla="*/ 1355526 h 1499138"/>
              <a:gd name="connsiteX5" fmla="*/ 11230176 w 11230176"/>
              <a:gd name="connsiteY5" fmla="*/ 1499138 h 1499138"/>
              <a:gd name="connsiteX6" fmla="*/ 0 w 11230176"/>
              <a:gd name="connsiteY6" fmla="*/ 1499138 h 1499138"/>
              <a:gd name="connsiteX7" fmla="*/ 0 w 11230176"/>
              <a:gd name="connsiteY7" fmla="*/ 710651 h 1499138"/>
              <a:gd name="connsiteX8" fmla="*/ 87386 w 11230176"/>
              <a:gd name="connsiteY8" fmla="*/ 635375 h 1499138"/>
              <a:gd name="connsiteX9" fmla="*/ 1767633 w 11230176"/>
              <a:gd name="connsiteY9" fmla="*/ 1 h 149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30176" h="1499138">
                <a:moveTo>
                  <a:pt x="1767633" y="1"/>
                </a:moveTo>
                <a:cubicBezTo>
                  <a:pt x="1966331" y="-159"/>
                  <a:pt x="2152980" y="30569"/>
                  <a:pt x="2316406" y="95390"/>
                </a:cubicBezTo>
                <a:cubicBezTo>
                  <a:pt x="3255327" y="467540"/>
                  <a:pt x="4291504" y="583395"/>
                  <a:pt x="5314962" y="621878"/>
                </a:cubicBezTo>
                <a:cubicBezTo>
                  <a:pt x="6338433" y="660360"/>
                  <a:pt x="7365785" y="625869"/>
                  <a:pt x="8386096" y="715240"/>
                </a:cubicBezTo>
                <a:cubicBezTo>
                  <a:pt x="9278867" y="793429"/>
                  <a:pt x="10175585" y="972382"/>
                  <a:pt x="10962342" y="1355526"/>
                </a:cubicBezTo>
                <a:lnTo>
                  <a:pt x="11230176" y="1499138"/>
                </a:lnTo>
                <a:lnTo>
                  <a:pt x="0" y="1499138"/>
                </a:lnTo>
                <a:lnTo>
                  <a:pt x="0" y="710651"/>
                </a:lnTo>
                <a:lnTo>
                  <a:pt x="87386" y="635375"/>
                </a:lnTo>
                <a:cubicBezTo>
                  <a:pt x="583671" y="234465"/>
                  <a:pt x="1221213" y="441"/>
                  <a:pt x="1767633" y="1"/>
                </a:cubicBezTo>
                <a:close/>
              </a:path>
            </a:pathLst>
          </a:cu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2469B8-38AD-FCB1-B7E5-D3A954642CEE}"/>
              </a:ext>
            </a:extLst>
          </p:cNvPr>
          <p:cNvGrpSpPr/>
          <p:nvPr/>
        </p:nvGrpSpPr>
        <p:grpSpPr>
          <a:xfrm>
            <a:off x="7195742" y="1906925"/>
            <a:ext cx="3558377" cy="3379450"/>
            <a:chOff x="7599480" y="2399497"/>
            <a:chExt cx="3558377" cy="33794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1B07EA-D1E2-BA50-5638-950EC824EA18}"/>
                </a:ext>
              </a:extLst>
            </p:cNvPr>
            <p:cNvSpPr txBox="1"/>
            <p:nvPr/>
          </p:nvSpPr>
          <p:spPr>
            <a:xfrm>
              <a:off x="7599480" y="2399497"/>
              <a:ext cx="3116436" cy="426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nb-NO" sz="1600" noProof="0" dirty="0">
                  <a:solidFill>
                    <a:schemeClr val="bg1">
                      <a:lumMod val="75000"/>
                    </a:schemeClr>
                  </a:solidFill>
                </a:rPr>
                <a:t>Presentasjonsrunde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DE51A16-0AC1-D752-5157-D983A4E7B3E5}"/>
                </a:ext>
              </a:extLst>
            </p:cNvPr>
            <p:cNvSpPr/>
            <p:nvPr/>
          </p:nvSpPr>
          <p:spPr>
            <a:xfrm>
              <a:off x="7707086" y="3050491"/>
              <a:ext cx="3450771" cy="2728456"/>
            </a:xfrm>
            <a:prstGeom prst="roundRect">
              <a:avLst>
                <a:gd name="adj" fmla="val 12237"/>
              </a:avLst>
            </a:prstGeom>
            <a:solidFill>
              <a:srgbClr val="EF6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F116CB-FCA4-769E-3152-805552CB34D4}"/>
                </a:ext>
              </a:extLst>
            </p:cNvPr>
            <p:cNvSpPr txBox="1"/>
            <p:nvPr/>
          </p:nvSpPr>
          <p:spPr>
            <a:xfrm>
              <a:off x="8851767" y="3418898"/>
              <a:ext cx="22203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nb-NO" dirty="0">
                  <a:solidFill>
                    <a:schemeClr val="bg1"/>
                  </a:solidFill>
                  <a:latin typeface="+mj-lt"/>
                </a:rPr>
                <a:t>Hva heter du?</a:t>
              </a:r>
            </a:p>
            <a:p>
              <a:pPr>
                <a:spcAft>
                  <a:spcPts val="1200"/>
                </a:spcAft>
              </a:pPr>
              <a:r>
                <a:rPr lang="nb-NO" dirty="0">
                  <a:solidFill>
                    <a:schemeClr val="bg1"/>
                  </a:solidFill>
                  <a:latin typeface="+mj-lt"/>
                </a:rPr>
                <a:t>Hvor er du fra?</a:t>
              </a:r>
            </a:p>
            <a:p>
              <a:r>
                <a:rPr lang="nb-NO" dirty="0">
                  <a:solidFill>
                    <a:schemeClr val="bg1"/>
                  </a:solidFill>
                  <a:latin typeface="+mj-lt"/>
                </a:rPr>
                <a:t>Bor du på gård?</a:t>
              </a:r>
            </a:p>
            <a:p>
              <a:pPr>
                <a:spcAft>
                  <a:spcPts val="1200"/>
                </a:spcAft>
              </a:pPr>
              <a:r>
                <a:rPr lang="nb-NO" dirty="0">
                  <a:solidFill>
                    <a:schemeClr val="bg1"/>
                  </a:solidFill>
                  <a:latin typeface="+mj-lt"/>
                </a:rPr>
                <a:t> - hvilken produksjon?</a:t>
              </a:r>
            </a:p>
            <a:p>
              <a:r>
                <a:rPr lang="nb-NO" dirty="0">
                  <a:solidFill>
                    <a:schemeClr val="bg1"/>
                  </a:solidFill>
                  <a:latin typeface="+mj-lt"/>
                </a:rPr>
                <a:t>Plan etter VGS?</a:t>
              </a:r>
              <a:endParaRPr lang="en-ID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2C1162E-DB17-29C6-198B-2409A650D7DF}"/>
                </a:ext>
              </a:extLst>
            </p:cNvPr>
            <p:cNvCxnSpPr>
              <a:cxnSpLocks/>
            </p:cNvCxnSpPr>
            <p:nvPr/>
          </p:nvCxnSpPr>
          <p:spPr>
            <a:xfrm>
              <a:off x="8752116" y="3284129"/>
              <a:ext cx="0" cy="223200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">
            <a:extLst>
              <a:ext uri="{FF2B5EF4-FFF2-40B4-BE49-F238E27FC236}">
                <a16:creationId xmlns:a16="http://schemas.microsoft.com/office/drawing/2014/main" id="{EA305E48-2009-76AF-469C-8DE47B4AFC2A}"/>
              </a:ext>
            </a:extLst>
          </p:cNvPr>
          <p:cNvGrpSpPr/>
          <p:nvPr/>
        </p:nvGrpSpPr>
        <p:grpSpPr>
          <a:xfrm>
            <a:off x="4050390" y="872119"/>
            <a:ext cx="2601686" cy="5184967"/>
            <a:chOff x="2" y="0"/>
            <a:chExt cx="4978399" cy="9921580"/>
          </a:xfrm>
        </p:grpSpPr>
        <p:sp>
          <p:nvSpPr>
            <p:cNvPr id="3" name="Фигура">
              <a:extLst>
                <a:ext uri="{FF2B5EF4-FFF2-40B4-BE49-F238E27FC236}">
                  <a16:creationId xmlns:a16="http://schemas.microsoft.com/office/drawing/2014/main" id="{97C10B4A-84C6-9794-ADCD-8CA47466B3C5}"/>
                </a:ext>
              </a:extLst>
            </p:cNvPr>
            <p:cNvSpPr/>
            <p:nvPr/>
          </p:nvSpPr>
          <p:spPr>
            <a:xfrm>
              <a:off x="4898547" y="2321682"/>
              <a:ext cx="79856" cy="110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96" extrusionOk="0">
                  <a:moveTo>
                    <a:pt x="0" y="0"/>
                  </a:moveTo>
                  <a:lnTo>
                    <a:pt x="0" y="21596"/>
                  </a:lnTo>
                  <a:lnTo>
                    <a:pt x="9420" y="21596"/>
                  </a:lnTo>
                  <a:cubicBezTo>
                    <a:pt x="12945" y="21596"/>
                    <a:pt x="14707" y="21598"/>
                    <a:pt x="16579" y="21555"/>
                  </a:cubicBezTo>
                  <a:cubicBezTo>
                    <a:pt x="18628" y="21501"/>
                    <a:pt x="20261" y="21383"/>
                    <a:pt x="21007" y="21235"/>
                  </a:cubicBezTo>
                  <a:cubicBezTo>
                    <a:pt x="21600" y="21099"/>
                    <a:pt x="21572" y="20968"/>
                    <a:pt x="21572" y="20717"/>
                  </a:cubicBezTo>
                  <a:lnTo>
                    <a:pt x="21572" y="879"/>
                  </a:lnTo>
                  <a:cubicBezTo>
                    <a:pt x="21572" y="624"/>
                    <a:pt x="21600" y="497"/>
                    <a:pt x="21007" y="361"/>
                  </a:cubicBezTo>
                  <a:cubicBezTo>
                    <a:pt x="20261" y="213"/>
                    <a:pt x="18628" y="95"/>
                    <a:pt x="16579" y="41"/>
                  </a:cubicBezTo>
                  <a:cubicBezTo>
                    <a:pt x="14707" y="-2"/>
                    <a:pt x="12986" y="0"/>
                    <a:pt x="95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5" name="Фигура">
              <a:extLst>
                <a:ext uri="{FF2B5EF4-FFF2-40B4-BE49-F238E27FC236}">
                  <a16:creationId xmlns:a16="http://schemas.microsoft.com/office/drawing/2014/main" id="{EF2E6CDB-832A-4664-6D9D-E1A91A5AB1BE}"/>
                </a:ext>
              </a:extLst>
            </p:cNvPr>
            <p:cNvSpPr/>
            <p:nvPr/>
          </p:nvSpPr>
          <p:spPr>
            <a:xfrm>
              <a:off x="2" y="1358223"/>
              <a:ext cx="78108" cy="231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12326" y="0"/>
                  </a:moveTo>
                  <a:cubicBezTo>
                    <a:pt x="8816" y="0"/>
                    <a:pt x="6993" y="3"/>
                    <a:pt x="5104" y="23"/>
                  </a:cubicBezTo>
                  <a:cubicBezTo>
                    <a:pt x="3009" y="49"/>
                    <a:pt x="1340" y="102"/>
                    <a:pt x="577" y="172"/>
                  </a:cubicBezTo>
                  <a:cubicBezTo>
                    <a:pt x="-29" y="237"/>
                    <a:pt x="0" y="300"/>
                    <a:pt x="0" y="420"/>
                  </a:cubicBezTo>
                  <a:lnTo>
                    <a:pt x="0" y="3023"/>
                  </a:lnTo>
                  <a:cubicBezTo>
                    <a:pt x="0" y="3145"/>
                    <a:pt x="-29" y="3206"/>
                    <a:pt x="577" y="3270"/>
                  </a:cubicBezTo>
                  <a:cubicBezTo>
                    <a:pt x="1340" y="3341"/>
                    <a:pt x="3009" y="3394"/>
                    <a:pt x="5104" y="3420"/>
                  </a:cubicBezTo>
                  <a:cubicBezTo>
                    <a:pt x="7018" y="3440"/>
                    <a:pt x="8778" y="3443"/>
                    <a:pt x="12326" y="3443"/>
                  </a:cubicBezTo>
                  <a:lnTo>
                    <a:pt x="21571" y="3443"/>
                  </a:lnTo>
                  <a:lnTo>
                    <a:pt x="21571" y="0"/>
                  </a:lnTo>
                  <a:lnTo>
                    <a:pt x="12326" y="0"/>
                  </a:lnTo>
                  <a:close/>
                  <a:moveTo>
                    <a:pt x="12326" y="6632"/>
                  </a:moveTo>
                  <a:cubicBezTo>
                    <a:pt x="8816" y="6632"/>
                    <a:pt x="6993" y="6631"/>
                    <a:pt x="5104" y="6651"/>
                  </a:cubicBezTo>
                  <a:cubicBezTo>
                    <a:pt x="3009" y="6677"/>
                    <a:pt x="1340" y="6733"/>
                    <a:pt x="577" y="6804"/>
                  </a:cubicBezTo>
                  <a:cubicBezTo>
                    <a:pt x="-29" y="6869"/>
                    <a:pt x="0" y="6928"/>
                    <a:pt x="0" y="7048"/>
                  </a:cubicBezTo>
                  <a:lnTo>
                    <a:pt x="0" y="12814"/>
                  </a:lnTo>
                  <a:cubicBezTo>
                    <a:pt x="0" y="12936"/>
                    <a:pt x="-29" y="12997"/>
                    <a:pt x="577" y="13062"/>
                  </a:cubicBezTo>
                  <a:cubicBezTo>
                    <a:pt x="1340" y="13132"/>
                    <a:pt x="3009" y="13189"/>
                    <a:pt x="5104" y="13214"/>
                  </a:cubicBezTo>
                  <a:cubicBezTo>
                    <a:pt x="7018" y="13235"/>
                    <a:pt x="8778" y="13234"/>
                    <a:pt x="12326" y="13234"/>
                  </a:cubicBezTo>
                  <a:lnTo>
                    <a:pt x="21571" y="13234"/>
                  </a:lnTo>
                  <a:lnTo>
                    <a:pt x="21571" y="6632"/>
                  </a:lnTo>
                  <a:lnTo>
                    <a:pt x="12326" y="6632"/>
                  </a:lnTo>
                  <a:close/>
                  <a:moveTo>
                    <a:pt x="12326" y="14994"/>
                  </a:moveTo>
                  <a:cubicBezTo>
                    <a:pt x="8816" y="14994"/>
                    <a:pt x="6993" y="14997"/>
                    <a:pt x="5104" y="15017"/>
                  </a:cubicBezTo>
                  <a:cubicBezTo>
                    <a:pt x="3009" y="15043"/>
                    <a:pt x="1340" y="15096"/>
                    <a:pt x="577" y="15167"/>
                  </a:cubicBezTo>
                  <a:cubicBezTo>
                    <a:pt x="-29" y="15232"/>
                    <a:pt x="0" y="15294"/>
                    <a:pt x="0" y="15414"/>
                  </a:cubicBezTo>
                  <a:lnTo>
                    <a:pt x="0" y="21180"/>
                  </a:lnTo>
                  <a:cubicBezTo>
                    <a:pt x="0" y="21302"/>
                    <a:pt x="-29" y="21363"/>
                    <a:pt x="577" y="21428"/>
                  </a:cubicBezTo>
                  <a:cubicBezTo>
                    <a:pt x="1340" y="21498"/>
                    <a:pt x="3009" y="21551"/>
                    <a:pt x="5104" y="21577"/>
                  </a:cubicBezTo>
                  <a:cubicBezTo>
                    <a:pt x="7018" y="21598"/>
                    <a:pt x="8778" y="21600"/>
                    <a:pt x="12326" y="21600"/>
                  </a:cubicBezTo>
                  <a:lnTo>
                    <a:pt x="21571" y="21600"/>
                  </a:lnTo>
                  <a:lnTo>
                    <a:pt x="21571" y="14994"/>
                  </a:lnTo>
                  <a:lnTo>
                    <a:pt x="12326" y="14994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6" name="Фигура">
              <a:extLst>
                <a:ext uri="{FF2B5EF4-FFF2-40B4-BE49-F238E27FC236}">
                  <a16:creationId xmlns:a16="http://schemas.microsoft.com/office/drawing/2014/main" id="{A1D0EA55-1F1C-F80B-4F82-36BF7480E01E}"/>
                </a:ext>
              </a:extLst>
            </p:cNvPr>
            <p:cNvSpPr/>
            <p:nvPr/>
          </p:nvSpPr>
          <p:spPr>
            <a:xfrm>
              <a:off x="40478" y="0"/>
              <a:ext cx="4895759" cy="99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62" y="0"/>
                  </a:moveTo>
                  <a:cubicBezTo>
                    <a:pt x="3463" y="0"/>
                    <a:pt x="2756" y="1"/>
                    <a:pt x="2009" y="118"/>
                  </a:cubicBezTo>
                  <a:cubicBezTo>
                    <a:pt x="1186" y="265"/>
                    <a:pt x="538" y="585"/>
                    <a:pt x="238" y="991"/>
                  </a:cubicBezTo>
                  <a:cubicBezTo>
                    <a:pt x="0" y="1362"/>
                    <a:pt x="0" y="1711"/>
                    <a:pt x="0" y="2399"/>
                  </a:cubicBezTo>
                  <a:lnTo>
                    <a:pt x="0" y="19190"/>
                  </a:lnTo>
                  <a:cubicBezTo>
                    <a:pt x="0" y="19888"/>
                    <a:pt x="0" y="20238"/>
                    <a:pt x="238" y="20609"/>
                  </a:cubicBezTo>
                  <a:cubicBezTo>
                    <a:pt x="538" y="21015"/>
                    <a:pt x="1186" y="21335"/>
                    <a:pt x="2009" y="21482"/>
                  </a:cubicBezTo>
                  <a:cubicBezTo>
                    <a:pt x="2761" y="21600"/>
                    <a:pt x="3468" y="21600"/>
                    <a:pt x="4862" y="21600"/>
                  </a:cubicBezTo>
                  <a:lnTo>
                    <a:pt x="16717" y="21600"/>
                  </a:lnTo>
                  <a:cubicBezTo>
                    <a:pt x="18133" y="21600"/>
                    <a:pt x="18840" y="21600"/>
                    <a:pt x="19592" y="21482"/>
                  </a:cubicBezTo>
                  <a:cubicBezTo>
                    <a:pt x="20415" y="21335"/>
                    <a:pt x="21062" y="21015"/>
                    <a:pt x="21362" y="20609"/>
                  </a:cubicBezTo>
                  <a:cubicBezTo>
                    <a:pt x="21600" y="20238"/>
                    <a:pt x="21600" y="19888"/>
                    <a:pt x="21600" y="19200"/>
                  </a:cubicBezTo>
                  <a:lnTo>
                    <a:pt x="21600" y="2410"/>
                  </a:lnTo>
                  <a:cubicBezTo>
                    <a:pt x="21600" y="1711"/>
                    <a:pt x="21600" y="1362"/>
                    <a:pt x="21362" y="991"/>
                  </a:cubicBezTo>
                  <a:cubicBezTo>
                    <a:pt x="21062" y="585"/>
                    <a:pt x="20415" y="265"/>
                    <a:pt x="19592" y="118"/>
                  </a:cubicBezTo>
                  <a:cubicBezTo>
                    <a:pt x="18840" y="0"/>
                    <a:pt x="18132" y="0"/>
                    <a:pt x="16738" y="0"/>
                  </a:cubicBezTo>
                  <a:lnTo>
                    <a:pt x="4862" y="0"/>
                  </a:lnTo>
                  <a:close/>
                  <a:moveTo>
                    <a:pt x="4609" y="377"/>
                  </a:moveTo>
                  <a:lnTo>
                    <a:pt x="16991" y="377"/>
                  </a:lnTo>
                  <a:cubicBezTo>
                    <a:pt x="18073" y="377"/>
                    <a:pt x="18624" y="376"/>
                    <a:pt x="19208" y="468"/>
                  </a:cubicBezTo>
                  <a:cubicBezTo>
                    <a:pt x="19847" y="582"/>
                    <a:pt x="20351" y="831"/>
                    <a:pt x="20583" y="1146"/>
                  </a:cubicBezTo>
                  <a:cubicBezTo>
                    <a:pt x="20768" y="1434"/>
                    <a:pt x="20768" y="1706"/>
                    <a:pt x="20768" y="2249"/>
                  </a:cubicBezTo>
                  <a:lnTo>
                    <a:pt x="20768" y="19359"/>
                  </a:lnTo>
                  <a:cubicBezTo>
                    <a:pt x="20768" y="19893"/>
                    <a:pt x="20768" y="20165"/>
                    <a:pt x="20583" y="20453"/>
                  </a:cubicBezTo>
                  <a:cubicBezTo>
                    <a:pt x="20351" y="20768"/>
                    <a:pt x="19847" y="21017"/>
                    <a:pt x="19208" y="21132"/>
                  </a:cubicBezTo>
                  <a:cubicBezTo>
                    <a:pt x="18624" y="21223"/>
                    <a:pt x="18073" y="21223"/>
                    <a:pt x="16974" y="21223"/>
                  </a:cubicBezTo>
                  <a:lnTo>
                    <a:pt x="4609" y="21223"/>
                  </a:lnTo>
                  <a:cubicBezTo>
                    <a:pt x="3527" y="21223"/>
                    <a:pt x="2976" y="21223"/>
                    <a:pt x="2392" y="21132"/>
                  </a:cubicBezTo>
                  <a:cubicBezTo>
                    <a:pt x="1753" y="21017"/>
                    <a:pt x="1251" y="20768"/>
                    <a:pt x="1018" y="20453"/>
                  </a:cubicBezTo>
                  <a:cubicBezTo>
                    <a:pt x="833" y="20165"/>
                    <a:pt x="832" y="19893"/>
                    <a:pt x="832" y="19351"/>
                  </a:cubicBezTo>
                  <a:lnTo>
                    <a:pt x="832" y="2240"/>
                  </a:lnTo>
                  <a:cubicBezTo>
                    <a:pt x="832" y="1706"/>
                    <a:pt x="833" y="1434"/>
                    <a:pt x="1018" y="1146"/>
                  </a:cubicBezTo>
                  <a:cubicBezTo>
                    <a:pt x="1251" y="831"/>
                    <a:pt x="1753" y="582"/>
                    <a:pt x="2392" y="468"/>
                  </a:cubicBezTo>
                  <a:cubicBezTo>
                    <a:pt x="2973" y="377"/>
                    <a:pt x="3522" y="377"/>
                    <a:pt x="4609" y="377"/>
                  </a:cubicBez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7" name="Фигура">
              <a:extLst>
                <a:ext uri="{FF2B5EF4-FFF2-40B4-BE49-F238E27FC236}">
                  <a16:creationId xmlns:a16="http://schemas.microsoft.com/office/drawing/2014/main" id="{CBA2082C-C4DF-DF4F-4889-A0240161741D}"/>
                </a:ext>
              </a:extLst>
            </p:cNvPr>
            <p:cNvSpPr/>
            <p:nvPr/>
          </p:nvSpPr>
          <p:spPr>
            <a:xfrm>
              <a:off x="114779" y="74610"/>
              <a:ext cx="4747433" cy="977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78" y="0"/>
                  </a:moveTo>
                  <a:cubicBezTo>
                    <a:pt x="3189" y="0"/>
                    <a:pt x="2539" y="1"/>
                    <a:pt x="1850" y="107"/>
                  </a:cubicBezTo>
                  <a:cubicBezTo>
                    <a:pt x="1093" y="241"/>
                    <a:pt x="495" y="531"/>
                    <a:pt x="219" y="899"/>
                  </a:cubicBezTo>
                  <a:cubicBezTo>
                    <a:pt x="0" y="1235"/>
                    <a:pt x="0" y="1552"/>
                    <a:pt x="0" y="2175"/>
                  </a:cubicBezTo>
                  <a:lnTo>
                    <a:pt x="0" y="19415"/>
                  </a:lnTo>
                  <a:cubicBezTo>
                    <a:pt x="0" y="20049"/>
                    <a:pt x="0" y="20365"/>
                    <a:pt x="219" y="20701"/>
                  </a:cubicBezTo>
                  <a:cubicBezTo>
                    <a:pt x="495" y="21069"/>
                    <a:pt x="1093" y="21359"/>
                    <a:pt x="1850" y="21493"/>
                  </a:cubicBezTo>
                  <a:cubicBezTo>
                    <a:pt x="2543" y="21600"/>
                    <a:pt x="3194" y="21600"/>
                    <a:pt x="4478" y="21600"/>
                  </a:cubicBezTo>
                  <a:lnTo>
                    <a:pt x="17103" y="21600"/>
                  </a:lnTo>
                  <a:cubicBezTo>
                    <a:pt x="18407" y="21600"/>
                    <a:pt x="19057" y="21600"/>
                    <a:pt x="19750" y="21493"/>
                  </a:cubicBezTo>
                  <a:cubicBezTo>
                    <a:pt x="20507" y="21359"/>
                    <a:pt x="21105" y="21069"/>
                    <a:pt x="21381" y="20701"/>
                  </a:cubicBezTo>
                  <a:cubicBezTo>
                    <a:pt x="21600" y="20365"/>
                    <a:pt x="21600" y="20048"/>
                    <a:pt x="21600" y="19425"/>
                  </a:cubicBezTo>
                  <a:lnTo>
                    <a:pt x="21600" y="2185"/>
                  </a:lnTo>
                  <a:cubicBezTo>
                    <a:pt x="21600" y="1551"/>
                    <a:pt x="21600" y="1235"/>
                    <a:pt x="21381" y="899"/>
                  </a:cubicBezTo>
                  <a:cubicBezTo>
                    <a:pt x="21105" y="531"/>
                    <a:pt x="20507" y="241"/>
                    <a:pt x="19750" y="107"/>
                  </a:cubicBezTo>
                  <a:cubicBezTo>
                    <a:pt x="19057" y="0"/>
                    <a:pt x="18406" y="0"/>
                    <a:pt x="17122" y="0"/>
                  </a:cubicBezTo>
                  <a:lnTo>
                    <a:pt x="4478" y="0"/>
                  </a:lnTo>
                  <a:close/>
                  <a:moveTo>
                    <a:pt x="4068" y="499"/>
                  </a:moveTo>
                  <a:lnTo>
                    <a:pt x="5025" y="499"/>
                  </a:lnTo>
                  <a:cubicBezTo>
                    <a:pt x="5096" y="503"/>
                    <a:pt x="5163" y="515"/>
                    <a:pt x="5212" y="541"/>
                  </a:cubicBezTo>
                  <a:cubicBezTo>
                    <a:pt x="5257" y="565"/>
                    <a:pt x="5280" y="596"/>
                    <a:pt x="5285" y="628"/>
                  </a:cubicBezTo>
                  <a:cubicBezTo>
                    <a:pt x="5292" y="675"/>
                    <a:pt x="5300" y="719"/>
                    <a:pt x="5312" y="761"/>
                  </a:cubicBezTo>
                  <a:cubicBezTo>
                    <a:pt x="5325" y="807"/>
                    <a:pt x="5343" y="851"/>
                    <a:pt x="5369" y="893"/>
                  </a:cubicBezTo>
                  <a:cubicBezTo>
                    <a:pt x="5426" y="969"/>
                    <a:pt x="5516" y="1037"/>
                    <a:pt x="5631" y="1092"/>
                  </a:cubicBezTo>
                  <a:cubicBezTo>
                    <a:pt x="5746" y="1148"/>
                    <a:pt x="5886" y="1192"/>
                    <a:pt x="6042" y="1220"/>
                  </a:cubicBezTo>
                  <a:cubicBezTo>
                    <a:pt x="6185" y="1242"/>
                    <a:pt x="6324" y="1253"/>
                    <a:pt x="6494" y="1258"/>
                  </a:cubicBezTo>
                  <a:cubicBezTo>
                    <a:pt x="6664" y="1264"/>
                    <a:pt x="6866" y="1263"/>
                    <a:pt x="7135" y="1263"/>
                  </a:cubicBezTo>
                  <a:lnTo>
                    <a:pt x="14440" y="1263"/>
                  </a:lnTo>
                  <a:cubicBezTo>
                    <a:pt x="14708" y="1263"/>
                    <a:pt x="14910" y="1264"/>
                    <a:pt x="15080" y="1258"/>
                  </a:cubicBezTo>
                  <a:cubicBezTo>
                    <a:pt x="15251" y="1253"/>
                    <a:pt x="15390" y="1242"/>
                    <a:pt x="15533" y="1220"/>
                  </a:cubicBezTo>
                  <a:cubicBezTo>
                    <a:pt x="15689" y="1192"/>
                    <a:pt x="15829" y="1148"/>
                    <a:pt x="15944" y="1092"/>
                  </a:cubicBezTo>
                  <a:cubicBezTo>
                    <a:pt x="16058" y="1037"/>
                    <a:pt x="16148" y="969"/>
                    <a:pt x="16205" y="893"/>
                  </a:cubicBezTo>
                  <a:cubicBezTo>
                    <a:pt x="16232" y="851"/>
                    <a:pt x="16249" y="807"/>
                    <a:pt x="16262" y="761"/>
                  </a:cubicBezTo>
                  <a:cubicBezTo>
                    <a:pt x="16274" y="719"/>
                    <a:pt x="16282" y="675"/>
                    <a:pt x="16289" y="628"/>
                  </a:cubicBezTo>
                  <a:cubicBezTo>
                    <a:pt x="16294" y="596"/>
                    <a:pt x="16318" y="565"/>
                    <a:pt x="16362" y="541"/>
                  </a:cubicBezTo>
                  <a:cubicBezTo>
                    <a:pt x="16412" y="515"/>
                    <a:pt x="16480" y="503"/>
                    <a:pt x="16551" y="499"/>
                  </a:cubicBezTo>
                  <a:lnTo>
                    <a:pt x="17532" y="499"/>
                  </a:lnTo>
                  <a:cubicBezTo>
                    <a:pt x="18404" y="499"/>
                    <a:pt x="18846" y="499"/>
                    <a:pt x="19317" y="571"/>
                  </a:cubicBezTo>
                  <a:cubicBezTo>
                    <a:pt x="19831" y="662"/>
                    <a:pt x="20237" y="859"/>
                    <a:pt x="20424" y="1109"/>
                  </a:cubicBezTo>
                  <a:cubicBezTo>
                    <a:pt x="20573" y="1338"/>
                    <a:pt x="20573" y="1553"/>
                    <a:pt x="20573" y="1983"/>
                  </a:cubicBezTo>
                  <a:lnTo>
                    <a:pt x="20573" y="19623"/>
                  </a:lnTo>
                  <a:cubicBezTo>
                    <a:pt x="20573" y="20046"/>
                    <a:pt x="20573" y="20262"/>
                    <a:pt x="20424" y="20491"/>
                  </a:cubicBezTo>
                  <a:cubicBezTo>
                    <a:pt x="20237" y="20741"/>
                    <a:pt x="19831" y="20938"/>
                    <a:pt x="19317" y="21029"/>
                  </a:cubicBezTo>
                  <a:cubicBezTo>
                    <a:pt x="18846" y="21101"/>
                    <a:pt x="18403" y="21101"/>
                    <a:pt x="17517" y="21101"/>
                  </a:cubicBezTo>
                  <a:lnTo>
                    <a:pt x="4068" y="21101"/>
                  </a:lnTo>
                  <a:cubicBezTo>
                    <a:pt x="3196" y="21101"/>
                    <a:pt x="2754" y="21101"/>
                    <a:pt x="2283" y="21029"/>
                  </a:cubicBezTo>
                  <a:cubicBezTo>
                    <a:pt x="1769" y="20938"/>
                    <a:pt x="1363" y="20741"/>
                    <a:pt x="1176" y="20491"/>
                  </a:cubicBezTo>
                  <a:cubicBezTo>
                    <a:pt x="1027" y="20262"/>
                    <a:pt x="1027" y="20047"/>
                    <a:pt x="1027" y="19617"/>
                  </a:cubicBezTo>
                  <a:lnTo>
                    <a:pt x="1027" y="1977"/>
                  </a:lnTo>
                  <a:cubicBezTo>
                    <a:pt x="1027" y="1554"/>
                    <a:pt x="1027" y="1338"/>
                    <a:pt x="1176" y="1109"/>
                  </a:cubicBezTo>
                  <a:cubicBezTo>
                    <a:pt x="1363" y="859"/>
                    <a:pt x="1769" y="662"/>
                    <a:pt x="2283" y="571"/>
                  </a:cubicBezTo>
                  <a:cubicBezTo>
                    <a:pt x="2751" y="499"/>
                    <a:pt x="3195" y="499"/>
                    <a:pt x="4068" y="499"/>
                  </a:cubicBez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8" name="Кружок">
              <a:extLst>
                <a:ext uri="{FF2B5EF4-FFF2-40B4-BE49-F238E27FC236}">
                  <a16:creationId xmlns:a16="http://schemas.microsoft.com/office/drawing/2014/main" id="{869CB306-FEC6-4615-F750-3B30ADE6F5ED}"/>
                </a:ext>
              </a:extLst>
            </p:cNvPr>
            <p:cNvSpPr/>
            <p:nvPr/>
          </p:nvSpPr>
          <p:spPr>
            <a:xfrm>
              <a:off x="2931643" y="318732"/>
              <a:ext cx="139947" cy="139947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9" name="Фигура">
              <a:extLst>
                <a:ext uri="{FF2B5EF4-FFF2-40B4-BE49-F238E27FC236}">
                  <a16:creationId xmlns:a16="http://schemas.microsoft.com/office/drawing/2014/main" id="{2B1DF0E5-8F82-E1FD-1D08-2EA15622D4FA}"/>
                </a:ext>
              </a:extLst>
            </p:cNvPr>
            <p:cNvSpPr/>
            <p:nvPr/>
          </p:nvSpPr>
          <p:spPr>
            <a:xfrm>
              <a:off x="2185306" y="346607"/>
              <a:ext cx="598024" cy="8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" y="0"/>
                  </a:moveTo>
                  <a:cubicBezTo>
                    <a:pt x="1103" y="0"/>
                    <a:pt x="729" y="1260"/>
                    <a:pt x="453" y="3213"/>
                  </a:cubicBezTo>
                  <a:cubicBezTo>
                    <a:pt x="178" y="5166"/>
                    <a:pt x="0" y="7820"/>
                    <a:pt x="0" y="10800"/>
                  </a:cubicBezTo>
                  <a:cubicBezTo>
                    <a:pt x="0" y="16761"/>
                    <a:pt x="683" y="21600"/>
                    <a:pt x="1524" y="21600"/>
                  </a:cubicBezTo>
                  <a:cubicBezTo>
                    <a:pt x="1961" y="21600"/>
                    <a:pt x="2397" y="21600"/>
                    <a:pt x="2834" y="21600"/>
                  </a:cubicBezTo>
                  <a:cubicBezTo>
                    <a:pt x="5336" y="21600"/>
                    <a:pt x="7838" y="21600"/>
                    <a:pt x="10340" y="21600"/>
                  </a:cubicBezTo>
                  <a:cubicBezTo>
                    <a:pt x="10533" y="21600"/>
                    <a:pt x="10727" y="21600"/>
                    <a:pt x="10920" y="21600"/>
                  </a:cubicBezTo>
                  <a:lnTo>
                    <a:pt x="20076" y="21600"/>
                  </a:lnTo>
                  <a:cubicBezTo>
                    <a:pt x="20497" y="21600"/>
                    <a:pt x="20871" y="20340"/>
                    <a:pt x="21147" y="18387"/>
                  </a:cubicBezTo>
                  <a:cubicBezTo>
                    <a:pt x="21422" y="16434"/>
                    <a:pt x="21600" y="13780"/>
                    <a:pt x="21600" y="10800"/>
                  </a:cubicBezTo>
                  <a:cubicBezTo>
                    <a:pt x="21600" y="4839"/>
                    <a:pt x="20917" y="0"/>
                    <a:pt x="20076" y="0"/>
                  </a:cubicBezTo>
                  <a:cubicBezTo>
                    <a:pt x="19639" y="0"/>
                    <a:pt x="19203" y="0"/>
                    <a:pt x="18766" y="0"/>
                  </a:cubicBezTo>
                  <a:cubicBezTo>
                    <a:pt x="16264" y="0"/>
                    <a:pt x="13762" y="0"/>
                    <a:pt x="11260" y="0"/>
                  </a:cubicBezTo>
                  <a:lnTo>
                    <a:pt x="1524" y="0"/>
                  </a:ln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</p:grpSp>
      <p:grpSp>
        <p:nvGrpSpPr>
          <p:cNvPr id="25" name="Группа">
            <a:extLst>
              <a:ext uri="{FF2B5EF4-FFF2-40B4-BE49-F238E27FC236}">
                <a16:creationId xmlns:a16="http://schemas.microsoft.com/office/drawing/2014/main" id="{F1570ABB-E365-1A02-8FE7-56E54B8264EA}"/>
              </a:ext>
            </a:extLst>
          </p:cNvPr>
          <p:cNvGrpSpPr/>
          <p:nvPr/>
        </p:nvGrpSpPr>
        <p:grpSpPr>
          <a:xfrm>
            <a:off x="1524221" y="1515493"/>
            <a:ext cx="2278857" cy="4541593"/>
            <a:chOff x="2" y="0"/>
            <a:chExt cx="4978399" cy="9921580"/>
          </a:xfrm>
        </p:grpSpPr>
        <p:sp>
          <p:nvSpPr>
            <p:cNvPr id="26" name="Фигура">
              <a:extLst>
                <a:ext uri="{FF2B5EF4-FFF2-40B4-BE49-F238E27FC236}">
                  <a16:creationId xmlns:a16="http://schemas.microsoft.com/office/drawing/2014/main" id="{107F33B8-2F79-C86A-9ED0-B882C803B2A7}"/>
                </a:ext>
              </a:extLst>
            </p:cNvPr>
            <p:cNvSpPr/>
            <p:nvPr/>
          </p:nvSpPr>
          <p:spPr>
            <a:xfrm>
              <a:off x="4898547" y="2321682"/>
              <a:ext cx="79856" cy="110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96" extrusionOk="0">
                  <a:moveTo>
                    <a:pt x="0" y="0"/>
                  </a:moveTo>
                  <a:lnTo>
                    <a:pt x="0" y="21596"/>
                  </a:lnTo>
                  <a:lnTo>
                    <a:pt x="9420" y="21596"/>
                  </a:lnTo>
                  <a:cubicBezTo>
                    <a:pt x="12945" y="21596"/>
                    <a:pt x="14707" y="21598"/>
                    <a:pt x="16579" y="21555"/>
                  </a:cubicBezTo>
                  <a:cubicBezTo>
                    <a:pt x="18628" y="21501"/>
                    <a:pt x="20261" y="21383"/>
                    <a:pt x="21007" y="21235"/>
                  </a:cubicBezTo>
                  <a:cubicBezTo>
                    <a:pt x="21600" y="21099"/>
                    <a:pt x="21572" y="20968"/>
                    <a:pt x="21572" y="20717"/>
                  </a:cubicBezTo>
                  <a:lnTo>
                    <a:pt x="21572" y="879"/>
                  </a:lnTo>
                  <a:cubicBezTo>
                    <a:pt x="21572" y="624"/>
                    <a:pt x="21600" y="497"/>
                    <a:pt x="21007" y="361"/>
                  </a:cubicBezTo>
                  <a:cubicBezTo>
                    <a:pt x="20261" y="213"/>
                    <a:pt x="18628" y="95"/>
                    <a:pt x="16579" y="41"/>
                  </a:cubicBezTo>
                  <a:cubicBezTo>
                    <a:pt x="14707" y="-2"/>
                    <a:pt x="12986" y="0"/>
                    <a:pt x="95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27" name="Фигура">
              <a:extLst>
                <a:ext uri="{FF2B5EF4-FFF2-40B4-BE49-F238E27FC236}">
                  <a16:creationId xmlns:a16="http://schemas.microsoft.com/office/drawing/2014/main" id="{A43E8B10-1933-0299-2697-31615EA4A272}"/>
                </a:ext>
              </a:extLst>
            </p:cNvPr>
            <p:cNvSpPr/>
            <p:nvPr/>
          </p:nvSpPr>
          <p:spPr>
            <a:xfrm>
              <a:off x="2" y="1358223"/>
              <a:ext cx="78108" cy="231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12326" y="0"/>
                  </a:moveTo>
                  <a:cubicBezTo>
                    <a:pt x="8816" y="0"/>
                    <a:pt x="6993" y="3"/>
                    <a:pt x="5104" y="23"/>
                  </a:cubicBezTo>
                  <a:cubicBezTo>
                    <a:pt x="3009" y="49"/>
                    <a:pt x="1340" y="102"/>
                    <a:pt x="577" y="172"/>
                  </a:cubicBezTo>
                  <a:cubicBezTo>
                    <a:pt x="-29" y="237"/>
                    <a:pt x="0" y="300"/>
                    <a:pt x="0" y="420"/>
                  </a:cubicBezTo>
                  <a:lnTo>
                    <a:pt x="0" y="3023"/>
                  </a:lnTo>
                  <a:cubicBezTo>
                    <a:pt x="0" y="3145"/>
                    <a:pt x="-29" y="3206"/>
                    <a:pt x="577" y="3270"/>
                  </a:cubicBezTo>
                  <a:cubicBezTo>
                    <a:pt x="1340" y="3341"/>
                    <a:pt x="3009" y="3394"/>
                    <a:pt x="5104" y="3420"/>
                  </a:cubicBezTo>
                  <a:cubicBezTo>
                    <a:pt x="7018" y="3440"/>
                    <a:pt x="8778" y="3443"/>
                    <a:pt x="12326" y="3443"/>
                  </a:cubicBezTo>
                  <a:lnTo>
                    <a:pt x="21571" y="3443"/>
                  </a:lnTo>
                  <a:lnTo>
                    <a:pt x="21571" y="0"/>
                  </a:lnTo>
                  <a:lnTo>
                    <a:pt x="12326" y="0"/>
                  </a:lnTo>
                  <a:close/>
                  <a:moveTo>
                    <a:pt x="12326" y="6632"/>
                  </a:moveTo>
                  <a:cubicBezTo>
                    <a:pt x="8816" y="6632"/>
                    <a:pt x="6993" y="6631"/>
                    <a:pt x="5104" y="6651"/>
                  </a:cubicBezTo>
                  <a:cubicBezTo>
                    <a:pt x="3009" y="6677"/>
                    <a:pt x="1340" y="6733"/>
                    <a:pt x="577" y="6804"/>
                  </a:cubicBezTo>
                  <a:cubicBezTo>
                    <a:pt x="-29" y="6869"/>
                    <a:pt x="0" y="6928"/>
                    <a:pt x="0" y="7048"/>
                  </a:cubicBezTo>
                  <a:lnTo>
                    <a:pt x="0" y="12814"/>
                  </a:lnTo>
                  <a:cubicBezTo>
                    <a:pt x="0" y="12936"/>
                    <a:pt x="-29" y="12997"/>
                    <a:pt x="577" y="13062"/>
                  </a:cubicBezTo>
                  <a:cubicBezTo>
                    <a:pt x="1340" y="13132"/>
                    <a:pt x="3009" y="13189"/>
                    <a:pt x="5104" y="13214"/>
                  </a:cubicBezTo>
                  <a:cubicBezTo>
                    <a:pt x="7018" y="13235"/>
                    <a:pt x="8778" y="13234"/>
                    <a:pt x="12326" y="13234"/>
                  </a:cubicBezTo>
                  <a:lnTo>
                    <a:pt x="21571" y="13234"/>
                  </a:lnTo>
                  <a:lnTo>
                    <a:pt x="21571" y="6632"/>
                  </a:lnTo>
                  <a:lnTo>
                    <a:pt x="12326" y="6632"/>
                  </a:lnTo>
                  <a:close/>
                  <a:moveTo>
                    <a:pt x="12326" y="14994"/>
                  </a:moveTo>
                  <a:cubicBezTo>
                    <a:pt x="8816" y="14994"/>
                    <a:pt x="6993" y="14997"/>
                    <a:pt x="5104" y="15017"/>
                  </a:cubicBezTo>
                  <a:cubicBezTo>
                    <a:pt x="3009" y="15043"/>
                    <a:pt x="1340" y="15096"/>
                    <a:pt x="577" y="15167"/>
                  </a:cubicBezTo>
                  <a:cubicBezTo>
                    <a:pt x="-29" y="15232"/>
                    <a:pt x="0" y="15294"/>
                    <a:pt x="0" y="15414"/>
                  </a:cubicBezTo>
                  <a:lnTo>
                    <a:pt x="0" y="21180"/>
                  </a:lnTo>
                  <a:cubicBezTo>
                    <a:pt x="0" y="21302"/>
                    <a:pt x="-29" y="21363"/>
                    <a:pt x="577" y="21428"/>
                  </a:cubicBezTo>
                  <a:cubicBezTo>
                    <a:pt x="1340" y="21498"/>
                    <a:pt x="3009" y="21551"/>
                    <a:pt x="5104" y="21577"/>
                  </a:cubicBezTo>
                  <a:cubicBezTo>
                    <a:pt x="7018" y="21598"/>
                    <a:pt x="8778" y="21600"/>
                    <a:pt x="12326" y="21600"/>
                  </a:cubicBezTo>
                  <a:lnTo>
                    <a:pt x="21571" y="21600"/>
                  </a:lnTo>
                  <a:lnTo>
                    <a:pt x="21571" y="14994"/>
                  </a:lnTo>
                  <a:lnTo>
                    <a:pt x="12326" y="14994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28" name="Фигура">
              <a:extLst>
                <a:ext uri="{FF2B5EF4-FFF2-40B4-BE49-F238E27FC236}">
                  <a16:creationId xmlns:a16="http://schemas.microsoft.com/office/drawing/2014/main" id="{4A397ADB-E923-B4DA-1916-2B4A3723CB03}"/>
                </a:ext>
              </a:extLst>
            </p:cNvPr>
            <p:cNvSpPr/>
            <p:nvPr/>
          </p:nvSpPr>
          <p:spPr>
            <a:xfrm>
              <a:off x="40478" y="0"/>
              <a:ext cx="4895759" cy="99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62" y="0"/>
                  </a:moveTo>
                  <a:cubicBezTo>
                    <a:pt x="3463" y="0"/>
                    <a:pt x="2756" y="1"/>
                    <a:pt x="2009" y="118"/>
                  </a:cubicBezTo>
                  <a:cubicBezTo>
                    <a:pt x="1186" y="265"/>
                    <a:pt x="538" y="585"/>
                    <a:pt x="238" y="991"/>
                  </a:cubicBezTo>
                  <a:cubicBezTo>
                    <a:pt x="0" y="1362"/>
                    <a:pt x="0" y="1711"/>
                    <a:pt x="0" y="2399"/>
                  </a:cubicBezTo>
                  <a:lnTo>
                    <a:pt x="0" y="19190"/>
                  </a:lnTo>
                  <a:cubicBezTo>
                    <a:pt x="0" y="19888"/>
                    <a:pt x="0" y="20238"/>
                    <a:pt x="238" y="20609"/>
                  </a:cubicBezTo>
                  <a:cubicBezTo>
                    <a:pt x="538" y="21015"/>
                    <a:pt x="1186" y="21335"/>
                    <a:pt x="2009" y="21482"/>
                  </a:cubicBezTo>
                  <a:cubicBezTo>
                    <a:pt x="2761" y="21600"/>
                    <a:pt x="3468" y="21600"/>
                    <a:pt x="4862" y="21600"/>
                  </a:cubicBezTo>
                  <a:lnTo>
                    <a:pt x="16717" y="21600"/>
                  </a:lnTo>
                  <a:cubicBezTo>
                    <a:pt x="18133" y="21600"/>
                    <a:pt x="18840" y="21600"/>
                    <a:pt x="19592" y="21482"/>
                  </a:cubicBezTo>
                  <a:cubicBezTo>
                    <a:pt x="20415" y="21335"/>
                    <a:pt x="21062" y="21015"/>
                    <a:pt x="21362" y="20609"/>
                  </a:cubicBezTo>
                  <a:cubicBezTo>
                    <a:pt x="21600" y="20238"/>
                    <a:pt x="21600" y="19888"/>
                    <a:pt x="21600" y="19200"/>
                  </a:cubicBezTo>
                  <a:lnTo>
                    <a:pt x="21600" y="2410"/>
                  </a:lnTo>
                  <a:cubicBezTo>
                    <a:pt x="21600" y="1711"/>
                    <a:pt x="21600" y="1362"/>
                    <a:pt x="21362" y="991"/>
                  </a:cubicBezTo>
                  <a:cubicBezTo>
                    <a:pt x="21062" y="585"/>
                    <a:pt x="20415" y="265"/>
                    <a:pt x="19592" y="118"/>
                  </a:cubicBezTo>
                  <a:cubicBezTo>
                    <a:pt x="18840" y="0"/>
                    <a:pt x="18132" y="0"/>
                    <a:pt x="16738" y="0"/>
                  </a:cubicBezTo>
                  <a:lnTo>
                    <a:pt x="4862" y="0"/>
                  </a:lnTo>
                  <a:close/>
                  <a:moveTo>
                    <a:pt x="4609" y="377"/>
                  </a:moveTo>
                  <a:lnTo>
                    <a:pt x="16991" y="377"/>
                  </a:lnTo>
                  <a:cubicBezTo>
                    <a:pt x="18073" y="377"/>
                    <a:pt x="18624" y="376"/>
                    <a:pt x="19208" y="468"/>
                  </a:cubicBezTo>
                  <a:cubicBezTo>
                    <a:pt x="19847" y="582"/>
                    <a:pt x="20351" y="831"/>
                    <a:pt x="20583" y="1146"/>
                  </a:cubicBezTo>
                  <a:cubicBezTo>
                    <a:pt x="20768" y="1434"/>
                    <a:pt x="20768" y="1706"/>
                    <a:pt x="20768" y="2249"/>
                  </a:cubicBezTo>
                  <a:lnTo>
                    <a:pt x="20768" y="19359"/>
                  </a:lnTo>
                  <a:cubicBezTo>
                    <a:pt x="20768" y="19893"/>
                    <a:pt x="20768" y="20165"/>
                    <a:pt x="20583" y="20453"/>
                  </a:cubicBezTo>
                  <a:cubicBezTo>
                    <a:pt x="20351" y="20768"/>
                    <a:pt x="19847" y="21017"/>
                    <a:pt x="19208" y="21132"/>
                  </a:cubicBezTo>
                  <a:cubicBezTo>
                    <a:pt x="18624" y="21223"/>
                    <a:pt x="18073" y="21223"/>
                    <a:pt x="16974" y="21223"/>
                  </a:cubicBezTo>
                  <a:lnTo>
                    <a:pt x="4609" y="21223"/>
                  </a:lnTo>
                  <a:cubicBezTo>
                    <a:pt x="3527" y="21223"/>
                    <a:pt x="2976" y="21223"/>
                    <a:pt x="2392" y="21132"/>
                  </a:cubicBezTo>
                  <a:cubicBezTo>
                    <a:pt x="1753" y="21017"/>
                    <a:pt x="1251" y="20768"/>
                    <a:pt x="1018" y="20453"/>
                  </a:cubicBezTo>
                  <a:cubicBezTo>
                    <a:pt x="833" y="20165"/>
                    <a:pt x="832" y="19893"/>
                    <a:pt x="832" y="19351"/>
                  </a:cubicBezTo>
                  <a:lnTo>
                    <a:pt x="832" y="2240"/>
                  </a:lnTo>
                  <a:cubicBezTo>
                    <a:pt x="832" y="1706"/>
                    <a:pt x="833" y="1434"/>
                    <a:pt x="1018" y="1146"/>
                  </a:cubicBezTo>
                  <a:cubicBezTo>
                    <a:pt x="1251" y="831"/>
                    <a:pt x="1753" y="582"/>
                    <a:pt x="2392" y="468"/>
                  </a:cubicBezTo>
                  <a:cubicBezTo>
                    <a:pt x="2973" y="377"/>
                    <a:pt x="3522" y="377"/>
                    <a:pt x="4609" y="377"/>
                  </a:cubicBez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29" name="Фигура">
              <a:extLst>
                <a:ext uri="{FF2B5EF4-FFF2-40B4-BE49-F238E27FC236}">
                  <a16:creationId xmlns:a16="http://schemas.microsoft.com/office/drawing/2014/main" id="{DAE0E777-C2E8-DAA4-C56F-03628A8ADBDB}"/>
                </a:ext>
              </a:extLst>
            </p:cNvPr>
            <p:cNvSpPr/>
            <p:nvPr/>
          </p:nvSpPr>
          <p:spPr>
            <a:xfrm>
              <a:off x="114779" y="74610"/>
              <a:ext cx="4747433" cy="977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78" y="0"/>
                  </a:moveTo>
                  <a:cubicBezTo>
                    <a:pt x="3189" y="0"/>
                    <a:pt x="2539" y="1"/>
                    <a:pt x="1850" y="107"/>
                  </a:cubicBezTo>
                  <a:cubicBezTo>
                    <a:pt x="1093" y="241"/>
                    <a:pt x="495" y="531"/>
                    <a:pt x="219" y="899"/>
                  </a:cubicBezTo>
                  <a:cubicBezTo>
                    <a:pt x="0" y="1235"/>
                    <a:pt x="0" y="1552"/>
                    <a:pt x="0" y="2175"/>
                  </a:cubicBezTo>
                  <a:lnTo>
                    <a:pt x="0" y="19415"/>
                  </a:lnTo>
                  <a:cubicBezTo>
                    <a:pt x="0" y="20049"/>
                    <a:pt x="0" y="20365"/>
                    <a:pt x="219" y="20701"/>
                  </a:cubicBezTo>
                  <a:cubicBezTo>
                    <a:pt x="495" y="21069"/>
                    <a:pt x="1093" y="21359"/>
                    <a:pt x="1850" y="21493"/>
                  </a:cubicBezTo>
                  <a:cubicBezTo>
                    <a:pt x="2543" y="21600"/>
                    <a:pt x="3194" y="21600"/>
                    <a:pt x="4478" y="21600"/>
                  </a:cubicBezTo>
                  <a:lnTo>
                    <a:pt x="17103" y="21600"/>
                  </a:lnTo>
                  <a:cubicBezTo>
                    <a:pt x="18407" y="21600"/>
                    <a:pt x="19057" y="21600"/>
                    <a:pt x="19750" y="21493"/>
                  </a:cubicBezTo>
                  <a:cubicBezTo>
                    <a:pt x="20507" y="21359"/>
                    <a:pt x="21105" y="21069"/>
                    <a:pt x="21381" y="20701"/>
                  </a:cubicBezTo>
                  <a:cubicBezTo>
                    <a:pt x="21600" y="20365"/>
                    <a:pt x="21600" y="20048"/>
                    <a:pt x="21600" y="19425"/>
                  </a:cubicBezTo>
                  <a:lnTo>
                    <a:pt x="21600" y="2185"/>
                  </a:lnTo>
                  <a:cubicBezTo>
                    <a:pt x="21600" y="1551"/>
                    <a:pt x="21600" y="1235"/>
                    <a:pt x="21381" y="899"/>
                  </a:cubicBezTo>
                  <a:cubicBezTo>
                    <a:pt x="21105" y="531"/>
                    <a:pt x="20507" y="241"/>
                    <a:pt x="19750" y="107"/>
                  </a:cubicBezTo>
                  <a:cubicBezTo>
                    <a:pt x="19057" y="0"/>
                    <a:pt x="18406" y="0"/>
                    <a:pt x="17122" y="0"/>
                  </a:cubicBezTo>
                  <a:lnTo>
                    <a:pt x="4478" y="0"/>
                  </a:lnTo>
                  <a:close/>
                  <a:moveTo>
                    <a:pt x="4068" y="499"/>
                  </a:moveTo>
                  <a:lnTo>
                    <a:pt x="5025" y="499"/>
                  </a:lnTo>
                  <a:cubicBezTo>
                    <a:pt x="5096" y="503"/>
                    <a:pt x="5163" y="515"/>
                    <a:pt x="5212" y="541"/>
                  </a:cubicBezTo>
                  <a:cubicBezTo>
                    <a:pt x="5257" y="565"/>
                    <a:pt x="5280" y="596"/>
                    <a:pt x="5285" y="628"/>
                  </a:cubicBezTo>
                  <a:cubicBezTo>
                    <a:pt x="5292" y="675"/>
                    <a:pt x="5300" y="719"/>
                    <a:pt x="5312" y="761"/>
                  </a:cubicBezTo>
                  <a:cubicBezTo>
                    <a:pt x="5325" y="807"/>
                    <a:pt x="5343" y="851"/>
                    <a:pt x="5369" y="893"/>
                  </a:cubicBezTo>
                  <a:cubicBezTo>
                    <a:pt x="5426" y="969"/>
                    <a:pt x="5516" y="1037"/>
                    <a:pt x="5631" y="1092"/>
                  </a:cubicBezTo>
                  <a:cubicBezTo>
                    <a:pt x="5746" y="1148"/>
                    <a:pt x="5886" y="1192"/>
                    <a:pt x="6042" y="1220"/>
                  </a:cubicBezTo>
                  <a:cubicBezTo>
                    <a:pt x="6185" y="1242"/>
                    <a:pt x="6324" y="1253"/>
                    <a:pt x="6494" y="1258"/>
                  </a:cubicBezTo>
                  <a:cubicBezTo>
                    <a:pt x="6664" y="1264"/>
                    <a:pt x="6866" y="1263"/>
                    <a:pt x="7135" y="1263"/>
                  </a:cubicBezTo>
                  <a:lnTo>
                    <a:pt x="14440" y="1263"/>
                  </a:lnTo>
                  <a:cubicBezTo>
                    <a:pt x="14708" y="1263"/>
                    <a:pt x="14910" y="1264"/>
                    <a:pt x="15080" y="1258"/>
                  </a:cubicBezTo>
                  <a:cubicBezTo>
                    <a:pt x="15251" y="1253"/>
                    <a:pt x="15390" y="1242"/>
                    <a:pt x="15533" y="1220"/>
                  </a:cubicBezTo>
                  <a:cubicBezTo>
                    <a:pt x="15689" y="1192"/>
                    <a:pt x="15829" y="1148"/>
                    <a:pt x="15944" y="1092"/>
                  </a:cubicBezTo>
                  <a:cubicBezTo>
                    <a:pt x="16058" y="1037"/>
                    <a:pt x="16148" y="969"/>
                    <a:pt x="16205" y="893"/>
                  </a:cubicBezTo>
                  <a:cubicBezTo>
                    <a:pt x="16232" y="851"/>
                    <a:pt x="16249" y="807"/>
                    <a:pt x="16262" y="761"/>
                  </a:cubicBezTo>
                  <a:cubicBezTo>
                    <a:pt x="16274" y="719"/>
                    <a:pt x="16282" y="675"/>
                    <a:pt x="16289" y="628"/>
                  </a:cubicBezTo>
                  <a:cubicBezTo>
                    <a:pt x="16294" y="596"/>
                    <a:pt x="16318" y="565"/>
                    <a:pt x="16362" y="541"/>
                  </a:cubicBezTo>
                  <a:cubicBezTo>
                    <a:pt x="16412" y="515"/>
                    <a:pt x="16480" y="503"/>
                    <a:pt x="16551" y="499"/>
                  </a:cubicBezTo>
                  <a:lnTo>
                    <a:pt x="17532" y="499"/>
                  </a:lnTo>
                  <a:cubicBezTo>
                    <a:pt x="18404" y="499"/>
                    <a:pt x="18846" y="499"/>
                    <a:pt x="19317" y="571"/>
                  </a:cubicBezTo>
                  <a:cubicBezTo>
                    <a:pt x="19831" y="662"/>
                    <a:pt x="20237" y="859"/>
                    <a:pt x="20424" y="1109"/>
                  </a:cubicBezTo>
                  <a:cubicBezTo>
                    <a:pt x="20573" y="1338"/>
                    <a:pt x="20573" y="1553"/>
                    <a:pt x="20573" y="1983"/>
                  </a:cubicBezTo>
                  <a:lnTo>
                    <a:pt x="20573" y="19623"/>
                  </a:lnTo>
                  <a:cubicBezTo>
                    <a:pt x="20573" y="20046"/>
                    <a:pt x="20573" y="20262"/>
                    <a:pt x="20424" y="20491"/>
                  </a:cubicBezTo>
                  <a:cubicBezTo>
                    <a:pt x="20237" y="20741"/>
                    <a:pt x="19831" y="20938"/>
                    <a:pt x="19317" y="21029"/>
                  </a:cubicBezTo>
                  <a:cubicBezTo>
                    <a:pt x="18846" y="21101"/>
                    <a:pt x="18403" y="21101"/>
                    <a:pt x="17517" y="21101"/>
                  </a:cubicBezTo>
                  <a:lnTo>
                    <a:pt x="4068" y="21101"/>
                  </a:lnTo>
                  <a:cubicBezTo>
                    <a:pt x="3196" y="21101"/>
                    <a:pt x="2754" y="21101"/>
                    <a:pt x="2283" y="21029"/>
                  </a:cubicBezTo>
                  <a:cubicBezTo>
                    <a:pt x="1769" y="20938"/>
                    <a:pt x="1363" y="20741"/>
                    <a:pt x="1176" y="20491"/>
                  </a:cubicBezTo>
                  <a:cubicBezTo>
                    <a:pt x="1027" y="20262"/>
                    <a:pt x="1027" y="20047"/>
                    <a:pt x="1027" y="19617"/>
                  </a:cubicBezTo>
                  <a:lnTo>
                    <a:pt x="1027" y="1977"/>
                  </a:lnTo>
                  <a:cubicBezTo>
                    <a:pt x="1027" y="1554"/>
                    <a:pt x="1027" y="1338"/>
                    <a:pt x="1176" y="1109"/>
                  </a:cubicBezTo>
                  <a:cubicBezTo>
                    <a:pt x="1363" y="859"/>
                    <a:pt x="1769" y="662"/>
                    <a:pt x="2283" y="571"/>
                  </a:cubicBezTo>
                  <a:cubicBezTo>
                    <a:pt x="2751" y="499"/>
                    <a:pt x="3195" y="499"/>
                    <a:pt x="4068" y="499"/>
                  </a:cubicBez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30" name="Кружок">
              <a:extLst>
                <a:ext uri="{FF2B5EF4-FFF2-40B4-BE49-F238E27FC236}">
                  <a16:creationId xmlns:a16="http://schemas.microsoft.com/office/drawing/2014/main" id="{3194F688-4852-4A5B-B0C5-865E1DCE4064}"/>
                </a:ext>
              </a:extLst>
            </p:cNvPr>
            <p:cNvSpPr/>
            <p:nvPr/>
          </p:nvSpPr>
          <p:spPr>
            <a:xfrm>
              <a:off x="2931643" y="318732"/>
              <a:ext cx="139947" cy="139947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  <p:sp>
          <p:nvSpPr>
            <p:cNvPr id="31" name="Фигура">
              <a:extLst>
                <a:ext uri="{FF2B5EF4-FFF2-40B4-BE49-F238E27FC236}">
                  <a16:creationId xmlns:a16="http://schemas.microsoft.com/office/drawing/2014/main" id="{A993B71C-0027-4E2D-E2BA-B2D6CE86629B}"/>
                </a:ext>
              </a:extLst>
            </p:cNvPr>
            <p:cNvSpPr/>
            <p:nvPr/>
          </p:nvSpPr>
          <p:spPr>
            <a:xfrm>
              <a:off x="2185306" y="346607"/>
              <a:ext cx="598024" cy="8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" y="0"/>
                  </a:moveTo>
                  <a:cubicBezTo>
                    <a:pt x="1103" y="0"/>
                    <a:pt x="729" y="1260"/>
                    <a:pt x="453" y="3213"/>
                  </a:cubicBezTo>
                  <a:cubicBezTo>
                    <a:pt x="178" y="5166"/>
                    <a:pt x="0" y="7820"/>
                    <a:pt x="0" y="10800"/>
                  </a:cubicBezTo>
                  <a:cubicBezTo>
                    <a:pt x="0" y="16761"/>
                    <a:pt x="683" y="21600"/>
                    <a:pt x="1524" y="21600"/>
                  </a:cubicBezTo>
                  <a:cubicBezTo>
                    <a:pt x="1961" y="21600"/>
                    <a:pt x="2397" y="21600"/>
                    <a:pt x="2834" y="21600"/>
                  </a:cubicBezTo>
                  <a:cubicBezTo>
                    <a:pt x="5336" y="21600"/>
                    <a:pt x="7838" y="21600"/>
                    <a:pt x="10340" y="21600"/>
                  </a:cubicBezTo>
                  <a:cubicBezTo>
                    <a:pt x="10533" y="21600"/>
                    <a:pt x="10727" y="21600"/>
                    <a:pt x="10920" y="21600"/>
                  </a:cubicBezTo>
                  <a:lnTo>
                    <a:pt x="20076" y="21600"/>
                  </a:lnTo>
                  <a:cubicBezTo>
                    <a:pt x="20497" y="21600"/>
                    <a:pt x="20871" y="20340"/>
                    <a:pt x="21147" y="18387"/>
                  </a:cubicBezTo>
                  <a:cubicBezTo>
                    <a:pt x="21422" y="16434"/>
                    <a:pt x="21600" y="13780"/>
                    <a:pt x="21600" y="10800"/>
                  </a:cubicBezTo>
                  <a:cubicBezTo>
                    <a:pt x="21600" y="4839"/>
                    <a:pt x="20917" y="0"/>
                    <a:pt x="20076" y="0"/>
                  </a:cubicBezTo>
                  <a:cubicBezTo>
                    <a:pt x="19639" y="0"/>
                    <a:pt x="19203" y="0"/>
                    <a:pt x="18766" y="0"/>
                  </a:cubicBezTo>
                  <a:cubicBezTo>
                    <a:pt x="16264" y="0"/>
                    <a:pt x="13762" y="0"/>
                    <a:pt x="11260" y="0"/>
                  </a:cubicBezTo>
                  <a:lnTo>
                    <a:pt x="1524" y="0"/>
                  </a:ln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" name="TextBox 19">
            <a:extLst>
              <a:ext uri="{FF2B5EF4-FFF2-40B4-BE49-F238E27FC236}">
                <a16:creationId xmlns:a16="http://schemas.microsoft.com/office/drawing/2014/main" id="{868701BD-A16B-1C69-1048-E3C17BD69EAB}"/>
              </a:ext>
            </a:extLst>
          </p:cNvPr>
          <p:cNvSpPr txBox="1"/>
          <p:nvPr/>
        </p:nvSpPr>
        <p:spPr>
          <a:xfrm>
            <a:off x="7173707" y="1335647"/>
            <a:ext cx="440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noProof="0" dirty="0">
                <a:solidFill>
                  <a:srgbClr val="7E9253"/>
                </a:solidFill>
                <a:latin typeface="+mj-lt"/>
              </a:rPr>
              <a:t>Hvem er dere?</a:t>
            </a:r>
          </a:p>
        </p:txBody>
      </p:sp>
      <p:pic>
        <p:nvPicPr>
          <p:cNvPr id="22" name="Bilde 21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60DAA74-E94E-E400-99F5-B300CE35D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pic>
        <p:nvPicPr>
          <p:cNvPr id="38" name="Grafikk 37" descr="Spørsmålstegn med heldekkende fyll">
            <a:extLst>
              <a:ext uri="{FF2B5EF4-FFF2-40B4-BE49-F238E27FC236}">
                <a16:creationId xmlns:a16="http://schemas.microsoft.com/office/drawing/2014/main" id="{3993D7EF-2ED7-781F-203B-F74758DE0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3960" y="2587461"/>
            <a:ext cx="2700000" cy="2700000"/>
          </a:xfrm>
          <a:prstGeom prst="rect">
            <a:avLst/>
          </a:prstGeom>
        </p:spPr>
      </p:pic>
      <p:pic>
        <p:nvPicPr>
          <p:cNvPr id="17" name="Plassholder for bilde 16" descr="Et bilde som inneholder klær, person, smil, vegg&#10;&#10;KI-generert innhold kan være feil.">
            <a:extLst>
              <a:ext uri="{FF2B5EF4-FFF2-40B4-BE49-F238E27FC236}">
                <a16:creationId xmlns:a16="http://schemas.microsoft.com/office/drawing/2014/main" id="{11144C73-CAEE-24A5-25E3-CB31FF440A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9" name="Plassholder for bilde 38" descr="Et bilde som inneholder Menneskeansikt, klær, person, smil&#10;&#10;KI-generert innhold kan være feil.">
            <a:extLst>
              <a:ext uri="{FF2B5EF4-FFF2-40B4-BE49-F238E27FC236}">
                <a16:creationId xmlns:a16="http://schemas.microsoft.com/office/drawing/2014/main" id="{E8FE57A6-33FC-A964-53E0-53B1E2A59A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478" y="1027984"/>
            <a:ext cx="2263511" cy="4891034"/>
          </a:xfrm>
        </p:spPr>
      </p:pic>
    </p:spTree>
    <p:extLst>
      <p:ext uri="{BB962C8B-B14F-4D97-AF65-F5344CB8AC3E}">
        <p14:creationId xmlns:p14="http://schemas.microsoft.com/office/powerpoint/2010/main" val="406766780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5122CEF-31FE-6647-A242-A6A4FDD4FECA}"/>
              </a:ext>
            </a:extLst>
          </p:cNvPr>
          <p:cNvSpPr/>
          <p:nvPr/>
        </p:nvSpPr>
        <p:spPr>
          <a:xfrm>
            <a:off x="2521982" y="6176475"/>
            <a:ext cx="9670019" cy="681526"/>
          </a:xfrm>
          <a:custGeom>
            <a:avLst/>
            <a:gdLst>
              <a:gd name="connsiteX0" fmla="*/ 9670019 w 9670019"/>
              <a:gd name="connsiteY0" fmla="*/ 187020 h 681526"/>
              <a:gd name="connsiteX1" fmla="*/ 9670019 w 9670019"/>
              <a:gd name="connsiteY1" fmla="*/ 681526 h 681526"/>
              <a:gd name="connsiteX2" fmla="*/ 7464934 w 9670019"/>
              <a:gd name="connsiteY2" fmla="*/ 681526 h 681526"/>
              <a:gd name="connsiteX3" fmla="*/ 7770062 w 9670019"/>
              <a:gd name="connsiteY3" fmla="*/ 558030 h 681526"/>
              <a:gd name="connsiteX4" fmla="*/ 9487146 w 9670019"/>
              <a:gd name="connsiteY4" fmla="*/ 192488 h 681526"/>
              <a:gd name="connsiteX5" fmla="*/ 1695895 w 9670019"/>
              <a:gd name="connsiteY5" fmla="*/ 344 h 681526"/>
              <a:gd name="connsiteX6" fmla="*/ 3443790 w 9670019"/>
              <a:gd name="connsiteY6" fmla="*/ 614072 h 681526"/>
              <a:gd name="connsiteX7" fmla="*/ 3567534 w 9670019"/>
              <a:gd name="connsiteY7" fmla="*/ 681526 h 681526"/>
              <a:gd name="connsiteX8" fmla="*/ 0 w 9670019"/>
              <a:gd name="connsiteY8" fmla="*/ 681526 h 681526"/>
              <a:gd name="connsiteX9" fmla="*/ 181906 w 9670019"/>
              <a:gd name="connsiteY9" fmla="*/ 538560 h 681526"/>
              <a:gd name="connsiteX10" fmla="*/ 1566848 w 9670019"/>
              <a:gd name="connsiteY10" fmla="*/ 1924 h 681526"/>
              <a:gd name="connsiteX11" fmla="*/ 1695895 w 9670019"/>
              <a:gd name="connsiteY11" fmla="*/ 344 h 68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70019" h="681526">
                <a:moveTo>
                  <a:pt x="9670019" y="187020"/>
                </a:moveTo>
                <a:lnTo>
                  <a:pt x="9670019" y="681526"/>
                </a:lnTo>
                <a:lnTo>
                  <a:pt x="7464934" y="681526"/>
                </a:lnTo>
                <a:lnTo>
                  <a:pt x="7770062" y="558030"/>
                </a:lnTo>
                <a:cubicBezTo>
                  <a:pt x="8303058" y="360529"/>
                  <a:pt x="8897562" y="229316"/>
                  <a:pt x="9487146" y="192488"/>
                </a:cubicBezTo>
                <a:close/>
                <a:moveTo>
                  <a:pt x="1695895" y="344"/>
                </a:moveTo>
                <a:cubicBezTo>
                  <a:pt x="2335337" y="11798"/>
                  <a:pt x="2889795" y="307487"/>
                  <a:pt x="3443790" y="614072"/>
                </a:cubicBezTo>
                <a:lnTo>
                  <a:pt x="3567534" y="681526"/>
                </a:lnTo>
                <a:lnTo>
                  <a:pt x="0" y="681526"/>
                </a:lnTo>
                <a:lnTo>
                  <a:pt x="181906" y="538560"/>
                </a:lnTo>
                <a:cubicBezTo>
                  <a:pt x="586339" y="248686"/>
                  <a:pt x="1055729" y="50353"/>
                  <a:pt x="1566848" y="1924"/>
                </a:cubicBezTo>
                <a:cubicBezTo>
                  <a:pt x="1610258" y="80"/>
                  <a:pt x="1653265" y="-419"/>
                  <a:pt x="1695895" y="344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018AF-F35A-B6D8-FA0A-BC2096728553}"/>
              </a:ext>
            </a:extLst>
          </p:cNvPr>
          <p:cNvSpPr txBox="1"/>
          <p:nvPr/>
        </p:nvSpPr>
        <p:spPr>
          <a:xfrm>
            <a:off x="1543728" y="1313559"/>
            <a:ext cx="464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noProof="0" dirty="0">
                <a:solidFill>
                  <a:srgbClr val="7E9253"/>
                </a:solidFill>
                <a:latin typeface="+mj-lt"/>
              </a:rPr>
              <a:t>Mål</a:t>
            </a:r>
            <a:r>
              <a:rPr lang="nb-NO" sz="36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nb-NO" sz="3600" noProof="0" dirty="0">
                <a:solidFill>
                  <a:srgbClr val="7E9253"/>
                </a:solidFill>
                <a:latin typeface="+mj-lt"/>
              </a:rPr>
              <a:t>for dagen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030493-F263-5D27-1EE2-A30B4563DF69}"/>
              </a:ext>
            </a:extLst>
          </p:cNvPr>
          <p:cNvSpPr/>
          <p:nvPr/>
        </p:nvSpPr>
        <p:spPr>
          <a:xfrm>
            <a:off x="1398764" y="2529474"/>
            <a:ext cx="5468761" cy="855041"/>
          </a:xfrm>
          <a:prstGeom prst="roundRect">
            <a:avLst>
              <a:gd name="adj" fmla="val 6483"/>
            </a:avLst>
          </a:prstGeom>
          <a:solidFill>
            <a:srgbClr val="0073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04B49E-9E57-B0B1-FE7C-BE14E4E8197B}"/>
              </a:ext>
            </a:extLst>
          </p:cNvPr>
          <p:cNvSpPr>
            <a:spLocks noChangeAspect="1"/>
          </p:cNvSpPr>
          <p:nvPr/>
        </p:nvSpPr>
        <p:spPr>
          <a:xfrm>
            <a:off x="1522536" y="2733209"/>
            <a:ext cx="548603" cy="540000"/>
          </a:xfrm>
          <a:prstGeom prst="roundRect">
            <a:avLst>
              <a:gd name="adj" fmla="val 11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E48010-A96A-6BB0-832A-8D70D734A463}"/>
              </a:ext>
            </a:extLst>
          </p:cNvPr>
          <p:cNvSpPr txBox="1"/>
          <p:nvPr/>
        </p:nvSpPr>
        <p:spPr>
          <a:xfrm>
            <a:off x="2145337" y="2736277"/>
            <a:ext cx="4941247" cy="4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700" noProof="0" dirty="0">
                <a:solidFill>
                  <a:schemeClr val="bg1"/>
                </a:solidFill>
              </a:rPr>
              <a:t>Forstå hva landbrukssamvirke er.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6F77DD6B-F53C-D1C2-C490-3FFFAC781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2350" y="3390290"/>
            <a:ext cx="232846" cy="232846"/>
          </a:xfrm>
          <a:prstGeom prst="rect">
            <a:avLst/>
          </a:prstGeom>
        </p:spPr>
      </p:pic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7C32CBC0-2824-8D29-D5A2-4015E963D728}"/>
              </a:ext>
            </a:extLst>
          </p:cNvPr>
          <p:cNvSpPr/>
          <p:nvPr/>
        </p:nvSpPr>
        <p:spPr>
          <a:xfrm>
            <a:off x="0" y="6002961"/>
            <a:ext cx="11728480" cy="855041"/>
          </a:xfrm>
          <a:custGeom>
            <a:avLst/>
            <a:gdLst>
              <a:gd name="connsiteX0" fmla="*/ 9561827 w 11728480"/>
              <a:gd name="connsiteY0" fmla="*/ 181943 h 855041"/>
              <a:gd name="connsiteX1" fmla="*/ 11604909 w 11728480"/>
              <a:gd name="connsiteY1" fmla="*/ 758700 h 855041"/>
              <a:gd name="connsiteX2" fmla="*/ 11728480 w 11728480"/>
              <a:gd name="connsiteY2" fmla="*/ 855041 h 855041"/>
              <a:gd name="connsiteX3" fmla="*/ 6768179 w 11728480"/>
              <a:gd name="connsiteY3" fmla="*/ 855041 h 855041"/>
              <a:gd name="connsiteX4" fmla="*/ 6920679 w 11728480"/>
              <a:gd name="connsiteY4" fmla="*/ 791100 h 855041"/>
              <a:gd name="connsiteX5" fmla="*/ 7180230 w 11728480"/>
              <a:gd name="connsiteY5" fmla="*/ 684261 h 855041"/>
              <a:gd name="connsiteX6" fmla="*/ 9561827 w 11728480"/>
              <a:gd name="connsiteY6" fmla="*/ 181943 h 855041"/>
              <a:gd name="connsiteX7" fmla="*/ 1417947 w 11728480"/>
              <a:gd name="connsiteY7" fmla="*/ 344 h 855041"/>
              <a:gd name="connsiteX8" fmla="*/ 3165842 w 11728480"/>
              <a:gd name="connsiteY8" fmla="*/ 614072 h 855041"/>
              <a:gd name="connsiteX9" fmla="*/ 3607898 w 11728480"/>
              <a:gd name="connsiteY9" fmla="*/ 855041 h 855041"/>
              <a:gd name="connsiteX10" fmla="*/ 0 w 11728480"/>
              <a:gd name="connsiteY10" fmla="*/ 855041 h 855041"/>
              <a:gd name="connsiteX11" fmla="*/ 0 w 11728480"/>
              <a:gd name="connsiteY11" fmla="*/ 476210 h 855041"/>
              <a:gd name="connsiteX12" fmla="*/ 154226 w 11728480"/>
              <a:gd name="connsiteY12" fmla="*/ 376087 h 855041"/>
              <a:gd name="connsiteX13" fmla="*/ 1288900 w 11728480"/>
              <a:gd name="connsiteY13" fmla="*/ 1924 h 855041"/>
              <a:gd name="connsiteX14" fmla="*/ 1417947 w 11728480"/>
              <a:gd name="connsiteY14" fmla="*/ 344 h 85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728480" h="855041">
                <a:moveTo>
                  <a:pt x="9561827" y="181943"/>
                </a:moveTo>
                <a:cubicBezTo>
                  <a:pt x="10322273" y="184609"/>
                  <a:pt x="11051950" y="356284"/>
                  <a:pt x="11604909" y="758700"/>
                </a:cubicBezTo>
                <a:lnTo>
                  <a:pt x="11728480" y="855041"/>
                </a:lnTo>
                <a:lnTo>
                  <a:pt x="6768179" y="855041"/>
                </a:lnTo>
                <a:lnTo>
                  <a:pt x="6920679" y="791100"/>
                </a:lnTo>
                <a:cubicBezTo>
                  <a:pt x="7007354" y="754771"/>
                  <a:pt x="7093839" y="718853"/>
                  <a:pt x="7180230" y="684261"/>
                </a:cubicBezTo>
                <a:cubicBezTo>
                  <a:pt x="7888258" y="372212"/>
                  <a:pt x="8742885" y="179072"/>
                  <a:pt x="9561827" y="181943"/>
                </a:cubicBezTo>
                <a:close/>
                <a:moveTo>
                  <a:pt x="1417947" y="344"/>
                </a:moveTo>
                <a:cubicBezTo>
                  <a:pt x="2057389" y="11798"/>
                  <a:pt x="2611847" y="307487"/>
                  <a:pt x="3165842" y="614072"/>
                </a:cubicBezTo>
                <a:lnTo>
                  <a:pt x="3607898" y="855041"/>
                </a:lnTo>
                <a:lnTo>
                  <a:pt x="0" y="855041"/>
                </a:lnTo>
                <a:lnTo>
                  <a:pt x="0" y="476210"/>
                </a:lnTo>
                <a:lnTo>
                  <a:pt x="154226" y="376087"/>
                </a:lnTo>
                <a:cubicBezTo>
                  <a:pt x="497816" y="175349"/>
                  <a:pt x="880005" y="40667"/>
                  <a:pt x="1288900" y="1924"/>
                </a:cubicBezTo>
                <a:cubicBezTo>
                  <a:pt x="1332310" y="80"/>
                  <a:pt x="1375317" y="-419"/>
                  <a:pt x="1417947" y="344"/>
                </a:cubicBez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 dirty="0"/>
          </a:p>
        </p:txBody>
      </p:sp>
      <p:pic>
        <p:nvPicPr>
          <p:cNvPr id="3" name="Bilde 2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6CEF397D-F301-8C1C-2E8B-B5BD90481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pic>
        <p:nvPicPr>
          <p:cNvPr id="18" name="Bilde 17" descr="Et bilde som inneholder klær, person, sko, jeans&#10;&#10;KI-generert innhold kan være feil.">
            <a:extLst>
              <a:ext uri="{FF2B5EF4-FFF2-40B4-BE49-F238E27FC236}">
                <a16:creationId xmlns:a16="http://schemas.microsoft.com/office/drawing/2014/main" id="{7A5849E6-C007-0D6D-B9B7-FC57BCE27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0463" y="1851643"/>
            <a:ext cx="3148612" cy="3672000"/>
          </a:xfrm>
          <a:prstGeom prst="rect">
            <a:avLst/>
          </a:prstGeom>
        </p:spPr>
      </p:pic>
      <p:grpSp>
        <p:nvGrpSpPr>
          <p:cNvPr id="52" name="Gruppe 51">
            <a:extLst>
              <a:ext uri="{FF2B5EF4-FFF2-40B4-BE49-F238E27FC236}">
                <a16:creationId xmlns:a16="http://schemas.microsoft.com/office/drawing/2014/main" id="{26377C25-2623-F98F-35C3-8212E6A4FBC6}"/>
              </a:ext>
            </a:extLst>
          </p:cNvPr>
          <p:cNvGrpSpPr/>
          <p:nvPr/>
        </p:nvGrpSpPr>
        <p:grpSpPr>
          <a:xfrm>
            <a:off x="7075233" y="612886"/>
            <a:ext cx="3024000" cy="2304000"/>
            <a:chOff x="7363288" y="798798"/>
            <a:chExt cx="2664000" cy="1872000"/>
          </a:xfrm>
        </p:grpSpPr>
        <p:pic>
          <p:nvPicPr>
            <p:cNvPr id="31" name="Grafikk 30">
              <a:extLst>
                <a:ext uri="{FF2B5EF4-FFF2-40B4-BE49-F238E27FC236}">
                  <a16:creationId xmlns:a16="http://schemas.microsoft.com/office/drawing/2014/main" id="{ED033C7F-965E-71ED-7952-0B0B1B7D8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7363288" y="798798"/>
              <a:ext cx="2664000" cy="1872000"/>
            </a:xfrm>
            <a:prstGeom prst="rect">
              <a:avLst/>
            </a:prstGeom>
          </p:spPr>
        </p:pic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id="{C91F087C-D933-ECA8-0E5A-57623858DCE1}"/>
                </a:ext>
              </a:extLst>
            </p:cNvPr>
            <p:cNvSpPr/>
            <p:nvPr/>
          </p:nvSpPr>
          <p:spPr>
            <a:xfrm>
              <a:off x="8317753" y="1090211"/>
              <a:ext cx="775068" cy="1077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</p:grpSp>
      <p:sp>
        <p:nvSpPr>
          <p:cNvPr id="24" name="TextBox 34">
            <a:extLst>
              <a:ext uri="{FF2B5EF4-FFF2-40B4-BE49-F238E27FC236}">
                <a16:creationId xmlns:a16="http://schemas.microsoft.com/office/drawing/2014/main" id="{2CEB49C4-ED27-9F8B-6B11-47C1B2343367}"/>
              </a:ext>
            </a:extLst>
          </p:cNvPr>
          <p:cNvSpPr txBox="1"/>
          <p:nvPr/>
        </p:nvSpPr>
        <p:spPr>
          <a:xfrm>
            <a:off x="7507658" y="972612"/>
            <a:ext cx="2131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Godt </a:t>
            </a:r>
          </a:p>
          <a:p>
            <a:pPr algn="ctr"/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mulig det dukker opp en konkurranse, så </a:t>
            </a:r>
            <a:r>
              <a:rPr lang="nb-NO" b="1" noProof="0" dirty="0">
                <a:solidFill>
                  <a:srgbClr val="EF6C00"/>
                </a:solidFill>
              </a:rPr>
              <a:t>lurt å følge godt med!</a:t>
            </a:r>
            <a:endParaRPr lang="nb-NO" sz="1600" b="1" noProof="0" dirty="0">
              <a:solidFill>
                <a:srgbClr val="EF6C00"/>
              </a:solidFill>
            </a:endParaRPr>
          </a:p>
        </p:txBody>
      </p:sp>
      <p:sp>
        <p:nvSpPr>
          <p:cNvPr id="54" name="Rectangle: Rounded Corners 1">
            <a:extLst>
              <a:ext uri="{FF2B5EF4-FFF2-40B4-BE49-F238E27FC236}">
                <a16:creationId xmlns:a16="http://schemas.microsoft.com/office/drawing/2014/main" id="{342FD0F1-DC4A-8C0E-AB2E-94701D67F775}"/>
              </a:ext>
            </a:extLst>
          </p:cNvPr>
          <p:cNvSpPr/>
          <p:nvPr/>
        </p:nvSpPr>
        <p:spPr>
          <a:xfrm>
            <a:off x="1398764" y="3558029"/>
            <a:ext cx="7057499" cy="855041"/>
          </a:xfrm>
          <a:prstGeom prst="roundRect">
            <a:avLst>
              <a:gd name="adj" fmla="val 6483"/>
            </a:avLst>
          </a:pr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56" name="Rectangle: Rounded Corners 6">
            <a:extLst>
              <a:ext uri="{FF2B5EF4-FFF2-40B4-BE49-F238E27FC236}">
                <a16:creationId xmlns:a16="http://schemas.microsoft.com/office/drawing/2014/main" id="{28BC435A-8FEA-12E3-7457-E9B0959AA9ED}"/>
              </a:ext>
            </a:extLst>
          </p:cNvPr>
          <p:cNvSpPr>
            <a:spLocks noChangeAspect="1"/>
          </p:cNvSpPr>
          <p:nvPr/>
        </p:nvSpPr>
        <p:spPr>
          <a:xfrm>
            <a:off x="1522536" y="3787480"/>
            <a:ext cx="548603" cy="540000"/>
          </a:xfrm>
          <a:prstGeom prst="roundRect">
            <a:avLst>
              <a:gd name="adj" fmla="val 11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F7FC58-942F-6F37-A582-B32C424244AE}"/>
              </a:ext>
            </a:extLst>
          </p:cNvPr>
          <p:cNvSpPr txBox="1"/>
          <p:nvPr/>
        </p:nvSpPr>
        <p:spPr>
          <a:xfrm>
            <a:off x="2145337" y="3742499"/>
            <a:ext cx="6784020" cy="4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700" noProof="0" dirty="0">
                <a:solidFill>
                  <a:schemeClr val="bg1"/>
                </a:solidFill>
              </a:rPr>
              <a:t>Vite hvilke muligheter det gir en bonde å være medeier i samvirker.</a:t>
            </a:r>
          </a:p>
        </p:txBody>
      </p:sp>
      <p:sp>
        <p:nvSpPr>
          <p:cNvPr id="59" name="Rectangle: Rounded Corners 1">
            <a:extLst>
              <a:ext uri="{FF2B5EF4-FFF2-40B4-BE49-F238E27FC236}">
                <a16:creationId xmlns:a16="http://schemas.microsoft.com/office/drawing/2014/main" id="{5045F6AF-F8C0-5263-CFE5-AE233E7C575E}"/>
              </a:ext>
            </a:extLst>
          </p:cNvPr>
          <p:cNvSpPr/>
          <p:nvPr/>
        </p:nvSpPr>
        <p:spPr>
          <a:xfrm>
            <a:off x="1398764" y="4595312"/>
            <a:ext cx="7057499" cy="855041"/>
          </a:xfrm>
          <a:prstGeom prst="roundRect">
            <a:avLst>
              <a:gd name="adj" fmla="val 6483"/>
            </a:avLst>
          </a:pr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60" name="Rectangle: Rounded Corners 6">
            <a:extLst>
              <a:ext uri="{FF2B5EF4-FFF2-40B4-BE49-F238E27FC236}">
                <a16:creationId xmlns:a16="http://schemas.microsoft.com/office/drawing/2014/main" id="{316A8EE4-D14E-5ACD-37A9-14B1B7F039EF}"/>
              </a:ext>
            </a:extLst>
          </p:cNvPr>
          <p:cNvSpPr>
            <a:spLocks noChangeAspect="1"/>
          </p:cNvSpPr>
          <p:nvPr/>
        </p:nvSpPr>
        <p:spPr>
          <a:xfrm>
            <a:off x="1522536" y="4799047"/>
            <a:ext cx="548603" cy="540000"/>
          </a:xfrm>
          <a:prstGeom prst="roundRect">
            <a:avLst>
              <a:gd name="adj" fmla="val 11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62" name="TextBox 34">
            <a:extLst>
              <a:ext uri="{FF2B5EF4-FFF2-40B4-BE49-F238E27FC236}">
                <a16:creationId xmlns:a16="http://schemas.microsoft.com/office/drawing/2014/main" id="{833192FB-52F8-002A-577E-754DEC1A00DC}"/>
              </a:ext>
            </a:extLst>
          </p:cNvPr>
          <p:cNvSpPr txBox="1"/>
          <p:nvPr/>
        </p:nvSpPr>
        <p:spPr>
          <a:xfrm>
            <a:off x="2145337" y="4799309"/>
            <a:ext cx="6784020" cy="4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700" noProof="0" dirty="0">
                <a:solidFill>
                  <a:schemeClr val="bg1"/>
                </a:solidFill>
              </a:rPr>
              <a:t>Kjenne til de store landbrukssamvirkene våre.</a:t>
            </a:r>
          </a:p>
        </p:txBody>
      </p:sp>
      <p:pic>
        <p:nvPicPr>
          <p:cNvPr id="8" name="Grafikk 7" descr="Briller med heldekkende fyll">
            <a:extLst>
              <a:ext uri="{FF2B5EF4-FFF2-40B4-BE49-F238E27FC236}">
                <a16:creationId xmlns:a16="http://schemas.microsoft.com/office/drawing/2014/main" id="{901822B8-D480-7C66-F556-6A944A4844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58749" y="2770423"/>
            <a:ext cx="468000" cy="468000"/>
          </a:xfrm>
          <a:prstGeom prst="rect">
            <a:avLst/>
          </a:prstGeom>
        </p:spPr>
      </p:pic>
      <p:pic>
        <p:nvPicPr>
          <p:cNvPr id="9" name="Grafikk 8" descr="Briller med heldekkende fyll">
            <a:extLst>
              <a:ext uri="{FF2B5EF4-FFF2-40B4-BE49-F238E27FC236}">
                <a16:creationId xmlns:a16="http://schemas.microsoft.com/office/drawing/2014/main" id="{8A447A30-BB7D-62FB-0B75-F4BC1A0452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8749" y="3822854"/>
            <a:ext cx="468000" cy="468000"/>
          </a:xfrm>
          <a:prstGeom prst="rect">
            <a:avLst/>
          </a:prstGeom>
        </p:spPr>
      </p:pic>
      <p:pic>
        <p:nvPicPr>
          <p:cNvPr id="10" name="Grafikk 9" descr="Briller med heldekkende fyll">
            <a:extLst>
              <a:ext uri="{FF2B5EF4-FFF2-40B4-BE49-F238E27FC236}">
                <a16:creationId xmlns:a16="http://schemas.microsoft.com/office/drawing/2014/main" id="{1F24B1A9-C6B3-4D21-E92A-B98995815B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59862" y="483869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5755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92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 på Internett 2" title="Hva er et samvirke (ser-vi-etter 2)">
            <a:hlinkClick r:id="" action="ppaction://media"/>
            <a:extLst>
              <a:ext uri="{FF2B5EF4-FFF2-40B4-BE49-F238E27FC236}">
                <a16:creationId xmlns:a16="http://schemas.microsoft.com/office/drawing/2014/main" id="{1E67E445-7789-C5B5-45DF-DE64088D8A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24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516AF77-161E-E091-6BB1-550921928AE3}"/>
              </a:ext>
            </a:extLst>
          </p:cNvPr>
          <p:cNvSpPr/>
          <p:nvPr/>
        </p:nvSpPr>
        <p:spPr>
          <a:xfrm>
            <a:off x="185424" y="4441106"/>
            <a:ext cx="11563406" cy="2416895"/>
          </a:xfrm>
          <a:custGeom>
            <a:avLst/>
            <a:gdLst>
              <a:gd name="connsiteX0" fmla="*/ 2722127 w 11563406"/>
              <a:gd name="connsiteY0" fmla="*/ 136 h 2416895"/>
              <a:gd name="connsiteX1" fmla="*/ 3322108 w 11563406"/>
              <a:gd name="connsiteY1" fmla="*/ 124129 h 2416895"/>
              <a:gd name="connsiteX2" fmla="*/ 4864085 w 11563406"/>
              <a:gd name="connsiteY2" fmla="*/ 1684310 h 2416895"/>
              <a:gd name="connsiteX3" fmla="*/ 11469040 w 11563406"/>
              <a:gd name="connsiteY3" fmla="*/ 2339664 h 2416895"/>
              <a:gd name="connsiteX4" fmla="*/ 11563406 w 11563406"/>
              <a:gd name="connsiteY4" fmla="*/ 2416895 h 2416895"/>
              <a:gd name="connsiteX5" fmla="*/ 0 w 11563406"/>
              <a:gd name="connsiteY5" fmla="*/ 2416895 h 2416895"/>
              <a:gd name="connsiteX6" fmla="*/ 6373 w 11563406"/>
              <a:gd name="connsiteY6" fmla="*/ 2397068 h 2416895"/>
              <a:gd name="connsiteX7" fmla="*/ 1033007 w 11563406"/>
              <a:gd name="connsiteY7" fmla="*/ 835696 h 2416895"/>
              <a:gd name="connsiteX8" fmla="*/ 2722127 w 11563406"/>
              <a:gd name="connsiteY8" fmla="*/ 136 h 241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3406" h="2416895">
                <a:moveTo>
                  <a:pt x="2722127" y="136"/>
                </a:moveTo>
                <a:cubicBezTo>
                  <a:pt x="2926194" y="-2574"/>
                  <a:pt x="3128571" y="35257"/>
                  <a:pt x="3322108" y="124129"/>
                </a:cubicBezTo>
                <a:cubicBezTo>
                  <a:pt x="3992046" y="431825"/>
                  <a:pt x="4289149" y="1223039"/>
                  <a:pt x="4864085" y="1684310"/>
                </a:cubicBezTo>
                <a:cubicBezTo>
                  <a:pt x="6746430" y="3078950"/>
                  <a:pt x="9285327" y="699330"/>
                  <a:pt x="11469040" y="2339664"/>
                </a:cubicBezTo>
                <a:lnTo>
                  <a:pt x="11563406" y="2416895"/>
                </a:lnTo>
                <a:lnTo>
                  <a:pt x="0" y="2416895"/>
                </a:lnTo>
                <a:lnTo>
                  <a:pt x="6373" y="2397068"/>
                </a:lnTo>
                <a:cubicBezTo>
                  <a:pt x="218985" y="1810080"/>
                  <a:pt x="561605" y="1268396"/>
                  <a:pt x="1033007" y="835696"/>
                </a:cubicBezTo>
                <a:cubicBezTo>
                  <a:pt x="1482523" y="381275"/>
                  <a:pt x="2109927" y="8267"/>
                  <a:pt x="2722127" y="136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ACBA8DE-365A-7B6E-0070-2433397D6E15}"/>
              </a:ext>
            </a:extLst>
          </p:cNvPr>
          <p:cNvSpPr/>
          <p:nvPr/>
        </p:nvSpPr>
        <p:spPr>
          <a:xfrm>
            <a:off x="1" y="4528290"/>
            <a:ext cx="11373441" cy="2329711"/>
          </a:xfrm>
          <a:custGeom>
            <a:avLst/>
            <a:gdLst>
              <a:gd name="connsiteX0" fmla="*/ 2640600 w 11373441"/>
              <a:gd name="connsiteY0" fmla="*/ 136 h 2329711"/>
              <a:gd name="connsiteX1" fmla="*/ 3240580 w 11373441"/>
              <a:gd name="connsiteY1" fmla="*/ 124130 h 2329711"/>
              <a:gd name="connsiteX2" fmla="*/ 4782558 w 11373441"/>
              <a:gd name="connsiteY2" fmla="*/ 1684310 h 2329711"/>
              <a:gd name="connsiteX3" fmla="*/ 11278036 w 11373441"/>
              <a:gd name="connsiteY3" fmla="*/ 2260960 h 2329711"/>
              <a:gd name="connsiteX4" fmla="*/ 11373441 w 11373441"/>
              <a:gd name="connsiteY4" fmla="*/ 2329711 h 2329711"/>
              <a:gd name="connsiteX5" fmla="*/ 0 w 11373441"/>
              <a:gd name="connsiteY5" fmla="*/ 2329711 h 2329711"/>
              <a:gd name="connsiteX6" fmla="*/ 0 w 11373441"/>
              <a:gd name="connsiteY6" fmla="*/ 2208602 h 2329711"/>
              <a:gd name="connsiteX7" fmla="*/ 68004 w 11373441"/>
              <a:gd name="connsiteY7" fmla="*/ 2050821 h 2329711"/>
              <a:gd name="connsiteX8" fmla="*/ 951480 w 11373441"/>
              <a:gd name="connsiteY8" fmla="*/ 835696 h 2329711"/>
              <a:gd name="connsiteX9" fmla="*/ 2640600 w 11373441"/>
              <a:gd name="connsiteY9" fmla="*/ 136 h 232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73441" h="2329711">
                <a:moveTo>
                  <a:pt x="2640600" y="136"/>
                </a:moveTo>
                <a:cubicBezTo>
                  <a:pt x="2844667" y="-2574"/>
                  <a:pt x="3047044" y="35257"/>
                  <a:pt x="3240580" y="124130"/>
                </a:cubicBezTo>
                <a:cubicBezTo>
                  <a:pt x="3910519" y="431825"/>
                  <a:pt x="4207622" y="1223039"/>
                  <a:pt x="4782558" y="1684310"/>
                </a:cubicBezTo>
                <a:cubicBezTo>
                  <a:pt x="6633530" y="3055707"/>
                  <a:pt x="9119353" y="777602"/>
                  <a:pt x="11278036" y="2260960"/>
                </a:cubicBezTo>
                <a:lnTo>
                  <a:pt x="11373441" y="2329711"/>
                </a:lnTo>
                <a:lnTo>
                  <a:pt x="0" y="2329711"/>
                </a:lnTo>
                <a:lnTo>
                  <a:pt x="0" y="2208602"/>
                </a:lnTo>
                <a:lnTo>
                  <a:pt x="68004" y="2050821"/>
                </a:lnTo>
                <a:cubicBezTo>
                  <a:pt x="279657" y="1597766"/>
                  <a:pt x="574358" y="1181856"/>
                  <a:pt x="951480" y="835696"/>
                </a:cubicBezTo>
                <a:cubicBezTo>
                  <a:pt x="1400996" y="381275"/>
                  <a:pt x="2028400" y="8267"/>
                  <a:pt x="2640600" y="136"/>
                </a:cubicBezTo>
                <a:close/>
              </a:path>
            </a:pathLst>
          </a:custGeom>
          <a:solidFill>
            <a:srgbClr val="7E9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Bilde 2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E25F4AAD-4A00-8E7A-8EDE-77A5AF7EC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67C90F25-0BE4-80EA-FE42-F4E44F14994F}"/>
              </a:ext>
            </a:extLst>
          </p:cNvPr>
          <p:cNvSpPr txBox="1"/>
          <p:nvPr/>
        </p:nvSpPr>
        <p:spPr>
          <a:xfrm>
            <a:off x="1683417" y="946933"/>
            <a:ext cx="6763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noProof="0" dirty="0">
                <a:solidFill>
                  <a:srgbClr val="7E9253"/>
                </a:solidFill>
                <a:latin typeface="+mj-lt"/>
              </a:rPr>
              <a:t>Snakk med sidemannen:</a:t>
            </a:r>
          </a:p>
        </p:txBody>
      </p:sp>
      <p:pic>
        <p:nvPicPr>
          <p:cNvPr id="22" name="Plassholder for bilde 21" descr="Et bilde som inneholder klær, jeans, person, sko&#10;&#10;KI-generert innhold kan være feil.">
            <a:extLst>
              <a:ext uri="{FF2B5EF4-FFF2-40B4-BE49-F238E27FC236}">
                <a16:creationId xmlns:a16="http://schemas.microsoft.com/office/drawing/2014/main" id="{2800E590-EB0A-1B0B-8C97-1A92F8D5A0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0741" y="1803558"/>
            <a:ext cx="5019675" cy="3413125"/>
          </a:xfrm>
        </p:spPr>
      </p:pic>
      <p:grpSp>
        <p:nvGrpSpPr>
          <p:cNvPr id="30" name="Gruppe 29">
            <a:extLst>
              <a:ext uri="{FF2B5EF4-FFF2-40B4-BE49-F238E27FC236}">
                <a16:creationId xmlns:a16="http://schemas.microsoft.com/office/drawing/2014/main" id="{0B480574-AE29-54D2-F27B-7996AAB86031}"/>
              </a:ext>
            </a:extLst>
          </p:cNvPr>
          <p:cNvGrpSpPr/>
          <p:nvPr/>
        </p:nvGrpSpPr>
        <p:grpSpPr>
          <a:xfrm>
            <a:off x="-515175" y="2350412"/>
            <a:ext cx="6868942" cy="3225663"/>
            <a:chOff x="-772942" y="2374221"/>
            <a:chExt cx="6868942" cy="3225663"/>
          </a:xfrm>
        </p:grpSpPr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0E0228CF-88E0-AEC9-3B4C-50DC8D6C6F65}"/>
                </a:ext>
              </a:extLst>
            </p:cNvPr>
            <p:cNvGrpSpPr/>
            <p:nvPr/>
          </p:nvGrpSpPr>
          <p:grpSpPr>
            <a:xfrm>
              <a:off x="674833" y="2374221"/>
              <a:ext cx="5421167" cy="3225663"/>
              <a:chOff x="674833" y="2374221"/>
              <a:chExt cx="5421167" cy="3225663"/>
            </a:xfrm>
          </p:grpSpPr>
          <p:sp>
            <p:nvSpPr>
              <p:cNvPr id="23" name="Rectangle: Rounded Corners 9">
                <a:extLst>
                  <a:ext uri="{FF2B5EF4-FFF2-40B4-BE49-F238E27FC236}">
                    <a16:creationId xmlns:a16="http://schemas.microsoft.com/office/drawing/2014/main" id="{A5468226-7CCA-1A85-E6FB-1B0FFC96A1A6}"/>
                  </a:ext>
                </a:extLst>
              </p:cNvPr>
              <p:cNvSpPr/>
              <p:nvPr/>
            </p:nvSpPr>
            <p:spPr>
              <a:xfrm>
                <a:off x="674833" y="2374221"/>
                <a:ext cx="5421167" cy="3225663"/>
              </a:xfrm>
              <a:prstGeom prst="roundRect">
                <a:avLst>
                  <a:gd name="adj" fmla="val 12237"/>
                </a:avLst>
              </a:prstGeom>
              <a:solidFill>
                <a:srgbClr val="EF6C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grpSp>
            <p:nvGrpSpPr>
              <p:cNvPr id="27" name="Gruppe 26">
                <a:extLst>
                  <a:ext uri="{FF2B5EF4-FFF2-40B4-BE49-F238E27FC236}">
                    <a16:creationId xmlns:a16="http://schemas.microsoft.com/office/drawing/2014/main" id="{45212C6A-BFB3-DD96-9C49-C863465BB09F}"/>
                  </a:ext>
                </a:extLst>
              </p:cNvPr>
              <p:cNvGrpSpPr/>
              <p:nvPr/>
            </p:nvGrpSpPr>
            <p:grpSpPr>
              <a:xfrm>
                <a:off x="1880346" y="2871052"/>
                <a:ext cx="3977529" cy="2232000"/>
                <a:chOff x="937371" y="2668596"/>
                <a:chExt cx="3977529" cy="2232000"/>
              </a:xfrm>
            </p:grpSpPr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id="{5A930A01-720D-9FED-C68D-8F3A9C6EB567}"/>
                    </a:ext>
                  </a:extLst>
                </p:cNvPr>
                <p:cNvSpPr txBox="1"/>
                <p:nvPr/>
              </p:nvSpPr>
              <p:spPr>
                <a:xfrm>
                  <a:off x="1037022" y="2707115"/>
                  <a:ext cx="3877878" cy="21698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800"/>
                    </a:spcAft>
                  </a:pP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Hvem eier samvirkeforetaket?</a:t>
                  </a:r>
                </a:p>
                <a:p>
                  <a:pPr>
                    <a:spcAft>
                      <a:spcPts val="1800"/>
                    </a:spcAft>
                  </a:pP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Hvordan fordeles overskuddet?</a:t>
                  </a:r>
                </a:p>
                <a:p>
                  <a:pPr>
                    <a:spcAft>
                      <a:spcPts val="1800"/>
                    </a:spcAft>
                  </a:pPr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Hvilken av de fire innsatsfaktorene er mest relevant for bøndene?</a:t>
                  </a:r>
                </a:p>
                <a:p>
                  <a:r>
                    <a:rPr lang="nb-NO" dirty="0">
                      <a:solidFill>
                        <a:schemeClr val="bg1"/>
                      </a:solidFill>
                      <a:latin typeface="+mj-lt"/>
                    </a:rPr>
                    <a:t>Var det noe i filmen som var uklart?</a:t>
                  </a:r>
                  <a:endParaRPr lang="en-ID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cxnSp>
              <p:nvCxnSpPr>
                <p:cNvPr id="26" name="Straight Connector 22">
                  <a:extLst>
                    <a:ext uri="{FF2B5EF4-FFF2-40B4-BE49-F238E27FC236}">
                      <a16:creationId xmlns:a16="http://schemas.microsoft.com/office/drawing/2014/main" id="{75C85975-76AE-EB2E-1F16-37E5AFADC7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7371" y="2668596"/>
                  <a:ext cx="0" cy="223200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8" name="Grafikk 27" descr="Spørsmålstegn med heldekkende fyll">
              <a:extLst>
                <a:ext uri="{FF2B5EF4-FFF2-40B4-BE49-F238E27FC236}">
                  <a16:creationId xmlns:a16="http://schemas.microsoft.com/office/drawing/2014/main" id="{C7743CFE-9E4E-31CD-E230-0B5BA0938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772942" y="2416894"/>
              <a:ext cx="2952000" cy="29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319158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9451D0E-49EA-2EE7-CB11-135FEBE6F89F}"/>
              </a:ext>
            </a:extLst>
          </p:cNvPr>
          <p:cNvSpPr/>
          <p:nvPr/>
        </p:nvSpPr>
        <p:spPr>
          <a:xfrm>
            <a:off x="554620" y="4444866"/>
            <a:ext cx="11637380" cy="2413135"/>
          </a:xfrm>
          <a:custGeom>
            <a:avLst/>
            <a:gdLst>
              <a:gd name="connsiteX0" fmla="*/ 10962005 w 11637380"/>
              <a:gd name="connsiteY0" fmla="*/ 1586 h 2413135"/>
              <a:gd name="connsiteX1" fmla="*/ 11520398 w 11637380"/>
              <a:gd name="connsiteY1" fmla="*/ 156026 h 2413135"/>
              <a:gd name="connsiteX2" fmla="*/ 11637380 w 11637380"/>
              <a:gd name="connsiteY2" fmla="*/ 235628 h 2413135"/>
              <a:gd name="connsiteX3" fmla="*/ 11637380 w 11637380"/>
              <a:gd name="connsiteY3" fmla="*/ 2413135 h 2413135"/>
              <a:gd name="connsiteX4" fmla="*/ 0 w 11637380"/>
              <a:gd name="connsiteY4" fmla="*/ 2413135 h 2413135"/>
              <a:gd name="connsiteX5" fmla="*/ 247308 w 11637380"/>
              <a:gd name="connsiteY5" fmla="*/ 2254811 h 2413135"/>
              <a:gd name="connsiteX6" fmla="*/ 564737 w 11637380"/>
              <a:gd name="connsiteY6" fmla="*/ 2079521 h 2413135"/>
              <a:gd name="connsiteX7" fmla="*/ 7694276 w 11637380"/>
              <a:gd name="connsiteY7" fmla="*/ 2021004 h 2413135"/>
              <a:gd name="connsiteX8" fmla="*/ 9633885 w 11637380"/>
              <a:gd name="connsiteY8" fmla="*/ 441060 h 2413135"/>
              <a:gd name="connsiteX9" fmla="*/ 10962005 w 11637380"/>
              <a:gd name="connsiteY9" fmla="*/ 1586 h 241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37380" h="2413135">
                <a:moveTo>
                  <a:pt x="10962005" y="1586"/>
                </a:moveTo>
                <a:cubicBezTo>
                  <a:pt x="11162662" y="10682"/>
                  <a:pt x="11353796" y="59268"/>
                  <a:pt x="11520398" y="156026"/>
                </a:cubicBezTo>
                <a:lnTo>
                  <a:pt x="11637380" y="235628"/>
                </a:lnTo>
                <a:lnTo>
                  <a:pt x="11637380" y="2413135"/>
                </a:lnTo>
                <a:lnTo>
                  <a:pt x="0" y="2413135"/>
                </a:lnTo>
                <a:lnTo>
                  <a:pt x="247308" y="2254811"/>
                </a:lnTo>
                <a:cubicBezTo>
                  <a:pt x="348611" y="2194535"/>
                  <a:pt x="454380" y="2136054"/>
                  <a:pt x="564737" y="2079521"/>
                </a:cubicBezTo>
                <a:cubicBezTo>
                  <a:pt x="3097716" y="701872"/>
                  <a:pt x="5440665" y="2838968"/>
                  <a:pt x="7694276" y="2021004"/>
                </a:cubicBezTo>
                <a:cubicBezTo>
                  <a:pt x="8446204" y="1677453"/>
                  <a:pt x="8963744" y="939704"/>
                  <a:pt x="9633885" y="441060"/>
                </a:cubicBezTo>
                <a:cubicBezTo>
                  <a:pt x="10010834" y="160572"/>
                  <a:pt x="10510525" y="-18881"/>
                  <a:pt x="10962005" y="1586"/>
                </a:cubicBezTo>
                <a:close/>
              </a:path>
            </a:pathLst>
          </a:custGeom>
          <a:solidFill>
            <a:srgbClr val="F5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E90F3B0-258F-C8F9-F5EF-FBE8F31C6447}"/>
              </a:ext>
            </a:extLst>
          </p:cNvPr>
          <p:cNvSpPr/>
          <p:nvPr/>
        </p:nvSpPr>
        <p:spPr>
          <a:xfrm>
            <a:off x="792024" y="4623986"/>
            <a:ext cx="11399977" cy="2234015"/>
          </a:xfrm>
          <a:custGeom>
            <a:avLst/>
            <a:gdLst>
              <a:gd name="connsiteX0" fmla="*/ 10670230 w 11399977"/>
              <a:gd name="connsiteY0" fmla="*/ 1586 h 2234015"/>
              <a:gd name="connsiteX1" fmla="*/ 11348741 w 11399977"/>
              <a:gd name="connsiteY1" fmla="*/ 237762 h 2234015"/>
              <a:gd name="connsiteX2" fmla="*/ 11399977 w 11399977"/>
              <a:gd name="connsiteY2" fmla="*/ 284836 h 2234015"/>
              <a:gd name="connsiteX3" fmla="*/ 11399977 w 11399977"/>
              <a:gd name="connsiteY3" fmla="*/ 2234015 h 2234015"/>
              <a:gd name="connsiteX4" fmla="*/ 0 w 11399977"/>
              <a:gd name="connsiteY4" fmla="*/ 2234015 h 2234015"/>
              <a:gd name="connsiteX5" fmla="*/ 272962 w 11399977"/>
              <a:gd name="connsiteY5" fmla="*/ 2079521 h 2234015"/>
              <a:gd name="connsiteX6" fmla="*/ 7402501 w 11399977"/>
              <a:gd name="connsiteY6" fmla="*/ 2021004 h 2234015"/>
              <a:gd name="connsiteX7" fmla="*/ 9342110 w 11399977"/>
              <a:gd name="connsiteY7" fmla="*/ 441060 h 2234015"/>
              <a:gd name="connsiteX8" fmla="*/ 10670230 w 11399977"/>
              <a:gd name="connsiteY8" fmla="*/ 1586 h 223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99977" h="2234015">
                <a:moveTo>
                  <a:pt x="10670230" y="1586"/>
                </a:moveTo>
                <a:cubicBezTo>
                  <a:pt x="10921052" y="12956"/>
                  <a:pt x="11156993" y="86030"/>
                  <a:pt x="11348741" y="237762"/>
                </a:cubicBezTo>
                <a:lnTo>
                  <a:pt x="11399977" y="284836"/>
                </a:lnTo>
                <a:lnTo>
                  <a:pt x="11399977" y="2234015"/>
                </a:lnTo>
                <a:lnTo>
                  <a:pt x="0" y="2234015"/>
                </a:lnTo>
                <a:lnTo>
                  <a:pt x="272962" y="2079521"/>
                </a:lnTo>
                <a:cubicBezTo>
                  <a:pt x="2805941" y="701872"/>
                  <a:pt x="5148890" y="2838968"/>
                  <a:pt x="7402501" y="2021004"/>
                </a:cubicBezTo>
                <a:cubicBezTo>
                  <a:pt x="8154429" y="1677453"/>
                  <a:pt x="8671969" y="939704"/>
                  <a:pt x="9342110" y="441060"/>
                </a:cubicBezTo>
                <a:cubicBezTo>
                  <a:pt x="9719059" y="160572"/>
                  <a:pt x="10218751" y="-18881"/>
                  <a:pt x="10670230" y="1586"/>
                </a:cubicBezTo>
                <a:close/>
              </a:path>
            </a:pathLst>
          </a:custGeom>
          <a:solidFill>
            <a:srgbClr val="5A75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018AF-F35A-B6D8-FA0A-BC2096728553}"/>
              </a:ext>
            </a:extLst>
          </p:cNvPr>
          <p:cNvSpPr txBox="1"/>
          <p:nvPr/>
        </p:nvSpPr>
        <p:spPr>
          <a:xfrm>
            <a:off x="1543728" y="1362246"/>
            <a:ext cx="4401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Hva er et </a:t>
            </a:r>
          </a:p>
          <a:p>
            <a:r>
              <a:rPr lang="nb-NO" sz="3600" noProof="0" dirty="0">
                <a:solidFill>
                  <a:srgbClr val="5A7532"/>
                </a:solidFill>
                <a:latin typeface="+mj-lt"/>
              </a:rPr>
              <a:t>SAMVIRKE?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1B07EA-D1E2-BA50-5638-950EC824EA18}"/>
              </a:ext>
            </a:extLst>
          </p:cNvPr>
          <p:cNvSpPr txBox="1"/>
          <p:nvPr/>
        </p:nvSpPr>
        <p:spPr>
          <a:xfrm>
            <a:off x="1543728" y="2833571"/>
            <a:ext cx="4552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Personer som </a:t>
            </a:r>
            <a:r>
              <a:rPr lang="nb-NO" sz="1600" b="1" noProof="0" dirty="0">
                <a:solidFill>
                  <a:srgbClr val="EF6C00"/>
                </a:solidFill>
              </a:rPr>
              <a:t>går sammen </a:t>
            </a:r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 å eie en bedrift som skal være til nytte for brukerne. Det kan handle om økonomiske, sosiale </a:t>
            </a:r>
            <a:r>
              <a:rPr lang="nb-N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eller</a:t>
            </a:r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kulturelle behov og ønsker.</a:t>
            </a:r>
          </a:p>
          <a:p>
            <a:endParaRPr lang="nb-NO" sz="16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nb-NO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eier bedriften i fellesskap og styrer den </a:t>
            </a:r>
            <a:r>
              <a:rPr lang="nb-NO" sz="1600" b="1" noProof="0" dirty="0">
                <a:solidFill>
                  <a:srgbClr val="EF6C00"/>
                </a:solidFill>
              </a:rPr>
              <a:t>demokratisk.</a:t>
            </a:r>
          </a:p>
        </p:txBody>
      </p:sp>
      <p:pic>
        <p:nvPicPr>
          <p:cNvPr id="2" name="Bilde 1" descr="Et bilde som inneholder tekst, Grafikk, skjermbilde, grafisk design&#10;&#10;KI-generert innhold kan være feil.">
            <a:extLst>
              <a:ext uri="{FF2B5EF4-FFF2-40B4-BE49-F238E27FC236}">
                <a16:creationId xmlns:a16="http://schemas.microsoft.com/office/drawing/2014/main" id="{582CCC98-EF61-A2BF-A8B9-AC005265F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2" y="149886"/>
            <a:ext cx="1445255" cy="396000"/>
          </a:xfrm>
          <a:prstGeom prst="rect">
            <a:avLst/>
          </a:prstGeom>
        </p:spPr>
      </p:pic>
      <p:pic>
        <p:nvPicPr>
          <p:cNvPr id="24" name="Plassholder for bilde 23" descr="Et bilde som inneholder klær, person, møbler, innendørs&#10;&#10;KI-generert innhold kan være feil.">
            <a:extLst>
              <a:ext uri="{FF2B5EF4-FFF2-40B4-BE49-F238E27FC236}">
                <a16:creationId xmlns:a16="http://schemas.microsoft.com/office/drawing/2014/main" id="{4119C053-9EC9-D781-1D54-E047A3B8D3E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7" name="Plassholder for bilde 36" descr="Et bilde som inneholder person, butikk, Dagligvareforretning, scenebilde&#10;&#10;KI-generert innhold kan være feil.">
            <a:extLst>
              <a:ext uri="{FF2B5EF4-FFF2-40B4-BE49-F238E27FC236}">
                <a16:creationId xmlns:a16="http://schemas.microsoft.com/office/drawing/2014/main" id="{6D01AA45-6F89-4F27-974F-22E34A1941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1" name="Plassholder for bilde 40" descr="Et bilde som inneholder tekst, kjøretøy, Landkjøretøy, hjul&#10;&#10;KI-generert innhold kan være feil.">
            <a:extLst>
              <a:ext uri="{FF2B5EF4-FFF2-40B4-BE49-F238E27FC236}">
                <a16:creationId xmlns:a16="http://schemas.microsoft.com/office/drawing/2014/main" id="{BD8BA16F-6424-820F-F03E-BE8ECBB124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456924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80978B0-81A5-4245-B60C-A9CD8D125E5A}">
  <we:reference id="wa200003220" version="1.0.0.0" store="nb-NO" storeType="OMEX"/>
  <we:alternateReferences>
    <we:reference id="WA200003220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6695</TotalTime>
  <Words>960</Words>
  <Application>Microsoft Office PowerPoint</Application>
  <PresentationFormat>Widescreen</PresentationFormat>
  <Paragraphs>173</Paragraphs>
  <Slides>28</Slides>
  <Notes>21</Notes>
  <HiddenSlides>0</HiddenSlides>
  <MMClips>5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4" baseType="lpstr">
      <vt:lpstr>Aptos</vt:lpstr>
      <vt:lpstr>Aptos Display</vt:lpstr>
      <vt:lpstr>Arial</vt:lpstr>
      <vt:lpstr>Nunito</vt:lpstr>
      <vt:lpstr>Roboto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Inga Hild Lykka</dc:creator>
  <cp:lastModifiedBy>Maren M. Heggland</cp:lastModifiedBy>
  <cp:revision>57</cp:revision>
  <dcterms:created xsi:type="dcterms:W3CDTF">2025-04-24T09:44:36Z</dcterms:created>
  <dcterms:modified xsi:type="dcterms:W3CDTF">2025-06-25T19:48:06Z</dcterms:modified>
</cp:coreProperties>
</file>