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3" r:id="rId3"/>
    <p:sldId id="300" r:id="rId4"/>
    <p:sldId id="299" r:id="rId5"/>
    <p:sldId id="301" r:id="rId6"/>
    <p:sldId id="303" r:id="rId7"/>
    <p:sldId id="302" r:id="rId8"/>
    <p:sldId id="304" r:id="rId9"/>
    <p:sldId id="297" r:id="rId10"/>
    <p:sldId id="298" r:id="rId11"/>
    <p:sldId id="30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25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C8C"/>
    <a:srgbClr val="007096"/>
    <a:srgbClr val="82A853"/>
    <a:srgbClr val="007367"/>
    <a:srgbClr val="F28705"/>
    <a:srgbClr val="D9012B"/>
    <a:srgbClr val="01474F"/>
    <a:srgbClr val="5A7532"/>
    <a:srgbClr val="3F3F3F"/>
    <a:srgbClr val="007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1" autoAdjust="0"/>
    <p:restoredTop sz="94674" autoAdjust="0"/>
  </p:normalViewPr>
  <p:slideViewPr>
    <p:cSldViewPr snapToGrid="0" showGuides="1">
      <p:cViewPr varScale="1">
        <p:scale>
          <a:sx n="120" d="100"/>
          <a:sy n="120" d="100"/>
        </p:scale>
        <p:origin x="126" y="168"/>
      </p:cViewPr>
      <p:guideLst>
        <p:guide orient="horz" pos="1389"/>
        <p:guide pos="3840"/>
        <p:guide pos="347"/>
        <p:guide orient="horz" pos="25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26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14D87-E99C-48AE-B0E7-162358A0C9A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9CEE6-8081-42DD-AB68-0150741EF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8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E80B2-2693-4B9B-B395-B2D25FBD0BF6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B6E6E-F651-494A-985D-68FB148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B6E6E-F651-494A-985D-68FB1486C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11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1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6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1A8DFA1C-7C8B-4EE9-BB64-F2EEA3A57C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89420" y="1"/>
            <a:ext cx="5402580" cy="685795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8A02F0C-108C-4C10-8E5E-E9CE667B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21617"/>
            <a:ext cx="10515600" cy="76835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14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9A178C1-A3AB-42DA-BD9F-02AB940D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FBAF10-DC5A-4BE2-AF72-24BC22FFEA67}"/>
              </a:ext>
            </a:extLst>
          </p:cNvPr>
          <p:cNvCxnSpPr/>
          <p:nvPr userDrawn="1"/>
        </p:nvCxnSpPr>
        <p:spPr>
          <a:xfrm>
            <a:off x="4714875" y="1133476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4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07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CE906F47-896B-4666-9361-AEB70724EA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77573" y="2455363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D71658C5-B5AF-41BC-8890-255DB5901E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70651" y="4242996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17B36A-496C-4450-9AAD-687EBA67F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8977" y="2455363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1DC145-9EA7-4D14-97F5-BD37635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FF0159-D8A7-4F32-8165-F0821AEAA0F6}"/>
              </a:ext>
            </a:extLst>
          </p:cNvPr>
          <p:cNvCxnSpPr/>
          <p:nvPr userDrawn="1"/>
        </p:nvCxnSpPr>
        <p:spPr>
          <a:xfrm>
            <a:off x="4714875" y="1133476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0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D71658C5-B5AF-41BC-8890-255DB5901E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86151" y="4242268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17B36A-496C-4450-9AAD-687EBA67F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477" y="2448285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1DC145-9EA7-4D14-97F5-BD37635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FF0159-D8A7-4F32-8165-F0821AEAA0F6}"/>
              </a:ext>
            </a:extLst>
          </p:cNvPr>
          <p:cNvCxnSpPr/>
          <p:nvPr userDrawn="1"/>
        </p:nvCxnSpPr>
        <p:spPr>
          <a:xfrm>
            <a:off x="4714875" y="1133476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4A822A5-BC99-4DDD-8B79-9E2BF3E8C9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31173" y="2455363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06E4768E-8127-479B-9E5A-F7FFC468AC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62847" y="4242268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4707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CE906F47-896B-4666-9361-AEB70724EA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31173" y="2455363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D71658C5-B5AF-41BC-8890-255DB5901E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4251" y="4242996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17B36A-496C-4450-9AAD-687EBA67F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2577" y="2455363"/>
            <a:ext cx="1338773" cy="1338773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1DC145-9EA7-4D14-97F5-BD37635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FF0159-D8A7-4F32-8165-F0821AEAA0F6}"/>
              </a:ext>
            </a:extLst>
          </p:cNvPr>
          <p:cNvCxnSpPr/>
          <p:nvPr userDrawn="1"/>
        </p:nvCxnSpPr>
        <p:spPr>
          <a:xfrm>
            <a:off x="4714875" y="1133476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60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8A02F0C-108C-4C10-8E5E-E9CE667B8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300484-36C0-4D8F-B9F6-6D7064394BF6}"/>
              </a:ext>
            </a:extLst>
          </p:cNvPr>
          <p:cNvCxnSpPr/>
          <p:nvPr userDrawn="1"/>
        </p:nvCxnSpPr>
        <p:spPr>
          <a:xfrm>
            <a:off x="4714875" y="1133476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26D413F4-7709-4F59-AEE1-C25CA27685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9701" y="1771969"/>
            <a:ext cx="2865447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1A8DFA1C-7C8B-4EE9-BB64-F2EEA3A57C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61185" y="3328166"/>
            <a:ext cx="2865600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0BBFA473-3E07-43EF-B6B0-B7945E6EDF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2898" y="4875918"/>
            <a:ext cx="2865600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055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26D413F4-7709-4F59-AEE1-C25CA27685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72898" y="501969"/>
            <a:ext cx="2865600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1A8DFA1C-7C8B-4EE9-BB64-F2EEA3A57C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53565" y="2007366"/>
            <a:ext cx="2865600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0BBFA473-3E07-43EF-B6B0-B7945E6EDF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2898" y="3366462"/>
            <a:ext cx="2865600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DA2F4B1-16F1-4670-A88D-2FF1F9E5AE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53565" y="4882864"/>
            <a:ext cx="2865600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482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26D413F4-7709-4F59-AEE1-C25CA27685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72898" y="590869"/>
            <a:ext cx="2865600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1A8DFA1C-7C8B-4EE9-BB64-F2EEA3A57C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68805" y="2159766"/>
            <a:ext cx="2865600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0BBFA473-3E07-43EF-B6B0-B7945E6EDF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2898" y="3607762"/>
            <a:ext cx="2865600" cy="147263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445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1A8DFA1C-7C8B-4EE9-BB64-F2EEA3A57C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685795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40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06CC1-1436-4FA3-B5BE-7FF06ED26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  <p:sldLayoutId id="214748365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3.svg"/><Relationship Id="rId21" Type="http://schemas.openxmlformats.org/officeDocument/2006/relationships/image" Target="../media/image32.pn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g"/><Relationship Id="rId19" Type="http://schemas.openxmlformats.org/officeDocument/2006/relationships/image" Target="../media/image30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800" dirty="0">
                <a:solidFill>
                  <a:schemeClr val="bg2"/>
                </a:solidFill>
              </a:rPr>
              <a:t>REGIONAL SAMHANDLING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792695"/>
            <a:ext cx="9144000" cy="514413"/>
          </a:xfrm>
        </p:spPr>
        <p:txBody>
          <a:bodyPr/>
          <a:lstStyle/>
          <a:p>
            <a:r>
              <a:rPr lang="nb-NO" dirty="0">
                <a:solidFill>
                  <a:schemeClr val="bg2"/>
                </a:solidFill>
              </a:rPr>
              <a:t>Aktivitet og ansvarsforhold knyttet til den regionale samhandlingen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14875" y="4386263"/>
            <a:ext cx="276225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D6AD21-CD95-4618-B5E4-C8D60AA0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1</a:t>
            </a:fld>
            <a:endParaRPr lang="en-US"/>
          </a:p>
        </p:txBody>
      </p:sp>
      <p:pic>
        <p:nvPicPr>
          <p:cNvPr id="9" name="Bilde 8" descr="Et bilde som inneholder tekst, Font, Grafikk, skjermbilde&#10;&#10;Automatisk generert beskrivelse">
            <a:extLst>
              <a:ext uri="{FF2B5EF4-FFF2-40B4-BE49-F238E27FC236}">
                <a16:creationId xmlns:a16="http://schemas.microsoft.com/office/drawing/2014/main" id="{F58BF99C-8CA0-43D3-4FF3-F0209CD85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42" y="330670"/>
            <a:ext cx="1708025" cy="468000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DCCFED24-AAAF-2FFB-BE40-A7A2B419B8F7}"/>
              </a:ext>
            </a:extLst>
          </p:cNvPr>
          <p:cNvGrpSpPr/>
          <p:nvPr/>
        </p:nvGrpSpPr>
        <p:grpSpPr>
          <a:xfrm>
            <a:off x="5209342" y="1801813"/>
            <a:ext cx="1980456" cy="1246251"/>
            <a:chOff x="8026554" y="1225485"/>
            <a:chExt cx="1980456" cy="1246251"/>
          </a:xfrm>
        </p:grpSpPr>
        <p:sp>
          <p:nvSpPr>
            <p:cNvPr id="18" name="Rektangel: avrundede hjørner 17">
              <a:extLst>
                <a:ext uri="{FF2B5EF4-FFF2-40B4-BE49-F238E27FC236}">
                  <a16:creationId xmlns:a16="http://schemas.microsoft.com/office/drawing/2014/main" id="{53E54C84-7EF0-3113-6885-08D16BD16ED0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7" name="Grafikk 16">
              <a:extLst>
                <a:ext uri="{FF2B5EF4-FFF2-40B4-BE49-F238E27FC236}">
                  <a16:creationId xmlns:a16="http://schemas.microsoft.com/office/drawing/2014/main" id="{55463032-7D95-5EC6-378F-B97B300BB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08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8603-7927-404B-9169-1DC7C073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TIDSLINJE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046321-3C53-4AC7-92D4-5AE50BB084F4}"/>
              </a:ext>
            </a:extLst>
          </p:cNvPr>
          <p:cNvCxnSpPr>
            <a:cxnSpLocks/>
          </p:cNvCxnSpPr>
          <p:nvPr/>
        </p:nvCxnSpPr>
        <p:spPr>
          <a:xfrm flipV="1">
            <a:off x="7879408" y="3789133"/>
            <a:ext cx="1856478" cy="1502717"/>
          </a:xfrm>
          <a:prstGeom prst="line">
            <a:avLst/>
          </a:prstGeom>
          <a:ln w="508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90F4B6-8B7D-45F6-9C61-90CFC6A6C4BF}"/>
              </a:ext>
            </a:extLst>
          </p:cNvPr>
          <p:cNvCxnSpPr/>
          <p:nvPr/>
        </p:nvCxnSpPr>
        <p:spPr>
          <a:xfrm>
            <a:off x="4691029" y="2918299"/>
            <a:ext cx="3149467" cy="2334639"/>
          </a:xfrm>
          <a:prstGeom prst="line">
            <a:avLst/>
          </a:prstGeom>
          <a:ln w="508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26685C-57D0-4168-AA8C-D9F7D1E3011B}"/>
              </a:ext>
            </a:extLst>
          </p:cNvPr>
          <p:cNvCxnSpPr/>
          <p:nvPr/>
        </p:nvCxnSpPr>
        <p:spPr>
          <a:xfrm flipV="1">
            <a:off x="2195207" y="2966937"/>
            <a:ext cx="2396248" cy="914403"/>
          </a:xfrm>
          <a:prstGeom prst="line">
            <a:avLst/>
          </a:prstGeom>
          <a:ln w="508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9C4037-D45A-466B-8C21-F6FC1AC8A840}"/>
              </a:ext>
            </a:extLst>
          </p:cNvPr>
          <p:cNvCxnSpPr/>
          <p:nvPr/>
        </p:nvCxnSpPr>
        <p:spPr>
          <a:xfrm>
            <a:off x="-2385564" y="2801565"/>
            <a:ext cx="4493224" cy="1040863"/>
          </a:xfrm>
          <a:prstGeom prst="line">
            <a:avLst/>
          </a:prstGeom>
          <a:ln w="508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F57E7B8-7461-4E3E-ABA5-4EA280897373}"/>
              </a:ext>
            </a:extLst>
          </p:cNvPr>
          <p:cNvSpPr/>
          <p:nvPr/>
        </p:nvSpPr>
        <p:spPr>
          <a:xfrm>
            <a:off x="2059023" y="3745153"/>
            <a:ext cx="272375" cy="2723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90DB92-0C30-44CF-B350-11ECA8CE07D5}"/>
              </a:ext>
            </a:extLst>
          </p:cNvPr>
          <p:cNvSpPr/>
          <p:nvPr/>
        </p:nvSpPr>
        <p:spPr>
          <a:xfrm>
            <a:off x="4554843" y="2782113"/>
            <a:ext cx="272375" cy="2723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F17C04-98B2-41B0-B93C-FFA93D44ABFD}"/>
              </a:ext>
            </a:extLst>
          </p:cNvPr>
          <p:cNvSpPr/>
          <p:nvPr/>
        </p:nvSpPr>
        <p:spPr>
          <a:xfrm>
            <a:off x="7743221" y="5155663"/>
            <a:ext cx="272375" cy="2723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E6EEFD-3CA0-4FF9-8183-3EA20156D96C}"/>
              </a:ext>
            </a:extLst>
          </p:cNvPr>
          <p:cNvCxnSpPr>
            <a:cxnSpLocks/>
          </p:cNvCxnSpPr>
          <p:nvPr/>
        </p:nvCxnSpPr>
        <p:spPr>
          <a:xfrm flipV="1">
            <a:off x="2197768" y="2662651"/>
            <a:ext cx="12652" cy="844648"/>
          </a:xfrm>
          <a:prstGeom prst="line">
            <a:avLst/>
          </a:prstGeom>
          <a:ln>
            <a:solidFill>
              <a:srgbClr val="8C8C8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CA92E-EE97-4720-999E-EC5EDFED9E7A}"/>
              </a:ext>
            </a:extLst>
          </p:cNvPr>
          <p:cNvCxnSpPr>
            <a:cxnSpLocks/>
          </p:cNvCxnSpPr>
          <p:nvPr/>
        </p:nvCxnSpPr>
        <p:spPr>
          <a:xfrm flipV="1">
            <a:off x="4681444" y="3249041"/>
            <a:ext cx="0" cy="1132459"/>
          </a:xfrm>
          <a:prstGeom prst="line">
            <a:avLst/>
          </a:prstGeom>
          <a:ln>
            <a:solidFill>
              <a:srgbClr val="8C8C8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134F2E-77A8-4886-9AA3-1C25FA080CC9}"/>
              </a:ext>
            </a:extLst>
          </p:cNvPr>
          <p:cNvCxnSpPr>
            <a:cxnSpLocks/>
          </p:cNvCxnSpPr>
          <p:nvPr/>
        </p:nvCxnSpPr>
        <p:spPr>
          <a:xfrm flipH="1" flipV="1">
            <a:off x="7753231" y="3630329"/>
            <a:ext cx="85744" cy="1298527"/>
          </a:xfrm>
          <a:prstGeom prst="line">
            <a:avLst/>
          </a:prstGeom>
          <a:ln>
            <a:solidFill>
              <a:srgbClr val="8C8C8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E8BADC-61AA-4049-B818-8D9F3A3B99C3}"/>
              </a:ext>
            </a:extLst>
          </p:cNvPr>
          <p:cNvGrpSpPr/>
          <p:nvPr/>
        </p:nvGrpSpPr>
        <p:grpSpPr>
          <a:xfrm>
            <a:off x="9802998" y="2087567"/>
            <a:ext cx="1857535" cy="1639159"/>
            <a:chOff x="9793164" y="4554881"/>
            <a:chExt cx="1857535" cy="163915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D50EB46-3BBD-4974-847D-1DEE5F5815F2}"/>
                </a:ext>
              </a:extLst>
            </p:cNvPr>
            <p:cNvGrpSpPr/>
            <p:nvPr/>
          </p:nvGrpSpPr>
          <p:grpSpPr>
            <a:xfrm rot="2700000">
              <a:off x="9912226" y="5386003"/>
              <a:ext cx="688975" cy="927100"/>
              <a:chOff x="9456118" y="3917738"/>
              <a:chExt cx="688975" cy="927100"/>
            </a:xfrm>
          </p:grpSpPr>
          <p:sp>
            <p:nvSpPr>
              <p:cNvPr id="63" name="Freeform 85">
                <a:extLst>
                  <a:ext uri="{FF2B5EF4-FFF2-40B4-BE49-F238E27FC236}">
                    <a16:creationId xmlns:a16="http://schemas.microsoft.com/office/drawing/2014/main" id="{AAFC2722-FE82-4FA8-B9E5-C36A9FA4F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3917738"/>
                <a:ext cx="688975" cy="927100"/>
              </a:xfrm>
              <a:custGeom>
                <a:avLst/>
                <a:gdLst>
                  <a:gd name="T0" fmla="*/ 48 w 182"/>
                  <a:gd name="T1" fmla="*/ 188 h 246"/>
                  <a:gd name="T2" fmla="*/ 44 w 182"/>
                  <a:gd name="T3" fmla="*/ 159 h 246"/>
                  <a:gd name="T4" fmla="*/ 55 w 182"/>
                  <a:gd name="T5" fmla="*/ 159 h 246"/>
                  <a:gd name="T6" fmla="*/ 82 w 182"/>
                  <a:gd name="T7" fmla="*/ 204 h 246"/>
                  <a:gd name="T8" fmla="*/ 44 w 182"/>
                  <a:gd name="T9" fmla="*/ 237 h 246"/>
                  <a:gd name="T10" fmla="*/ 54 w 182"/>
                  <a:gd name="T11" fmla="*/ 240 h 246"/>
                  <a:gd name="T12" fmla="*/ 122 w 182"/>
                  <a:gd name="T13" fmla="*/ 189 h 246"/>
                  <a:gd name="T14" fmla="*/ 118 w 182"/>
                  <a:gd name="T15" fmla="*/ 149 h 246"/>
                  <a:gd name="T16" fmla="*/ 117 w 182"/>
                  <a:gd name="T17" fmla="*/ 136 h 246"/>
                  <a:gd name="T18" fmla="*/ 138 w 182"/>
                  <a:gd name="T19" fmla="*/ 121 h 246"/>
                  <a:gd name="T20" fmla="*/ 146 w 182"/>
                  <a:gd name="T21" fmla="*/ 149 h 246"/>
                  <a:gd name="T22" fmla="*/ 144 w 182"/>
                  <a:gd name="T23" fmla="*/ 155 h 246"/>
                  <a:gd name="T24" fmla="*/ 173 w 182"/>
                  <a:gd name="T25" fmla="*/ 108 h 246"/>
                  <a:gd name="T26" fmla="*/ 108 w 182"/>
                  <a:gd name="T27" fmla="*/ 10 h 246"/>
                  <a:gd name="T28" fmla="*/ 10 w 182"/>
                  <a:gd name="T29" fmla="*/ 75 h 246"/>
                  <a:gd name="T30" fmla="*/ 9 w 182"/>
                  <a:gd name="T31" fmla="*/ 77 h 246"/>
                  <a:gd name="T32" fmla="*/ 8 w 182"/>
                  <a:gd name="T33" fmla="*/ 80 h 246"/>
                  <a:gd name="T34" fmla="*/ 48 w 182"/>
                  <a:gd name="T35" fmla="*/ 18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46">
                    <a:moveTo>
                      <a:pt x="48" y="188"/>
                    </a:moveTo>
                    <a:cubicBezTo>
                      <a:pt x="41" y="182"/>
                      <a:pt x="36" y="161"/>
                      <a:pt x="44" y="159"/>
                    </a:cubicBezTo>
                    <a:cubicBezTo>
                      <a:pt x="47" y="158"/>
                      <a:pt x="52" y="158"/>
                      <a:pt x="55" y="159"/>
                    </a:cubicBezTo>
                    <a:cubicBezTo>
                      <a:pt x="74" y="163"/>
                      <a:pt x="86" y="183"/>
                      <a:pt x="82" y="204"/>
                    </a:cubicBezTo>
                    <a:cubicBezTo>
                      <a:pt x="78" y="224"/>
                      <a:pt x="62" y="237"/>
                      <a:pt x="44" y="237"/>
                    </a:cubicBezTo>
                    <a:cubicBezTo>
                      <a:pt x="48" y="238"/>
                      <a:pt x="51" y="239"/>
                      <a:pt x="54" y="240"/>
                    </a:cubicBezTo>
                    <a:cubicBezTo>
                      <a:pt x="85" y="246"/>
                      <a:pt x="115" y="223"/>
                      <a:pt x="122" y="189"/>
                    </a:cubicBezTo>
                    <a:cubicBezTo>
                      <a:pt x="125" y="174"/>
                      <a:pt x="123" y="160"/>
                      <a:pt x="118" y="149"/>
                    </a:cubicBezTo>
                    <a:cubicBezTo>
                      <a:pt x="118" y="149"/>
                      <a:pt x="116" y="140"/>
                      <a:pt x="117" y="136"/>
                    </a:cubicBezTo>
                    <a:cubicBezTo>
                      <a:pt x="119" y="126"/>
                      <a:pt x="128" y="119"/>
                      <a:pt x="138" y="121"/>
                    </a:cubicBezTo>
                    <a:cubicBezTo>
                      <a:pt x="149" y="124"/>
                      <a:pt x="147" y="141"/>
                      <a:pt x="146" y="149"/>
                    </a:cubicBezTo>
                    <a:cubicBezTo>
                      <a:pt x="145" y="151"/>
                      <a:pt x="145" y="153"/>
                      <a:pt x="144" y="155"/>
                    </a:cubicBezTo>
                    <a:cubicBezTo>
                      <a:pt x="158" y="143"/>
                      <a:pt x="169" y="127"/>
                      <a:pt x="173" y="108"/>
                    </a:cubicBezTo>
                    <a:cubicBezTo>
                      <a:pt x="182" y="62"/>
                      <a:pt x="153" y="19"/>
                      <a:pt x="108" y="10"/>
                    </a:cubicBezTo>
                    <a:cubicBezTo>
                      <a:pt x="63" y="0"/>
                      <a:pt x="19" y="30"/>
                      <a:pt x="10" y="75"/>
                    </a:cubicBezTo>
                    <a:cubicBezTo>
                      <a:pt x="9" y="76"/>
                      <a:pt x="9" y="76"/>
                      <a:pt x="9" y="77"/>
                    </a:cubicBezTo>
                    <a:cubicBezTo>
                      <a:pt x="9" y="78"/>
                      <a:pt x="9" y="79"/>
                      <a:pt x="8" y="80"/>
                    </a:cubicBezTo>
                    <a:cubicBezTo>
                      <a:pt x="0" y="122"/>
                      <a:pt x="17" y="164"/>
                      <a:pt x="48" y="188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64" name="Freeform 86">
                <a:extLst>
                  <a:ext uri="{FF2B5EF4-FFF2-40B4-BE49-F238E27FC236}">
                    <a16:creationId xmlns:a16="http://schemas.microsoft.com/office/drawing/2014/main" id="{09DA8567-244E-47F3-A329-6B04F491A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2805" y="3986001"/>
                <a:ext cx="349250" cy="422275"/>
              </a:xfrm>
              <a:custGeom>
                <a:avLst/>
                <a:gdLst>
                  <a:gd name="T0" fmla="*/ 46 w 92"/>
                  <a:gd name="T1" fmla="*/ 0 h 112"/>
                  <a:gd name="T2" fmla="*/ 92 w 92"/>
                  <a:gd name="T3" fmla="*/ 46 h 112"/>
                  <a:gd name="T4" fmla="*/ 64 w 92"/>
                  <a:gd name="T5" fmla="*/ 99 h 112"/>
                  <a:gd name="T6" fmla="*/ 64 w 92"/>
                  <a:gd name="T7" fmla="*/ 94 h 112"/>
                  <a:gd name="T8" fmla="*/ 64 w 92"/>
                  <a:gd name="T9" fmla="*/ 89 h 112"/>
                  <a:gd name="T10" fmla="*/ 63 w 92"/>
                  <a:gd name="T11" fmla="*/ 89 h 112"/>
                  <a:gd name="T12" fmla="*/ 50 w 92"/>
                  <a:gd name="T13" fmla="*/ 112 h 112"/>
                  <a:gd name="T14" fmla="*/ 30 w 92"/>
                  <a:gd name="T15" fmla="*/ 89 h 112"/>
                  <a:gd name="T16" fmla="*/ 27 w 92"/>
                  <a:gd name="T17" fmla="*/ 88 h 112"/>
                  <a:gd name="T18" fmla="*/ 31 w 92"/>
                  <a:gd name="T19" fmla="*/ 101 h 112"/>
                  <a:gd name="T20" fmla="*/ 0 w 92"/>
                  <a:gd name="T21" fmla="*/ 46 h 112"/>
                  <a:gd name="T22" fmla="*/ 46 w 92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12">
                    <a:moveTo>
                      <a:pt x="46" y="0"/>
                    </a:moveTo>
                    <a:cubicBezTo>
                      <a:pt x="72" y="0"/>
                      <a:pt x="92" y="20"/>
                      <a:pt x="92" y="46"/>
                    </a:cubicBezTo>
                    <a:cubicBezTo>
                      <a:pt x="92" y="68"/>
                      <a:pt x="81" y="88"/>
                      <a:pt x="64" y="99"/>
                    </a:cubicBezTo>
                    <a:cubicBezTo>
                      <a:pt x="64" y="98"/>
                      <a:pt x="64" y="96"/>
                      <a:pt x="64" y="94"/>
                    </a:cubicBezTo>
                    <a:cubicBezTo>
                      <a:pt x="64" y="92"/>
                      <a:pt x="64" y="90"/>
                      <a:pt x="64" y="89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1" y="98"/>
                      <a:pt x="56" y="106"/>
                      <a:pt x="50" y="112"/>
                    </a:cubicBezTo>
                    <a:cubicBezTo>
                      <a:pt x="46" y="102"/>
                      <a:pt x="39" y="94"/>
                      <a:pt x="30" y="89"/>
                    </a:cubicBezTo>
                    <a:cubicBezTo>
                      <a:pt x="29" y="89"/>
                      <a:pt x="28" y="88"/>
                      <a:pt x="27" y="88"/>
                    </a:cubicBezTo>
                    <a:cubicBezTo>
                      <a:pt x="27" y="92"/>
                      <a:pt x="29" y="97"/>
                      <a:pt x="31" y="101"/>
                    </a:cubicBezTo>
                    <a:cubicBezTo>
                      <a:pt x="12" y="89"/>
                      <a:pt x="0" y="69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100409E-997D-492A-A517-12598243A77F}"/>
                </a:ext>
              </a:extLst>
            </p:cNvPr>
            <p:cNvGrpSpPr/>
            <p:nvPr/>
          </p:nvGrpSpPr>
          <p:grpSpPr>
            <a:xfrm rot="2700000">
              <a:off x="10202105" y="4435024"/>
              <a:ext cx="1328738" cy="1568451"/>
              <a:chOff x="9138618" y="2708062"/>
              <a:chExt cx="1328738" cy="156845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407EC57-082E-407F-A0B8-68EC6EB0CC35}"/>
                  </a:ext>
                </a:extLst>
              </p:cNvPr>
              <p:cNvGrpSpPr/>
              <p:nvPr/>
            </p:nvGrpSpPr>
            <p:grpSpPr>
              <a:xfrm>
                <a:off x="9138618" y="3481176"/>
                <a:ext cx="1328738" cy="730250"/>
                <a:chOff x="9138618" y="3481176"/>
                <a:chExt cx="1328738" cy="730250"/>
              </a:xfrm>
              <a:solidFill>
                <a:srgbClr val="29401C"/>
              </a:solidFill>
            </p:grpSpPr>
            <p:sp>
              <p:nvSpPr>
                <p:cNvPr id="61" name="Freeform 83">
                  <a:extLst>
                    <a:ext uri="{FF2B5EF4-FFF2-40B4-BE49-F238E27FC236}">
                      <a16:creationId xmlns:a16="http://schemas.microsoft.com/office/drawing/2014/main" id="{39620826-1532-4F6C-8B7B-DBE27F48D5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8618" y="3481176"/>
                  <a:ext cx="715963" cy="730250"/>
                </a:xfrm>
                <a:custGeom>
                  <a:avLst/>
                  <a:gdLst>
                    <a:gd name="T0" fmla="*/ 176 w 189"/>
                    <a:gd name="T1" fmla="*/ 0 h 194"/>
                    <a:gd name="T2" fmla="*/ 30 w 189"/>
                    <a:gd name="T3" fmla="*/ 172 h 194"/>
                    <a:gd name="T4" fmla="*/ 39 w 189"/>
                    <a:gd name="T5" fmla="*/ 194 h 194"/>
                    <a:gd name="T6" fmla="*/ 102 w 189"/>
                    <a:gd name="T7" fmla="*/ 123 h 194"/>
                    <a:gd name="T8" fmla="*/ 187 w 189"/>
                    <a:gd name="T9" fmla="*/ 84 h 194"/>
                    <a:gd name="T10" fmla="*/ 189 w 189"/>
                    <a:gd name="T11" fmla="*/ 0 h 194"/>
                    <a:gd name="T12" fmla="*/ 176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76" y="0"/>
                      </a:moveTo>
                      <a:cubicBezTo>
                        <a:pt x="64" y="0"/>
                        <a:pt x="0" y="92"/>
                        <a:pt x="30" y="172"/>
                      </a:cubicBezTo>
                      <a:cubicBezTo>
                        <a:pt x="33" y="179"/>
                        <a:pt x="36" y="187"/>
                        <a:pt x="39" y="194"/>
                      </a:cubicBezTo>
                      <a:cubicBezTo>
                        <a:pt x="48" y="163"/>
                        <a:pt x="70" y="137"/>
                        <a:pt x="102" y="123"/>
                      </a:cubicBezTo>
                      <a:cubicBezTo>
                        <a:pt x="123" y="101"/>
                        <a:pt x="153" y="87"/>
                        <a:pt x="187" y="84"/>
                      </a:cubicBezTo>
                      <a:cubicBezTo>
                        <a:pt x="188" y="56"/>
                        <a:pt x="189" y="28"/>
                        <a:pt x="189" y="0"/>
                      </a:cubicBezTo>
                      <a:cubicBezTo>
                        <a:pt x="185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2" name="Freeform 84">
                  <a:extLst>
                    <a:ext uri="{FF2B5EF4-FFF2-40B4-BE49-F238E27FC236}">
                      <a16:creationId xmlns:a16="http://schemas.microsoft.com/office/drawing/2014/main" id="{5DE9BF59-A5D3-4538-AF97-18DBFE5439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51393" y="3481176"/>
                  <a:ext cx="715963" cy="730250"/>
                </a:xfrm>
                <a:custGeom>
                  <a:avLst/>
                  <a:gdLst>
                    <a:gd name="T0" fmla="*/ 13 w 189"/>
                    <a:gd name="T1" fmla="*/ 0 h 194"/>
                    <a:gd name="T2" fmla="*/ 159 w 189"/>
                    <a:gd name="T3" fmla="*/ 172 h 194"/>
                    <a:gd name="T4" fmla="*/ 150 w 189"/>
                    <a:gd name="T5" fmla="*/ 194 h 194"/>
                    <a:gd name="T6" fmla="*/ 87 w 189"/>
                    <a:gd name="T7" fmla="*/ 123 h 194"/>
                    <a:gd name="T8" fmla="*/ 2 w 189"/>
                    <a:gd name="T9" fmla="*/ 84 h 194"/>
                    <a:gd name="T10" fmla="*/ 0 w 189"/>
                    <a:gd name="T11" fmla="*/ 0 h 194"/>
                    <a:gd name="T12" fmla="*/ 13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3" y="0"/>
                      </a:moveTo>
                      <a:cubicBezTo>
                        <a:pt x="125" y="0"/>
                        <a:pt x="189" y="92"/>
                        <a:pt x="159" y="172"/>
                      </a:cubicBezTo>
                      <a:cubicBezTo>
                        <a:pt x="157" y="179"/>
                        <a:pt x="154" y="187"/>
                        <a:pt x="150" y="194"/>
                      </a:cubicBezTo>
                      <a:cubicBezTo>
                        <a:pt x="142" y="163"/>
                        <a:pt x="119" y="137"/>
                        <a:pt x="87" y="123"/>
                      </a:cubicBezTo>
                      <a:cubicBezTo>
                        <a:pt x="67" y="101"/>
                        <a:pt x="36" y="87"/>
                        <a:pt x="2" y="84"/>
                      </a:cubicBezTo>
                      <a:cubicBezTo>
                        <a:pt x="2" y="56"/>
                        <a:pt x="1" y="28"/>
                        <a:pt x="0" y="0"/>
                      </a:cubicBezTo>
                      <a:cubicBezTo>
                        <a:pt x="5" y="0"/>
                        <a:pt x="9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16C87427-93C1-4C37-931B-FF7364749931}"/>
                  </a:ext>
                </a:extLst>
              </p:cNvPr>
              <p:cNvGrpSpPr/>
              <p:nvPr/>
            </p:nvGrpSpPr>
            <p:grpSpPr>
              <a:xfrm>
                <a:off x="9213230" y="3492288"/>
                <a:ext cx="1182688" cy="587376"/>
                <a:chOff x="9213230" y="3492288"/>
                <a:chExt cx="1182688" cy="587376"/>
              </a:xfrm>
              <a:solidFill>
                <a:srgbClr val="D3EC84"/>
              </a:solidFill>
            </p:grpSpPr>
            <p:sp>
              <p:nvSpPr>
                <p:cNvPr id="59" name="Freeform 81">
                  <a:extLst>
                    <a:ext uri="{FF2B5EF4-FFF2-40B4-BE49-F238E27FC236}">
                      <a16:creationId xmlns:a16="http://schemas.microsoft.com/office/drawing/2014/main" id="{B7467137-D892-4227-886C-23ACB6515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3230" y="3492289"/>
                  <a:ext cx="690563" cy="587375"/>
                </a:xfrm>
                <a:custGeom>
                  <a:avLst/>
                  <a:gdLst>
                    <a:gd name="T0" fmla="*/ 169 w 182"/>
                    <a:gd name="T1" fmla="*/ 1 h 156"/>
                    <a:gd name="T2" fmla="*/ 18 w 182"/>
                    <a:gd name="T3" fmla="*/ 156 h 156"/>
                    <a:gd name="T4" fmla="*/ 164 w 182"/>
                    <a:gd name="T5" fmla="*/ 24 h 156"/>
                    <a:gd name="T6" fmla="*/ 176 w 182"/>
                    <a:gd name="T7" fmla="*/ 24 h 156"/>
                    <a:gd name="T8" fmla="*/ 174 w 182"/>
                    <a:gd name="T9" fmla="*/ 86 h 156"/>
                    <a:gd name="T10" fmla="*/ 178 w 182"/>
                    <a:gd name="T11" fmla="*/ 86 h 156"/>
                    <a:gd name="T12" fmla="*/ 182 w 182"/>
                    <a:gd name="T13" fmla="*/ 2 h 156"/>
                    <a:gd name="T14" fmla="*/ 169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69" y="1"/>
                      </a:moveTo>
                      <a:cubicBezTo>
                        <a:pt x="66" y="0"/>
                        <a:pt x="0" y="80"/>
                        <a:pt x="18" y="156"/>
                      </a:cubicBezTo>
                      <a:cubicBezTo>
                        <a:pt x="13" y="88"/>
                        <a:pt x="75" y="23"/>
                        <a:pt x="164" y="24"/>
                      </a:cubicBezTo>
                      <a:cubicBezTo>
                        <a:pt x="168" y="24"/>
                        <a:pt x="172" y="24"/>
                        <a:pt x="176" y="24"/>
                      </a:cubicBezTo>
                      <a:cubicBezTo>
                        <a:pt x="175" y="45"/>
                        <a:pt x="175" y="66"/>
                        <a:pt x="174" y="86"/>
                      </a:cubicBezTo>
                      <a:cubicBezTo>
                        <a:pt x="176" y="86"/>
                        <a:pt x="177" y="86"/>
                        <a:pt x="178" y="86"/>
                      </a:cubicBezTo>
                      <a:cubicBezTo>
                        <a:pt x="180" y="58"/>
                        <a:pt x="181" y="30"/>
                        <a:pt x="182" y="2"/>
                      </a:cubicBezTo>
                      <a:cubicBezTo>
                        <a:pt x="178" y="2"/>
                        <a:pt x="173" y="1"/>
                        <a:pt x="169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0" name="Freeform 82">
                  <a:extLst>
                    <a:ext uri="{FF2B5EF4-FFF2-40B4-BE49-F238E27FC236}">
                      <a16:creationId xmlns:a16="http://schemas.microsoft.com/office/drawing/2014/main" id="{B8EA905F-A352-4D3D-A172-E4A4BCEC8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6943" y="3492288"/>
                  <a:ext cx="688975" cy="587375"/>
                </a:xfrm>
                <a:custGeom>
                  <a:avLst/>
                  <a:gdLst>
                    <a:gd name="T0" fmla="*/ 12 w 182"/>
                    <a:gd name="T1" fmla="*/ 1 h 156"/>
                    <a:gd name="T2" fmla="*/ 164 w 182"/>
                    <a:gd name="T3" fmla="*/ 156 h 156"/>
                    <a:gd name="T4" fmla="*/ 18 w 182"/>
                    <a:gd name="T5" fmla="*/ 24 h 156"/>
                    <a:gd name="T6" fmla="*/ 5 w 182"/>
                    <a:gd name="T7" fmla="*/ 24 h 156"/>
                    <a:gd name="T8" fmla="*/ 7 w 182"/>
                    <a:gd name="T9" fmla="*/ 86 h 156"/>
                    <a:gd name="T10" fmla="*/ 3 w 182"/>
                    <a:gd name="T11" fmla="*/ 86 h 156"/>
                    <a:gd name="T12" fmla="*/ 0 w 182"/>
                    <a:gd name="T13" fmla="*/ 2 h 156"/>
                    <a:gd name="T14" fmla="*/ 12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2" y="1"/>
                      </a:moveTo>
                      <a:cubicBezTo>
                        <a:pt x="116" y="0"/>
                        <a:pt x="182" y="80"/>
                        <a:pt x="164" y="156"/>
                      </a:cubicBezTo>
                      <a:cubicBezTo>
                        <a:pt x="169" y="88"/>
                        <a:pt x="107" y="23"/>
                        <a:pt x="18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6" y="45"/>
                        <a:pt x="7" y="66"/>
                        <a:pt x="7" y="86"/>
                      </a:cubicBezTo>
                      <a:cubicBezTo>
                        <a:pt x="6" y="86"/>
                        <a:pt x="5" y="86"/>
                        <a:pt x="3" y="86"/>
                      </a:cubicBezTo>
                      <a:cubicBezTo>
                        <a:pt x="2" y="58"/>
                        <a:pt x="1" y="30"/>
                        <a:pt x="0" y="2"/>
                      </a:cubicBezTo>
                      <a:cubicBezTo>
                        <a:pt x="4" y="2"/>
                        <a:pt x="8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3254CE1A-7505-4105-9790-6AF036458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917" y="2708062"/>
                <a:ext cx="830263" cy="1365250"/>
              </a:xfrm>
              <a:custGeom>
                <a:avLst/>
                <a:gdLst>
                  <a:gd name="T0" fmla="*/ 109 w 219"/>
                  <a:gd name="T1" fmla="*/ 0 h 362"/>
                  <a:gd name="T2" fmla="*/ 102 w 219"/>
                  <a:gd name="T3" fmla="*/ 2 h 362"/>
                  <a:gd name="T4" fmla="*/ 59 w 219"/>
                  <a:gd name="T5" fmla="*/ 37 h 362"/>
                  <a:gd name="T6" fmla="*/ 59 w 219"/>
                  <a:gd name="T7" fmla="*/ 37 h 362"/>
                  <a:gd name="T8" fmla="*/ 1 w 219"/>
                  <a:gd name="T9" fmla="*/ 92 h 362"/>
                  <a:gd name="T10" fmla="*/ 1 w 219"/>
                  <a:gd name="T11" fmla="*/ 93 h 362"/>
                  <a:gd name="T12" fmla="*/ 0 w 219"/>
                  <a:gd name="T13" fmla="*/ 94 h 362"/>
                  <a:gd name="T14" fmla="*/ 0 w 219"/>
                  <a:gd name="T15" fmla="*/ 95 h 362"/>
                  <a:gd name="T16" fmla="*/ 0 w 219"/>
                  <a:gd name="T17" fmla="*/ 96 h 362"/>
                  <a:gd name="T18" fmla="*/ 34 w 219"/>
                  <a:gd name="T19" fmla="*/ 327 h 362"/>
                  <a:gd name="T20" fmla="*/ 36 w 219"/>
                  <a:gd name="T21" fmla="*/ 336 h 362"/>
                  <a:gd name="T22" fmla="*/ 54 w 219"/>
                  <a:gd name="T23" fmla="*/ 355 h 362"/>
                  <a:gd name="T24" fmla="*/ 166 w 219"/>
                  <a:gd name="T25" fmla="*/ 355 h 362"/>
                  <a:gd name="T26" fmla="*/ 184 w 219"/>
                  <a:gd name="T27" fmla="*/ 336 h 362"/>
                  <a:gd name="T28" fmla="*/ 186 w 219"/>
                  <a:gd name="T29" fmla="*/ 326 h 362"/>
                  <a:gd name="T30" fmla="*/ 186 w 219"/>
                  <a:gd name="T31" fmla="*/ 326 h 362"/>
                  <a:gd name="T32" fmla="*/ 190 w 219"/>
                  <a:gd name="T33" fmla="*/ 295 h 362"/>
                  <a:gd name="T34" fmla="*/ 192 w 219"/>
                  <a:gd name="T35" fmla="*/ 285 h 362"/>
                  <a:gd name="T36" fmla="*/ 219 w 219"/>
                  <a:gd name="T37" fmla="*/ 95 h 362"/>
                  <a:gd name="T38" fmla="*/ 219 w 219"/>
                  <a:gd name="T39" fmla="*/ 94 h 362"/>
                  <a:gd name="T40" fmla="*/ 218 w 219"/>
                  <a:gd name="T41" fmla="*/ 93 h 362"/>
                  <a:gd name="T42" fmla="*/ 218 w 219"/>
                  <a:gd name="T43" fmla="*/ 92 h 362"/>
                  <a:gd name="T44" fmla="*/ 217 w 219"/>
                  <a:gd name="T45" fmla="*/ 91 h 362"/>
                  <a:gd name="T46" fmla="*/ 116 w 219"/>
                  <a:gd name="T47" fmla="*/ 2 h 362"/>
                  <a:gd name="T48" fmla="*/ 109 w 219"/>
                  <a:gd name="T4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362">
                    <a:moveTo>
                      <a:pt x="109" y="0"/>
                    </a:moveTo>
                    <a:cubicBezTo>
                      <a:pt x="106" y="0"/>
                      <a:pt x="103" y="1"/>
                      <a:pt x="102" y="2"/>
                    </a:cubicBezTo>
                    <a:cubicBezTo>
                      <a:pt x="87" y="14"/>
                      <a:pt x="73" y="25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39" y="55"/>
                      <a:pt x="19" y="73"/>
                      <a:pt x="1" y="92"/>
                    </a:cubicBezTo>
                    <a:cubicBezTo>
                      <a:pt x="1" y="92"/>
                      <a:pt x="1" y="92"/>
                      <a:pt x="1" y="93"/>
                    </a:cubicBezTo>
                    <a:cubicBezTo>
                      <a:pt x="1" y="93"/>
                      <a:pt x="0" y="93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6"/>
                    </a:cubicBezTo>
                    <a:cubicBezTo>
                      <a:pt x="11" y="173"/>
                      <a:pt x="23" y="250"/>
                      <a:pt x="34" y="327"/>
                    </a:cubicBezTo>
                    <a:cubicBezTo>
                      <a:pt x="35" y="330"/>
                      <a:pt x="35" y="333"/>
                      <a:pt x="36" y="336"/>
                    </a:cubicBezTo>
                    <a:cubicBezTo>
                      <a:pt x="37" y="345"/>
                      <a:pt x="45" y="353"/>
                      <a:pt x="54" y="355"/>
                    </a:cubicBezTo>
                    <a:cubicBezTo>
                      <a:pt x="92" y="362"/>
                      <a:pt x="128" y="361"/>
                      <a:pt x="166" y="355"/>
                    </a:cubicBezTo>
                    <a:cubicBezTo>
                      <a:pt x="175" y="353"/>
                      <a:pt x="183" y="345"/>
                      <a:pt x="184" y="336"/>
                    </a:cubicBezTo>
                    <a:cubicBezTo>
                      <a:pt x="185" y="333"/>
                      <a:pt x="185" y="329"/>
                      <a:pt x="186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7" y="316"/>
                      <a:pt x="189" y="305"/>
                      <a:pt x="190" y="295"/>
                    </a:cubicBezTo>
                    <a:cubicBezTo>
                      <a:pt x="191" y="292"/>
                      <a:pt x="191" y="288"/>
                      <a:pt x="192" y="285"/>
                    </a:cubicBezTo>
                    <a:cubicBezTo>
                      <a:pt x="201" y="222"/>
                      <a:pt x="210" y="158"/>
                      <a:pt x="219" y="95"/>
                    </a:cubicBezTo>
                    <a:cubicBezTo>
                      <a:pt x="219" y="95"/>
                      <a:pt x="219" y="95"/>
                      <a:pt x="219" y="94"/>
                    </a:cubicBezTo>
                    <a:cubicBezTo>
                      <a:pt x="219" y="94"/>
                      <a:pt x="219" y="94"/>
                      <a:pt x="218" y="93"/>
                    </a:cubicBezTo>
                    <a:cubicBezTo>
                      <a:pt x="218" y="93"/>
                      <a:pt x="218" y="92"/>
                      <a:pt x="218" y="92"/>
                    </a:cubicBezTo>
                    <a:cubicBezTo>
                      <a:pt x="218" y="92"/>
                      <a:pt x="218" y="92"/>
                      <a:pt x="217" y="91"/>
                    </a:cubicBezTo>
                    <a:cubicBezTo>
                      <a:pt x="188" y="60"/>
                      <a:pt x="154" y="30"/>
                      <a:pt x="116" y="2"/>
                    </a:cubicBezTo>
                    <a:cubicBezTo>
                      <a:pt x="115" y="1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3F368A-B38D-4F7F-9082-E70B5F7AD471}"/>
                  </a:ext>
                </a:extLst>
              </p:cNvPr>
              <p:cNvGrpSpPr/>
              <p:nvPr/>
            </p:nvGrpSpPr>
            <p:grpSpPr>
              <a:xfrm>
                <a:off x="9543430" y="3835188"/>
                <a:ext cx="508001" cy="79376"/>
                <a:chOff x="9543430" y="3835188"/>
                <a:chExt cx="508001" cy="79376"/>
              </a:xfrm>
              <a:solidFill>
                <a:srgbClr val="D3EC84"/>
              </a:solidFill>
            </p:grpSpPr>
            <p:sp>
              <p:nvSpPr>
                <p:cNvPr id="55" name="Freeform 77">
                  <a:extLst>
                    <a:ext uri="{FF2B5EF4-FFF2-40B4-BE49-F238E27FC236}">
                      <a16:creationId xmlns:a16="http://schemas.microsoft.com/office/drawing/2014/main" id="{D034492E-D30E-4119-83F4-0C4592809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3918" y="3835188"/>
                  <a:ext cx="141288" cy="71438"/>
                </a:xfrm>
                <a:custGeom>
                  <a:avLst/>
                  <a:gdLst>
                    <a:gd name="T0" fmla="*/ 37 w 37"/>
                    <a:gd name="T1" fmla="*/ 0 h 19"/>
                    <a:gd name="T2" fmla="*/ 37 w 37"/>
                    <a:gd name="T3" fmla="*/ 17 h 19"/>
                    <a:gd name="T4" fmla="*/ 2 w 37"/>
                    <a:gd name="T5" fmla="*/ 19 h 19"/>
                    <a:gd name="T6" fmla="*/ 0 w 37"/>
                    <a:gd name="T7" fmla="*/ 1 h 19"/>
                    <a:gd name="T8" fmla="*/ 37 w 37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7" y="0"/>
                      </a:moveTo>
                      <a:cubicBezTo>
                        <a:pt x="37" y="6"/>
                        <a:pt x="37" y="12"/>
                        <a:pt x="37" y="17"/>
                      </a:cubicBezTo>
                      <a:cubicBezTo>
                        <a:pt x="25" y="18"/>
                        <a:pt x="14" y="18"/>
                        <a:pt x="2" y="19"/>
                      </a:cubicBezTo>
                      <a:cubicBezTo>
                        <a:pt x="1" y="13"/>
                        <a:pt x="1" y="7"/>
                        <a:pt x="0" y="1"/>
                      </a:cubicBezTo>
                      <a:cubicBezTo>
                        <a:pt x="13" y="1"/>
                        <a:pt x="25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56" name="Freeform 78">
                  <a:extLst>
                    <a:ext uri="{FF2B5EF4-FFF2-40B4-BE49-F238E27FC236}">
                      <a16:creationId xmlns:a16="http://schemas.microsoft.com/office/drawing/2014/main" id="{774588FE-1128-453A-9DFD-89C7458E5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9655" y="3835188"/>
                  <a:ext cx="144463" cy="71438"/>
                </a:xfrm>
                <a:custGeom>
                  <a:avLst/>
                  <a:gdLst>
                    <a:gd name="T0" fmla="*/ 0 w 38"/>
                    <a:gd name="T1" fmla="*/ 0 h 19"/>
                    <a:gd name="T2" fmla="*/ 38 w 38"/>
                    <a:gd name="T3" fmla="*/ 1 h 19"/>
                    <a:gd name="T4" fmla="*/ 36 w 38"/>
                    <a:gd name="T5" fmla="*/ 19 h 19"/>
                    <a:gd name="T6" fmla="*/ 0 w 38"/>
                    <a:gd name="T7" fmla="*/ 17 h 19"/>
                    <a:gd name="T8" fmla="*/ 0 w 38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9">
                      <a:moveTo>
                        <a:pt x="0" y="0"/>
                      </a:moveTo>
                      <a:cubicBezTo>
                        <a:pt x="13" y="0"/>
                        <a:pt x="25" y="1"/>
                        <a:pt x="38" y="1"/>
                      </a:cubicBezTo>
                      <a:cubicBezTo>
                        <a:pt x="37" y="7"/>
                        <a:pt x="37" y="13"/>
                        <a:pt x="36" y="19"/>
                      </a:cubicBezTo>
                      <a:cubicBezTo>
                        <a:pt x="24" y="18"/>
                        <a:pt x="12" y="17"/>
                        <a:pt x="0" y="17"/>
                      </a:cubicBezTo>
                      <a:cubicBezTo>
                        <a:pt x="0" y="12"/>
                        <a:pt x="0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57" name="Freeform 79">
                  <a:extLst>
                    <a:ext uri="{FF2B5EF4-FFF2-40B4-BE49-F238E27FC236}">
                      <a16:creationId xmlns:a16="http://schemas.microsoft.com/office/drawing/2014/main" id="{AFA1F97E-5F83-401A-B6B2-8EF95735E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3430" y="3843126"/>
                  <a:ext cx="52388" cy="71438"/>
                </a:xfrm>
                <a:custGeom>
                  <a:avLst/>
                  <a:gdLst>
                    <a:gd name="T0" fmla="*/ 0 w 14"/>
                    <a:gd name="T1" fmla="*/ 2 h 19"/>
                    <a:gd name="T2" fmla="*/ 12 w 14"/>
                    <a:gd name="T3" fmla="*/ 0 h 19"/>
                    <a:gd name="T4" fmla="*/ 14 w 14"/>
                    <a:gd name="T5" fmla="*/ 18 h 19"/>
                    <a:gd name="T6" fmla="*/ 2 w 14"/>
                    <a:gd name="T7" fmla="*/ 19 h 19"/>
                    <a:gd name="T8" fmla="*/ 0 w 14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9">
                      <a:moveTo>
                        <a:pt x="0" y="2"/>
                      </a:moveTo>
                      <a:cubicBezTo>
                        <a:pt x="4" y="1"/>
                        <a:pt x="8" y="1"/>
                        <a:pt x="12" y="0"/>
                      </a:cubicBezTo>
                      <a:cubicBezTo>
                        <a:pt x="13" y="6"/>
                        <a:pt x="13" y="12"/>
                        <a:pt x="14" y="18"/>
                      </a:cubicBezTo>
                      <a:cubicBezTo>
                        <a:pt x="10" y="18"/>
                        <a:pt x="6" y="18"/>
                        <a:pt x="2" y="19"/>
                      </a:cubicBezTo>
                      <a:cubicBezTo>
                        <a:pt x="2" y="13"/>
                        <a:pt x="1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58" name="Freeform 80">
                  <a:extLst>
                    <a:ext uri="{FF2B5EF4-FFF2-40B4-BE49-F238E27FC236}">
                      <a16:creationId xmlns:a16="http://schemas.microsoft.com/office/drawing/2014/main" id="{5671271A-3A3F-482B-8805-50BA9B24F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2218" y="3843126"/>
                  <a:ext cx="49213" cy="71438"/>
                </a:xfrm>
                <a:custGeom>
                  <a:avLst/>
                  <a:gdLst>
                    <a:gd name="T0" fmla="*/ 11 w 13"/>
                    <a:gd name="T1" fmla="*/ 19 h 19"/>
                    <a:gd name="T2" fmla="*/ 0 w 13"/>
                    <a:gd name="T3" fmla="*/ 18 h 19"/>
                    <a:gd name="T4" fmla="*/ 2 w 13"/>
                    <a:gd name="T5" fmla="*/ 0 h 19"/>
                    <a:gd name="T6" fmla="*/ 13 w 13"/>
                    <a:gd name="T7" fmla="*/ 1 h 19"/>
                    <a:gd name="T8" fmla="*/ 11 w 1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9">
                      <a:moveTo>
                        <a:pt x="11" y="19"/>
                      </a:moveTo>
                      <a:cubicBezTo>
                        <a:pt x="7" y="18"/>
                        <a:pt x="4" y="18"/>
                        <a:pt x="0" y="18"/>
                      </a:cubicBezTo>
                      <a:cubicBezTo>
                        <a:pt x="1" y="12"/>
                        <a:pt x="1" y="6"/>
                        <a:pt x="2" y="0"/>
                      </a:cubicBezTo>
                      <a:cubicBezTo>
                        <a:pt x="6" y="1"/>
                        <a:pt x="9" y="1"/>
                        <a:pt x="13" y="1"/>
                      </a:cubicBezTo>
                      <a:cubicBezTo>
                        <a:pt x="12" y="7"/>
                        <a:pt x="12" y="13"/>
                        <a:pt x="11" y="19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62BC74E9-4B15-4B06-B942-CCB1B4970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2877926"/>
                <a:ext cx="677863" cy="219075"/>
              </a:xfrm>
              <a:custGeom>
                <a:avLst/>
                <a:gdLst>
                  <a:gd name="T0" fmla="*/ 179 w 179"/>
                  <a:gd name="T1" fmla="*/ 47 h 58"/>
                  <a:gd name="T2" fmla="*/ 156 w 179"/>
                  <a:gd name="T3" fmla="*/ 58 h 58"/>
                  <a:gd name="T4" fmla="*/ 129 w 179"/>
                  <a:gd name="T5" fmla="*/ 40 h 58"/>
                  <a:gd name="T6" fmla="*/ 118 w 179"/>
                  <a:gd name="T7" fmla="*/ 40 h 58"/>
                  <a:gd name="T8" fmla="*/ 89 w 179"/>
                  <a:gd name="T9" fmla="*/ 55 h 58"/>
                  <a:gd name="T10" fmla="*/ 61 w 179"/>
                  <a:gd name="T11" fmla="*/ 40 h 58"/>
                  <a:gd name="T12" fmla="*/ 50 w 179"/>
                  <a:gd name="T13" fmla="*/ 41 h 58"/>
                  <a:gd name="T14" fmla="*/ 23 w 179"/>
                  <a:gd name="T15" fmla="*/ 58 h 58"/>
                  <a:gd name="T16" fmla="*/ 0 w 179"/>
                  <a:gd name="T17" fmla="*/ 48 h 58"/>
                  <a:gd name="T18" fmla="*/ 50 w 179"/>
                  <a:gd name="T19" fmla="*/ 1 h 58"/>
                  <a:gd name="T20" fmla="*/ 128 w 179"/>
                  <a:gd name="T21" fmla="*/ 0 h 58"/>
                  <a:gd name="T22" fmla="*/ 179 w 179"/>
                  <a:gd name="T23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58">
                    <a:moveTo>
                      <a:pt x="179" y="47"/>
                    </a:moveTo>
                    <a:cubicBezTo>
                      <a:pt x="171" y="51"/>
                      <a:pt x="163" y="54"/>
                      <a:pt x="156" y="58"/>
                    </a:cubicBezTo>
                    <a:cubicBezTo>
                      <a:pt x="147" y="52"/>
                      <a:pt x="138" y="46"/>
                      <a:pt x="129" y="40"/>
                    </a:cubicBezTo>
                    <a:cubicBezTo>
                      <a:pt x="126" y="38"/>
                      <a:pt x="121" y="38"/>
                      <a:pt x="118" y="40"/>
                    </a:cubicBezTo>
                    <a:cubicBezTo>
                      <a:pt x="108" y="45"/>
                      <a:pt x="99" y="50"/>
                      <a:pt x="89" y="55"/>
                    </a:cubicBezTo>
                    <a:cubicBezTo>
                      <a:pt x="80" y="50"/>
                      <a:pt x="71" y="45"/>
                      <a:pt x="61" y="40"/>
                    </a:cubicBezTo>
                    <a:cubicBezTo>
                      <a:pt x="58" y="38"/>
                      <a:pt x="53" y="39"/>
                      <a:pt x="50" y="41"/>
                    </a:cubicBezTo>
                    <a:cubicBezTo>
                      <a:pt x="41" y="46"/>
                      <a:pt x="32" y="52"/>
                      <a:pt x="23" y="58"/>
                    </a:cubicBezTo>
                    <a:cubicBezTo>
                      <a:pt x="15" y="54"/>
                      <a:pt x="8" y="51"/>
                      <a:pt x="0" y="48"/>
                    </a:cubicBezTo>
                    <a:cubicBezTo>
                      <a:pt x="16" y="32"/>
                      <a:pt x="32" y="16"/>
                      <a:pt x="50" y="1"/>
                    </a:cubicBezTo>
                    <a:cubicBezTo>
                      <a:pt x="76" y="3"/>
                      <a:pt x="102" y="3"/>
                      <a:pt x="128" y="0"/>
                    </a:cubicBezTo>
                    <a:cubicBezTo>
                      <a:pt x="146" y="16"/>
                      <a:pt x="163" y="31"/>
                      <a:pt x="179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3689C13-D2AE-4D83-B9F2-5BE21E890D4F}"/>
                  </a:ext>
                </a:extLst>
              </p:cNvPr>
              <p:cNvGrpSpPr/>
              <p:nvPr/>
            </p:nvGrpSpPr>
            <p:grpSpPr>
              <a:xfrm>
                <a:off x="9448180" y="2765213"/>
                <a:ext cx="690563" cy="993775"/>
                <a:chOff x="9448180" y="2765213"/>
                <a:chExt cx="690563" cy="993775"/>
              </a:xfrm>
              <a:solidFill>
                <a:srgbClr val="B4DE2C"/>
              </a:solidFill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7591950F-5F53-40CC-AB98-9A7DDB30A4FB}"/>
                    </a:ext>
                  </a:extLst>
                </p:cNvPr>
                <p:cNvGrpSpPr/>
                <p:nvPr/>
              </p:nvGrpSpPr>
              <p:grpSpPr>
                <a:xfrm>
                  <a:off x="9448180" y="3070013"/>
                  <a:ext cx="690563" cy="688975"/>
                  <a:chOff x="9448180" y="3070013"/>
                  <a:chExt cx="690563" cy="688975"/>
                </a:xfrm>
                <a:grpFill/>
              </p:grpSpPr>
              <p:sp>
                <p:nvSpPr>
                  <p:cNvPr id="51" name="Freeform 73">
                    <a:extLst>
                      <a:ext uri="{FF2B5EF4-FFF2-40B4-BE49-F238E27FC236}">
                        <a16:creationId xmlns:a16="http://schemas.microsoft.com/office/drawing/2014/main" id="{1C0BF879-76B7-4680-8A10-AA60932377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76768" y="3073188"/>
                    <a:ext cx="198438" cy="674688"/>
                  </a:xfrm>
                  <a:custGeom>
                    <a:avLst/>
                    <a:gdLst>
                      <a:gd name="T0" fmla="*/ 0 w 52"/>
                      <a:gd name="T1" fmla="*/ 15 h 179"/>
                      <a:gd name="T2" fmla="*/ 24 w 52"/>
                      <a:gd name="T3" fmla="*/ 0 h 179"/>
                      <a:gd name="T4" fmla="*/ 49 w 52"/>
                      <a:gd name="T5" fmla="*/ 13 h 179"/>
                      <a:gd name="T6" fmla="*/ 52 w 52"/>
                      <a:gd name="T7" fmla="*/ 178 h 179"/>
                      <a:gd name="T8" fmla="*/ 14 w 52"/>
                      <a:gd name="T9" fmla="*/ 179 h 179"/>
                      <a:gd name="T10" fmla="*/ 0 w 52"/>
                      <a:gd name="T11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79">
                        <a:moveTo>
                          <a:pt x="0" y="15"/>
                        </a:moveTo>
                        <a:cubicBezTo>
                          <a:pt x="8" y="10"/>
                          <a:pt x="16" y="5"/>
                          <a:pt x="24" y="0"/>
                        </a:cubicBezTo>
                        <a:cubicBezTo>
                          <a:pt x="33" y="4"/>
                          <a:pt x="41" y="8"/>
                          <a:pt x="49" y="13"/>
                        </a:cubicBezTo>
                        <a:cubicBezTo>
                          <a:pt x="50" y="68"/>
                          <a:pt x="51" y="123"/>
                          <a:pt x="52" y="178"/>
                        </a:cubicBezTo>
                        <a:cubicBezTo>
                          <a:pt x="39" y="178"/>
                          <a:pt x="26" y="179"/>
                          <a:pt x="14" y="179"/>
                        </a:cubicBezTo>
                        <a:cubicBezTo>
                          <a:pt x="9" y="125"/>
                          <a:pt x="5" y="70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52" name="Freeform 74">
                    <a:extLst>
                      <a:ext uri="{FF2B5EF4-FFF2-40B4-BE49-F238E27FC236}">
                        <a16:creationId xmlns:a16="http://schemas.microsoft.com/office/drawing/2014/main" id="{2ED2F485-DD7E-4F77-AD7B-66852A7BD8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9655" y="3070013"/>
                    <a:ext cx="196850" cy="677863"/>
                  </a:xfrm>
                  <a:custGeom>
                    <a:avLst/>
                    <a:gdLst>
                      <a:gd name="T0" fmla="*/ 0 w 52"/>
                      <a:gd name="T1" fmla="*/ 179 h 180"/>
                      <a:gd name="T2" fmla="*/ 2 w 52"/>
                      <a:gd name="T3" fmla="*/ 14 h 180"/>
                      <a:gd name="T4" fmla="*/ 27 w 52"/>
                      <a:gd name="T5" fmla="*/ 0 h 180"/>
                      <a:gd name="T6" fmla="*/ 52 w 52"/>
                      <a:gd name="T7" fmla="*/ 17 h 180"/>
                      <a:gd name="T8" fmla="*/ 40 w 52"/>
                      <a:gd name="T9" fmla="*/ 180 h 180"/>
                      <a:gd name="T10" fmla="*/ 0 w 52"/>
                      <a:gd name="T11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80">
                        <a:moveTo>
                          <a:pt x="0" y="179"/>
                        </a:moveTo>
                        <a:cubicBezTo>
                          <a:pt x="1" y="124"/>
                          <a:pt x="1" y="69"/>
                          <a:pt x="2" y="14"/>
                        </a:cubicBezTo>
                        <a:cubicBezTo>
                          <a:pt x="10" y="9"/>
                          <a:pt x="18" y="5"/>
                          <a:pt x="27" y="0"/>
                        </a:cubicBezTo>
                        <a:cubicBezTo>
                          <a:pt x="35" y="6"/>
                          <a:pt x="44" y="11"/>
                          <a:pt x="52" y="17"/>
                        </a:cubicBezTo>
                        <a:cubicBezTo>
                          <a:pt x="48" y="71"/>
                          <a:pt x="44" y="126"/>
                          <a:pt x="40" y="180"/>
                        </a:cubicBezTo>
                        <a:cubicBezTo>
                          <a:pt x="26" y="179"/>
                          <a:pt x="13" y="179"/>
                          <a:pt x="0" y="179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53" name="Freeform 75">
                    <a:extLst>
                      <a:ext uri="{FF2B5EF4-FFF2-40B4-BE49-F238E27FC236}">
                        <a16:creationId xmlns:a16="http://schemas.microsoft.com/office/drawing/2014/main" id="{96CAC6DA-8557-4A85-829A-B2DE6A756E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48180" y="3108113"/>
                    <a:ext cx="133350" cy="650875"/>
                  </a:xfrm>
                  <a:custGeom>
                    <a:avLst/>
                    <a:gdLst>
                      <a:gd name="T0" fmla="*/ 0 w 35"/>
                      <a:gd name="T1" fmla="*/ 0 h 173"/>
                      <a:gd name="T2" fmla="*/ 18 w 35"/>
                      <a:gd name="T3" fmla="*/ 7 h 173"/>
                      <a:gd name="T4" fmla="*/ 35 w 35"/>
                      <a:gd name="T5" fmla="*/ 171 h 173"/>
                      <a:gd name="T6" fmla="*/ 22 w 35"/>
                      <a:gd name="T7" fmla="*/ 173 h 173"/>
                      <a:gd name="T8" fmla="*/ 0 w 35"/>
                      <a:gd name="T9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173">
                        <a:moveTo>
                          <a:pt x="0" y="0"/>
                        </a:moveTo>
                        <a:cubicBezTo>
                          <a:pt x="6" y="2"/>
                          <a:pt x="12" y="5"/>
                          <a:pt x="18" y="7"/>
                        </a:cubicBezTo>
                        <a:cubicBezTo>
                          <a:pt x="23" y="62"/>
                          <a:pt x="29" y="117"/>
                          <a:pt x="35" y="171"/>
                        </a:cubicBezTo>
                        <a:cubicBezTo>
                          <a:pt x="31" y="172"/>
                          <a:pt x="26" y="172"/>
                          <a:pt x="22" y="173"/>
                        </a:cubicBezTo>
                        <a:cubicBezTo>
                          <a:pt x="15" y="115"/>
                          <a:pt x="8" y="5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54" name="Freeform 76">
                    <a:extLst>
                      <a:ext uri="{FF2B5EF4-FFF2-40B4-BE49-F238E27FC236}">
                        <a16:creationId xmlns:a16="http://schemas.microsoft.com/office/drawing/2014/main" id="{EBB6DA16-0860-4D9A-8970-3B7AAE0582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16505" y="3103351"/>
                    <a:ext cx="122238" cy="652463"/>
                  </a:xfrm>
                  <a:custGeom>
                    <a:avLst/>
                    <a:gdLst>
                      <a:gd name="T0" fmla="*/ 12 w 32"/>
                      <a:gd name="T1" fmla="*/ 173 h 173"/>
                      <a:gd name="T2" fmla="*/ 0 w 32"/>
                      <a:gd name="T3" fmla="*/ 172 h 173"/>
                      <a:gd name="T4" fmla="*/ 17 w 32"/>
                      <a:gd name="T5" fmla="*/ 7 h 173"/>
                      <a:gd name="T6" fmla="*/ 32 w 32"/>
                      <a:gd name="T7" fmla="*/ 0 h 173"/>
                      <a:gd name="T8" fmla="*/ 12 w 32"/>
                      <a:gd name="T9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73">
                        <a:moveTo>
                          <a:pt x="12" y="173"/>
                        </a:moveTo>
                        <a:cubicBezTo>
                          <a:pt x="8" y="173"/>
                          <a:pt x="4" y="173"/>
                          <a:pt x="0" y="172"/>
                        </a:cubicBezTo>
                        <a:cubicBezTo>
                          <a:pt x="6" y="117"/>
                          <a:pt x="11" y="62"/>
                          <a:pt x="17" y="7"/>
                        </a:cubicBezTo>
                        <a:cubicBezTo>
                          <a:pt x="22" y="5"/>
                          <a:pt x="27" y="2"/>
                          <a:pt x="32" y="0"/>
                        </a:cubicBezTo>
                        <a:cubicBezTo>
                          <a:pt x="26" y="58"/>
                          <a:pt x="19" y="116"/>
                          <a:pt x="12" y="173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</p:grpSp>
            <p:sp>
              <p:nvSpPr>
                <p:cNvPr id="50" name="Freeform 72">
                  <a:extLst>
                    <a:ext uri="{FF2B5EF4-FFF2-40B4-BE49-F238E27FC236}">
                      <a16:creationId xmlns:a16="http://schemas.microsoft.com/office/drawing/2014/main" id="{1DD92EA9-153B-45B3-B298-FD4E5FB7A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91068" y="2765213"/>
                  <a:ext cx="204788" cy="82550"/>
                </a:xfrm>
                <a:custGeom>
                  <a:avLst/>
                  <a:gdLst>
                    <a:gd name="T0" fmla="*/ 54 w 54"/>
                    <a:gd name="T1" fmla="*/ 21 h 22"/>
                    <a:gd name="T2" fmla="*/ 0 w 54"/>
                    <a:gd name="T3" fmla="*/ 21 h 22"/>
                    <a:gd name="T4" fmla="*/ 27 w 54"/>
                    <a:gd name="T5" fmla="*/ 0 h 22"/>
                    <a:gd name="T6" fmla="*/ 54 w 54"/>
                    <a:gd name="T7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2">
                      <a:moveTo>
                        <a:pt x="54" y="21"/>
                      </a:moveTo>
                      <a:cubicBezTo>
                        <a:pt x="36" y="22"/>
                        <a:pt x="18" y="22"/>
                        <a:pt x="0" y="21"/>
                      </a:cubicBezTo>
                      <a:cubicBezTo>
                        <a:pt x="9" y="14"/>
                        <a:pt x="18" y="7"/>
                        <a:pt x="27" y="0"/>
                      </a:cubicBezTo>
                      <a:cubicBezTo>
                        <a:pt x="36" y="7"/>
                        <a:pt x="45" y="14"/>
                        <a:pt x="54" y="2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CFFABDB-1CAC-4280-9BBD-29896C9D2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2343" y="3536738"/>
                <a:ext cx="136525" cy="7397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A2FA2A9-A1C0-48C1-A9FB-B8CEC2539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155" y="3612938"/>
                <a:ext cx="55563" cy="482600"/>
              </a:xfrm>
              <a:prstGeom prst="ellipse">
                <a:avLst/>
              </a:prstGeom>
              <a:solidFill>
                <a:srgbClr val="8C8C8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</p:grpSp>
      <p:grpSp>
        <p:nvGrpSpPr>
          <p:cNvPr id="85" name="Gruppe 84">
            <a:extLst>
              <a:ext uri="{FF2B5EF4-FFF2-40B4-BE49-F238E27FC236}">
                <a16:creationId xmlns:a16="http://schemas.microsoft.com/office/drawing/2014/main" id="{262C2EB6-0436-A86B-7213-9EE5519988D9}"/>
              </a:ext>
            </a:extLst>
          </p:cNvPr>
          <p:cNvGrpSpPr/>
          <p:nvPr/>
        </p:nvGrpSpPr>
        <p:grpSpPr>
          <a:xfrm>
            <a:off x="1659614" y="1647892"/>
            <a:ext cx="2216252" cy="829935"/>
            <a:chOff x="7425300" y="1950828"/>
            <a:chExt cx="2216252" cy="829935"/>
          </a:xfrm>
        </p:grpSpPr>
        <p:sp>
          <p:nvSpPr>
            <p:cNvPr id="83" name="TextBox 28">
              <a:extLst>
                <a:ext uri="{FF2B5EF4-FFF2-40B4-BE49-F238E27FC236}">
                  <a16:creationId xmlns:a16="http://schemas.microsoft.com/office/drawing/2014/main" id="{9E5464E5-0562-2973-476C-1E0897A2C96C}"/>
                </a:ext>
              </a:extLst>
            </p:cNvPr>
            <p:cNvSpPr txBox="1"/>
            <p:nvPr/>
          </p:nvSpPr>
          <p:spPr>
            <a:xfrm>
              <a:off x="7426237" y="1950828"/>
              <a:ext cx="1933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>
                  <a:latin typeface="+mj-lt"/>
                </a:rPr>
                <a:t>Innkalling årsmøte</a:t>
              </a:r>
              <a:endParaRPr lang="id-ID" sz="1400" b="1" dirty="0">
                <a:latin typeface="+mj-lt"/>
              </a:endParaRPr>
            </a:p>
          </p:txBody>
        </p:sp>
        <p:sp>
          <p:nvSpPr>
            <p:cNvPr id="84" name="Rectangle 71">
              <a:extLst>
                <a:ext uri="{FF2B5EF4-FFF2-40B4-BE49-F238E27FC236}">
                  <a16:creationId xmlns:a16="http://schemas.microsoft.com/office/drawing/2014/main" id="{49B53E24-673F-262E-4B00-525DF5EBC6EC}"/>
                </a:ext>
              </a:extLst>
            </p:cNvPr>
            <p:cNvSpPr/>
            <p:nvPr/>
          </p:nvSpPr>
          <p:spPr>
            <a:xfrm>
              <a:off x="7425300" y="2226765"/>
              <a:ext cx="221625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b-NO" sz="1000" dirty="0">
                  <a:solidFill>
                    <a:schemeClr val="tx2"/>
                  </a:solidFill>
                </a:rPr>
                <a:t>Sekretær kalle inn alle tilknyttede roller til årsmøte i regionalt Landbrukssamvirke</a:t>
              </a:r>
              <a:endParaRPr lang="id-ID" sz="1000" dirty="0">
                <a:solidFill>
                  <a:schemeClr val="tx2"/>
                </a:solidFill>
              </a:endParaRPr>
            </a:p>
          </p:txBody>
        </p:sp>
      </p:grpSp>
      <p:sp>
        <p:nvSpPr>
          <p:cNvPr id="87" name="TextBox 70">
            <a:extLst>
              <a:ext uri="{FF2B5EF4-FFF2-40B4-BE49-F238E27FC236}">
                <a16:creationId xmlns:a16="http://schemas.microsoft.com/office/drawing/2014/main" id="{5E65BD52-BBF6-F611-10D6-859F20D49C78}"/>
              </a:ext>
            </a:extLst>
          </p:cNvPr>
          <p:cNvSpPr txBox="1"/>
          <p:nvPr/>
        </p:nvSpPr>
        <p:spPr>
          <a:xfrm>
            <a:off x="7175161" y="5623342"/>
            <a:ext cx="1677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solidFill>
                  <a:srgbClr val="007096"/>
                </a:solidFill>
                <a:latin typeface="+mj-lt"/>
              </a:rPr>
              <a:t>Gjennom året 2026</a:t>
            </a:r>
            <a:endParaRPr lang="id-ID" sz="1200" b="1" dirty="0">
              <a:solidFill>
                <a:srgbClr val="007096"/>
              </a:solidFill>
              <a:latin typeface="+mj-lt"/>
            </a:endParaRPr>
          </a:p>
        </p:txBody>
      </p:sp>
      <p:sp>
        <p:nvSpPr>
          <p:cNvPr id="89" name="TextBox 70">
            <a:extLst>
              <a:ext uri="{FF2B5EF4-FFF2-40B4-BE49-F238E27FC236}">
                <a16:creationId xmlns:a16="http://schemas.microsoft.com/office/drawing/2014/main" id="{AF45A28A-D199-60E8-BEAB-FCBF69B46433}"/>
              </a:ext>
            </a:extLst>
          </p:cNvPr>
          <p:cNvSpPr txBox="1"/>
          <p:nvPr/>
        </p:nvSpPr>
        <p:spPr>
          <a:xfrm>
            <a:off x="1484923" y="4213300"/>
            <a:ext cx="1409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solidFill>
                  <a:srgbClr val="007096"/>
                </a:solidFill>
                <a:latin typeface="+mj-lt"/>
              </a:rPr>
              <a:t>Desember 2025</a:t>
            </a:r>
            <a:endParaRPr lang="id-ID" sz="1200" b="1" dirty="0">
              <a:solidFill>
                <a:srgbClr val="007096"/>
              </a:solidFill>
              <a:latin typeface="+mj-lt"/>
            </a:endParaRPr>
          </a:p>
        </p:txBody>
      </p:sp>
      <p:grpSp>
        <p:nvGrpSpPr>
          <p:cNvPr id="90" name="Group 71">
            <a:extLst>
              <a:ext uri="{FF2B5EF4-FFF2-40B4-BE49-F238E27FC236}">
                <a16:creationId xmlns:a16="http://schemas.microsoft.com/office/drawing/2014/main" id="{D4661543-A870-A700-E5E8-826BC4790EFC}"/>
              </a:ext>
            </a:extLst>
          </p:cNvPr>
          <p:cNvGrpSpPr>
            <a:grpSpLocks noChangeAspect="1"/>
          </p:cNvGrpSpPr>
          <p:nvPr/>
        </p:nvGrpSpPr>
        <p:grpSpPr>
          <a:xfrm>
            <a:off x="921041" y="1724708"/>
            <a:ext cx="528173" cy="576000"/>
            <a:chOff x="9217025" y="1244600"/>
            <a:chExt cx="403225" cy="439738"/>
          </a:xfrm>
          <a:solidFill>
            <a:srgbClr val="8C8C8C"/>
          </a:solidFill>
        </p:grpSpPr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2C6AFA0-E791-2698-304B-40BA4025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Rectangle 6">
              <a:extLst>
                <a:ext uri="{FF2B5EF4-FFF2-40B4-BE49-F238E27FC236}">
                  <a16:creationId xmlns:a16="http://schemas.microsoft.com/office/drawing/2014/main" id="{953835F0-F609-1348-867F-209B707DF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Rectangle 7">
              <a:extLst>
                <a:ext uri="{FF2B5EF4-FFF2-40B4-BE49-F238E27FC236}">
                  <a16:creationId xmlns:a16="http://schemas.microsoft.com/office/drawing/2014/main" id="{0FD3120D-1B46-58F3-211D-B9B9B93CB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Rectangle 8">
              <a:extLst>
                <a:ext uri="{FF2B5EF4-FFF2-40B4-BE49-F238E27FC236}">
                  <a16:creationId xmlns:a16="http://schemas.microsoft.com/office/drawing/2014/main" id="{7195220A-9E24-A26B-E5A1-B0A7634E0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Rectangle 9">
              <a:extLst>
                <a:ext uri="{FF2B5EF4-FFF2-40B4-BE49-F238E27FC236}">
                  <a16:creationId xmlns:a16="http://schemas.microsoft.com/office/drawing/2014/main" id="{4C0CFC33-2F0D-177B-725E-DFE019FFD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Rectangle 10">
              <a:extLst>
                <a:ext uri="{FF2B5EF4-FFF2-40B4-BE49-F238E27FC236}">
                  <a16:creationId xmlns:a16="http://schemas.microsoft.com/office/drawing/2014/main" id="{8897B847-C27D-6FB2-7E74-F0B53BE20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5C782971-88CB-5B34-B7E8-D308F687DE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12">
              <a:extLst>
                <a:ext uri="{FF2B5EF4-FFF2-40B4-BE49-F238E27FC236}">
                  <a16:creationId xmlns:a16="http://schemas.microsoft.com/office/drawing/2014/main" id="{8A8182D2-6746-2B8D-4C43-2379E9D1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13">
              <a:extLst>
                <a:ext uri="{FF2B5EF4-FFF2-40B4-BE49-F238E27FC236}">
                  <a16:creationId xmlns:a16="http://schemas.microsoft.com/office/drawing/2014/main" id="{EA36C8C6-C5D5-58EA-93DE-5C645386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0" name="Group 81">
            <a:extLst>
              <a:ext uri="{FF2B5EF4-FFF2-40B4-BE49-F238E27FC236}">
                <a16:creationId xmlns:a16="http://schemas.microsoft.com/office/drawing/2014/main" id="{58F32D32-27A9-9953-CB28-98B86E0E4C3A}"/>
              </a:ext>
            </a:extLst>
          </p:cNvPr>
          <p:cNvGrpSpPr>
            <a:grpSpLocks noChangeAspect="1"/>
          </p:cNvGrpSpPr>
          <p:nvPr/>
        </p:nvGrpSpPr>
        <p:grpSpPr>
          <a:xfrm>
            <a:off x="3193870" y="4491097"/>
            <a:ext cx="610971" cy="648000"/>
            <a:chOff x="7404100" y="3633788"/>
            <a:chExt cx="628651" cy="666751"/>
          </a:xfrm>
          <a:solidFill>
            <a:srgbClr val="8C8C8C"/>
          </a:solidFill>
        </p:grpSpPr>
        <p:sp>
          <p:nvSpPr>
            <p:cNvPr id="101" name="Freeform 20">
              <a:extLst>
                <a:ext uri="{FF2B5EF4-FFF2-40B4-BE49-F238E27FC236}">
                  <a16:creationId xmlns:a16="http://schemas.microsoft.com/office/drawing/2014/main" id="{11F8E47B-EB48-8A2F-6814-0D5ED5F8D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4100" y="3870326"/>
              <a:ext cx="427038" cy="430213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94B51E12-93E9-9013-E763-8DA4499CC6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8888" y="3633788"/>
              <a:ext cx="282575" cy="282575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22">
              <a:extLst>
                <a:ext uri="{FF2B5EF4-FFF2-40B4-BE49-F238E27FC236}">
                  <a16:creationId xmlns:a16="http://schemas.microsoft.com/office/drawing/2014/main" id="{DDEB4C55-A763-3ADA-F968-84620683C6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5738" y="3832226"/>
              <a:ext cx="227013" cy="228600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5289C4EC-335D-8254-7039-AE46B2B25E24}"/>
              </a:ext>
            </a:extLst>
          </p:cNvPr>
          <p:cNvGrpSpPr/>
          <p:nvPr/>
        </p:nvGrpSpPr>
        <p:grpSpPr>
          <a:xfrm>
            <a:off x="3879748" y="4491097"/>
            <a:ext cx="2216252" cy="829935"/>
            <a:chOff x="7425300" y="1950828"/>
            <a:chExt cx="2216252" cy="829935"/>
          </a:xfrm>
        </p:grpSpPr>
        <p:sp>
          <p:nvSpPr>
            <p:cNvPr id="105" name="TextBox 28">
              <a:extLst>
                <a:ext uri="{FF2B5EF4-FFF2-40B4-BE49-F238E27FC236}">
                  <a16:creationId xmlns:a16="http://schemas.microsoft.com/office/drawing/2014/main" id="{92ACA62A-F04E-E416-06A1-5D5471004CAC}"/>
                </a:ext>
              </a:extLst>
            </p:cNvPr>
            <p:cNvSpPr txBox="1"/>
            <p:nvPr/>
          </p:nvSpPr>
          <p:spPr>
            <a:xfrm>
              <a:off x="7426237" y="1950828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>
                  <a:latin typeface="+mj-lt"/>
                </a:rPr>
                <a:t>Årsmøte</a:t>
              </a:r>
              <a:endParaRPr lang="id-ID" sz="1400" b="1" dirty="0">
                <a:latin typeface="+mj-lt"/>
              </a:endParaRPr>
            </a:p>
          </p:txBody>
        </p:sp>
        <p:sp>
          <p:nvSpPr>
            <p:cNvPr id="106" name="Rectangle 71">
              <a:extLst>
                <a:ext uri="{FF2B5EF4-FFF2-40B4-BE49-F238E27FC236}">
                  <a16:creationId xmlns:a16="http://schemas.microsoft.com/office/drawing/2014/main" id="{9CD71B6A-985D-AFF7-3F4F-AFDB2C55F65E}"/>
                </a:ext>
              </a:extLst>
            </p:cNvPr>
            <p:cNvSpPr/>
            <p:nvPr/>
          </p:nvSpPr>
          <p:spPr>
            <a:xfrm>
              <a:off x="7425300" y="2226765"/>
              <a:ext cx="221625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b-NO" sz="1000" dirty="0">
                  <a:solidFill>
                    <a:schemeClr val="tx2"/>
                  </a:solidFill>
                </a:rPr>
                <a:t>Regionalt Landbrukssamvirke vedtar aktivitetsplan for 2026, i tråd med tildelt budsjett. </a:t>
              </a:r>
              <a:endParaRPr lang="id-ID" sz="1000" dirty="0">
                <a:solidFill>
                  <a:schemeClr val="tx2"/>
                </a:solidFill>
              </a:endParaRPr>
            </a:p>
          </p:txBody>
        </p:sp>
      </p:grpSp>
      <p:sp>
        <p:nvSpPr>
          <p:cNvPr id="108" name="TextBox 70">
            <a:extLst>
              <a:ext uri="{FF2B5EF4-FFF2-40B4-BE49-F238E27FC236}">
                <a16:creationId xmlns:a16="http://schemas.microsoft.com/office/drawing/2014/main" id="{2DAE8FC7-7C84-0097-8754-F1F131C9ED37}"/>
              </a:ext>
            </a:extLst>
          </p:cNvPr>
          <p:cNvSpPr txBox="1"/>
          <p:nvPr/>
        </p:nvSpPr>
        <p:spPr>
          <a:xfrm>
            <a:off x="3761566" y="2346478"/>
            <a:ext cx="1854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solidFill>
                  <a:srgbClr val="007096"/>
                </a:solidFill>
                <a:latin typeface="+mj-lt"/>
              </a:rPr>
              <a:t>Januar/Februar 2026</a:t>
            </a:r>
            <a:endParaRPr lang="id-ID" sz="1200" b="1" dirty="0">
              <a:solidFill>
                <a:srgbClr val="007096"/>
              </a:solidFill>
              <a:latin typeface="+mj-lt"/>
            </a:endParaRPr>
          </a:p>
        </p:txBody>
      </p:sp>
      <p:grpSp>
        <p:nvGrpSpPr>
          <p:cNvPr id="109" name="Gruppe 108">
            <a:extLst>
              <a:ext uri="{FF2B5EF4-FFF2-40B4-BE49-F238E27FC236}">
                <a16:creationId xmlns:a16="http://schemas.microsoft.com/office/drawing/2014/main" id="{3B0A499C-473B-081E-D044-E49E1347E5A8}"/>
              </a:ext>
            </a:extLst>
          </p:cNvPr>
          <p:cNvGrpSpPr/>
          <p:nvPr/>
        </p:nvGrpSpPr>
        <p:grpSpPr>
          <a:xfrm>
            <a:off x="6771282" y="2307416"/>
            <a:ext cx="2216252" cy="1137711"/>
            <a:chOff x="7425300" y="1950828"/>
            <a:chExt cx="2216252" cy="1137711"/>
          </a:xfrm>
        </p:grpSpPr>
        <p:sp>
          <p:nvSpPr>
            <p:cNvPr id="110" name="TextBox 28">
              <a:extLst>
                <a:ext uri="{FF2B5EF4-FFF2-40B4-BE49-F238E27FC236}">
                  <a16:creationId xmlns:a16="http://schemas.microsoft.com/office/drawing/2014/main" id="{46B81A1F-6FB8-9B6C-159E-A82D79712732}"/>
                </a:ext>
              </a:extLst>
            </p:cNvPr>
            <p:cNvSpPr txBox="1"/>
            <p:nvPr/>
          </p:nvSpPr>
          <p:spPr>
            <a:xfrm>
              <a:off x="7426237" y="1950828"/>
              <a:ext cx="22092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>
                  <a:latin typeface="+mj-lt"/>
                </a:rPr>
                <a:t>Gjennomføre aktivitet</a:t>
              </a:r>
              <a:endParaRPr lang="id-ID" sz="1400" b="1" dirty="0">
                <a:latin typeface="+mj-lt"/>
              </a:endParaRPr>
            </a:p>
          </p:txBody>
        </p:sp>
        <p:sp>
          <p:nvSpPr>
            <p:cNvPr id="111" name="Rectangle 71">
              <a:extLst>
                <a:ext uri="{FF2B5EF4-FFF2-40B4-BE49-F238E27FC236}">
                  <a16:creationId xmlns:a16="http://schemas.microsoft.com/office/drawing/2014/main" id="{63EBD6AA-80A3-7BA3-17E1-7677316D5F56}"/>
                </a:ext>
              </a:extLst>
            </p:cNvPr>
            <p:cNvSpPr/>
            <p:nvPr/>
          </p:nvSpPr>
          <p:spPr>
            <a:xfrm>
              <a:off x="7425300" y="2226765"/>
              <a:ext cx="2216252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b-NO" sz="1000" dirty="0">
                  <a:solidFill>
                    <a:schemeClr val="tx2"/>
                  </a:solidFill>
                </a:rPr>
                <a:t>Planlegge, koordinere og gjennomføre aktivitetsplan for 2026. Et samarbeid mellom sekretær, sekretariat, tillitsvalgte og Norsk Landbrukssamvirke.</a:t>
              </a:r>
              <a:endParaRPr lang="id-ID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64DCE5E9-E0BC-67BE-E021-E6DA795A62A3}"/>
              </a:ext>
            </a:extLst>
          </p:cNvPr>
          <p:cNvGrpSpPr>
            <a:grpSpLocks noChangeAspect="1"/>
          </p:cNvGrpSpPr>
          <p:nvPr/>
        </p:nvGrpSpPr>
        <p:grpSpPr>
          <a:xfrm>
            <a:off x="167811" y="211329"/>
            <a:ext cx="565845" cy="360000"/>
            <a:chOff x="8026554" y="1225485"/>
            <a:chExt cx="1980456" cy="1246251"/>
          </a:xfrm>
        </p:grpSpPr>
        <p:sp>
          <p:nvSpPr>
            <p:cNvPr id="14" name="Rektangel: avrundede hjørner 13">
              <a:extLst>
                <a:ext uri="{FF2B5EF4-FFF2-40B4-BE49-F238E27FC236}">
                  <a16:creationId xmlns:a16="http://schemas.microsoft.com/office/drawing/2014/main" id="{35D10196-F781-3B42-B975-D0FB094AB6EF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5" name="Grafikk 14">
              <a:extLst>
                <a:ext uri="{FF2B5EF4-FFF2-40B4-BE49-F238E27FC236}">
                  <a16:creationId xmlns:a16="http://schemas.microsoft.com/office/drawing/2014/main" id="{F740C57F-183F-ADE9-062B-AC734251F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16" name="Bilde 15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64E750EF-7099-FB3C-2B18-C4F45839B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" y="192475"/>
            <a:ext cx="144525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928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CB0296-41B9-63C0-B123-219560C0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 SAMHANDLING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B8B796D4-5244-6DF8-7A26-C2D9D3581BDC}"/>
              </a:ext>
            </a:extLst>
          </p:cNvPr>
          <p:cNvGrpSpPr>
            <a:grpSpLocks noChangeAspect="1"/>
          </p:cNvGrpSpPr>
          <p:nvPr/>
        </p:nvGrpSpPr>
        <p:grpSpPr>
          <a:xfrm>
            <a:off x="998037" y="1484397"/>
            <a:ext cx="1584366" cy="1008000"/>
            <a:chOff x="8026554" y="1225485"/>
            <a:chExt cx="1980456" cy="1246251"/>
          </a:xfrm>
        </p:grpSpPr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77B37411-569B-6088-3D5C-F4EC0FC119C1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5" name="Grafikk 4">
              <a:extLst>
                <a:ext uri="{FF2B5EF4-FFF2-40B4-BE49-F238E27FC236}">
                  <a16:creationId xmlns:a16="http://schemas.microsoft.com/office/drawing/2014/main" id="{FBA6A5D9-BB83-6DA1-599A-95910D38F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40" name="Bilde 39" descr="Et bilde som inneholder kart&#10;&#10;Automatisk generert beskrivelse">
            <a:extLst>
              <a:ext uri="{FF2B5EF4-FFF2-40B4-BE49-F238E27FC236}">
                <a16:creationId xmlns:a16="http://schemas.microsoft.com/office/drawing/2014/main" id="{E5DE1D2D-DD8A-496B-D0C4-0C1F5E056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05" y="980729"/>
            <a:ext cx="4261836" cy="6084000"/>
          </a:xfrm>
          <a:prstGeom prst="rect">
            <a:avLst/>
          </a:prstGeom>
        </p:spPr>
      </p:pic>
      <p:grpSp>
        <p:nvGrpSpPr>
          <p:cNvPr id="41" name="Gruppe 40">
            <a:extLst>
              <a:ext uri="{FF2B5EF4-FFF2-40B4-BE49-F238E27FC236}">
                <a16:creationId xmlns:a16="http://schemas.microsoft.com/office/drawing/2014/main" id="{62443902-8011-E91F-7FA0-F1216FB455CA}"/>
              </a:ext>
            </a:extLst>
          </p:cNvPr>
          <p:cNvGrpSpPr/>
          <p:nvPr/>
        </p:nvGrpSpPr>
        <p:grpSpPr>
          <a:xfrm>
            <a:off x="6656076" y="2153383"/>
            <a:ext cx="4697724" cy="4244475"/>
            <a:chOff x="7985025" y="1899221"/>
            <a:chExt cx="4697724" cy="4244475"/>
          </a:xfrm>
        </p:grpSpPr>
        <p:grpSp>
          <p:nvGrpSpPr>
            <p:cNvPr id="42" name="Gruppe 41">
              <a:extLst>
                <a:ext uri="{FF2B5EF4-FFF2-40B4-BE49-F238E27FC236}">
                  <a16:creationId xmlns:a16="http://schemas.microsoft.com/office/drawing/2014/main" id="{3A33CF1D-CDBE-A056-C58E-9EEDEF1C1991}"/>
                </a:ext>
              </a:extLst>
            </p:cNvPr>
            <p:cNvGrpSpPr/>
            <p:nvPr/>
          </p:nvGrpSpPr>
          <p:grpSpPr>
            <a:xfrm>
              <a:off x="7985026" y="1899221"/>
              <a:ext cx="3922260" cy="545743"/>
              <a:chOff x="8155171" y="1842493"/>
              <a:chExt cx="4123763" cy="576000"/>
            </a:xfrm>
          </p:grpSpPr>
          <p:grpSp>
            <p:nvGrpSpPr>
              <p:cNvPr id="1027" name="Group 23">
                <a:extLst>
                  <a:ext uri="{FF2B5EF4-FFF2-40B4-BE49-F238E27FC236}">
                    <a16:creationId xmlns:a16="http://schemas.microsoft.com/office/drawing/2014/main" id="{C85C4908-016A-30A1-1010-8D7860F15088}"/>
                  </a:ext>
                </a:extLst>
              </p:cNvPr>
              <p:cNvGrpSpPr/>
              <p:nvPr/>
            </p:nvGrpSpPr>
            <p:grpSpPr>
              <a:xfrm>
                <a:off x="8843393" y="1894211"/>
                <a:ext cx="3435541" cy="452301"/>
                <a:chOff x="9325297" y="2154705"/>
                <a:chExt cx="3435541" cy="452301"/>
              </a:xfrm>
            </p:grpSpPr>
            <p:sp>
              <p:nvSpPr>
                <p:cNvPr id="1031" name="Rectangle 21">
                  <a:extLst>
                    <a:ext uri="{FF2B5EF4-FFF2-40B4-BE49-F238E27FC236}">
                      <a16:creationId xmlns:a16="http://schemas.microsoft.com/office/drawing/2014/main" id="{B24425B6-BC4E-DCE5-7A91-6B85D8760669}"/>
                    </a:ext>
                  </a:extLst>
                </p:cNvPr>
                <p:cNvSpPr/>
                <p:nvPr/>
              </p:nvSpPr>
              <p:spPr>
                <a:xfrm>
                  <a:off x="9325298" y="2353631"/>
                  <a:ext cx="2417032" cy="253375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nb-NO" sz="1200" i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Nunito Sans" pitchFamily="2" charset="0"/>
                    </a:rPr>
                    <a:t>Finnmark, Troms og Nordland</a:t>
                  </a:r>
                  <a:endParaRPr lang="nb-NO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</a:endParaRPr>
                </a:p>
              </p:txBody>
            </p:sp>
            <p:sp>
              <p:nvSpPr>
                <p:cNvPr id="1032" name="TextBox 22">
                  <a:extLst>
                    <a:ext uri="{FF2B5EF4-FFF2-40B4-BE49-F238E27FC236}">
                      <a16:creationId xmlns:a16="http://schemas.microsoft.com/office/drawing/2014/main" id="{A6A07392-477B-36E1-3F82-6CA56631F927}"/>
                    </a:ext>
                  </a:extLst>
                </p:cNvPr>
                <p:cNvSpPr txBox="1"/>
                <p:nvPr/>
              </p:nvSpPr>
              <p:spPr>
                <a:xfrm>
                  <a:off x="9325297" y="2154705"/>
                  <a:ext cx="3435541" cy="259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600" spc="100" dirty="0">
                      <a:latin typeface="Nunito Sans" pitchFamily="2" charset="0"/>
                    </a:rPr>
                    <a:t>Landbrukssamvirke Nord</a:t>
                  </a:r>
                </a:p>
              </p:txBody>
            </p:sp>
          </p:grpSp>
          <p:pic>
            <p:nvPicPr>
              <p:cNvPr id="1029" name="Bilde 1028" descr="Et bilde som inneholder skjermbilde, Grafikk, design&#10;&#10;Automatisk generert beskrivelse">
                <a:extLst>
                  <a:ext uri="{FF2B5EF4-FFF2-40B4-BE49-F238E27FC236}">
                    <a16:creationId xmlns:a16="http://schemas.microsoft.com/office/drawing/2014/main" id="{516CDF18-2C28-CF75-46F9-42FE120A3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5171" y="1842493"/>
                <a:ext cx="768211" cy="576000"/>
              </a:xfrm>
              <a:prstGeom prst="rect">
                <a:avLst/>
              </a:prstGeom>
            </p:spPr>
          </p:pic>
        </p:grpSp>
        <p:grpSp>
          <p:nvGrpSpPr>
            <p:cNvPr id="43" name="Gruppe 42">
              <a:extLst>
                <a:ext uri="{FF2B5EF4-FFF2-40B4-BE49-F238E27FC236}">
                  <a16:creationId xmlns:a16="http://schemas.microsoft.com/office/drawing/2014/main" id="{413F9BFC-0AF4-1510-8EFB-36F6924CB3C9}"/>
                </a:ext>
              </a:extLst>
            </p:cNvPr>
            <p:cNvGrpSpPr/>
            <p:nvPr/>
          </p:nvGrpSpPr>
          <p:grpSpPr>
            <a:xfrm>
              <a:off x="7985027" y="2630741"/>
              <a:ext cx="3387829" cy="545743"/>
              <a:chOff x="8155172" y="2562119"/>
              <a:chExt cx="3561876" cy="576000"/>
            </a:xfrm>
          </p:grpSpPr>
          <p:pic>
            <p:nvPicPr>
              <p:cNvPr id="62" name="Bilde 61" descr="Et bilde som inneholder skjermbilde, Grafikk, design&#10;&#10;Automatisk generert beskrivelse">
                <a:extLst>
                  <a:ext uri="{FF2B5EF4-FFF2-40B4-BE49-F238E27FC236}">
                    <a16:creationId xmlns:a16="http://schemas.microsoft.com/office/drawing/2014/main" id="{286D67CB-1A51-96F1-E509-843FDD96D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5172" y="2562119"/>
                <a:ext cx="768210" cy="576000"/>
              </a:xfrm>
              <a:prstGeom prst="rect">
                <a:avLst/>
              </a:prstGeom>
            </p:spPr>
          </p:pic>
          <p:grpSp>
            <p:nvGrpSpPr>
              <p:cNvPr id="63" name="Group 23">
                <a:extLst>
                  <a:ext uri="{FF2B5EF4-FFF2-40B4-BE49-F238E27FC236}">
                    <a16:creationId xmlns:a16="http://schemas.microsoft.com/office/drawing/2014/main" id="{9240523E-D3FF-676A-8101-D6AC73E808A7}"/>
                  </a:ext>
                </a:extLst>
              </p:cNvPr>
              <p:cNvGrpSpPr/>
              <p:nvPr/>
            </p:nvGrpSpPr>
            <p:grpSpPr>
              <a:xfrm>
                <a:off x="8843393" y="2622146"/>
                <a:ext cx="2873655" cy="452302"/>
                <a:chOff x="9325297" y="2154705"/>
                <a:chExt cx="2873655" cy="452302"/>
              </a:xfrm>
            </p:grpSpPr>
            <p:sp>
              <p:nvSpPr>
                <p:cNvPr id="1024" name="Rectangle 21">
                  <a:extLst>
                    <a:ext uri="{FF2B5EF4-FFF2-40B4-BE49-F238E27FC236}">
                      <a16:creationId xmlns:a16="http://schemas.microsoft.com/office/drawing/2014/main" id="{CB96F029-FD3C-58C3-4123-8732D9CBAFDC}"/>
                    </a:ext>
                  </a:extLst>
                </p:cNvPr>
                <p:cNvSpPr/>
                <p:nvPr/>
              </p:nvSpPr>
              <p:spPr>
                <a:xfrm>
                  <a:off x="9325298" y="2353631"/>
                  <a:ext cx="2417032" cy="253376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nb-NO" sz="1200" i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Nunito Sans" pitchFamily="2" charset="0"/>
                    </a:rPr>
                    <a:t>Trøndelag, Møre og Romsdal</a:t>
                  </a:r>
                  <a:endParaRPr lang="nb-NO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</a:endParaRPr>
                </a:p>
              </p:txBody>
            </p:sp>
            <p:sp>
              <p:nvSpPr>
                <p:cNvPr id="1025" name="TextBox 22">
                  <a:extLst>
                    <a:ext uri="{FF2B5EF4-FFF2-40B4-BE49-F238E27FC236}">
                      <a16:creationId xmlns:a16="http://schemas.microsoft.com/office/drawing/2014/main" id="{DB0EA9EA-1657-72D1-9FC7-550B360B73BF}"/>
                    </a:ext>
                  </a:extLst>
                </p:cNvPr>
                <p:cNvSpPr txBox="1"/>
                <p:nvPr/>
              </p:nvSpPr>
              <p:spPr>
                <a:xfrm>
                  <a:off x="9325297" y="2154705"/>
                  <a:ext cx="2873655" cy="259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600" spc="100" dirty="0">
                      <a:latin typeface="Nunito Sans" pitchFamily="2" charset="0"/>
                    </a:rPr>
                    <a:t>Landbrukssamvirke Midt</a:t>
                  </a:r>
                </a:p>
              </p:txBody>
            </p:sp>
          </p:grpSp>
        </p:grpSp>
        <p:grpSp>
          <p:nvGrpSpPr>
            <p:cNvPr id="44" name="Gruppe 43">
              <a:extLst>
                <a:ext uri="{FF2B5EF4-FFF2-40B4-BE49-F238E27FC236}">
                  <a16:creationId xmlns:a16="http://schemas.microsoft.com/office/drawing/2014/main" id="{F7785714-7D58-060D-C707-EF696535FAC1}"/>
                </a:ext>
              </a:extLst>
            </p:cNvPr>
            <p:cNvGrpSpPr/>
            <p:nvPr/>
          </p:nvGrpSpPr>
          <p:grpSpPr>
            <a:xfrm>
              <a:off x="7986185" y="3379603"/>
              <a:ext cx="3386671" cy="545743"/>
              <a:chOff x="8156390" y="3300049"/>
              <a:chExt cx="3560658" cy="576000"/>
            </a:xfrm>
          </p:grpSpPr>
          <p:grpSp>
            <p:nvGrpSpPr>
              <p:cNvPr id="58" name="Group 23">
                <a:extLst>
                  <a:ext uri="{FF2B5EF4-FFF2-40B4-BE49-F238E27FC236}">
                    <a16:creationId xmlns:a16="http://schemas.microsoft.com/office/drawing/2014/main" id="{DF420D9A-6ECD-58E7-4ACA-5FE9EE5DC4CD}"/>
                  </a:ext>
                </a:extLst>
              </p:cNvPr>
              <p:cNvGrpSpPr/>
              <p:nvPr/>
            </p:nvGrpSpPr>
            <p:grpSpPr>
              <a:xfrm>
                <a:off x="8843393" y="3347627"/>
                <a:ext cx="2873655" cy="452302"/>
                <a:chOff x="9325297" y="2154705"/>
                <a:chExt cx="2873655" cy="452302"/>
              </a:xfrm>
            </p:grpSpPr>
            <p:sp>
              <p:nvSpPr>
                <p:cNvPr id="60" name="Rectangle 21">
                  <a:extLst>
                    <a:ext uri="{FF2B5EF4-FFF2-40B4-BE49-F238E27FC236}">
                      <a16:creationId xmlns:a16="http://schemas.microsoft.com/office/drawing/2014/main" id="{F9AA201B-CCDC-9267-44E2-C171F4721118}"/>
                    </a:ext>
                  </a:extLst>
                </p:cNvPr>
                <p:cNvSpPr/>
                <p:nvPr/>
              </p:nvSpPr>
              <p:spPr>
                <a:xfrm>
                  <a:off x="9325298" y="2353631"/>
                  <a:ext cx="2417032" cy="253376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nb-NO" sz="1200" i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Nunito Sans" pitchFamily="2" charset="0"/>
                    </a:rPr>
                    <a:t>Vestland</a:t>
                  </a:r>
                  <a:endParaRPr lang="nb-NO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</a:endParaRPr>
                </a:p>
              </p:txBody>
            </p:sp>
            <p:sp>
              <p:nvSpPr>
                <p:cNvPr id="61" name="TextBox 22">
                  <a:extLst>
                    <a:ext uri="{FF2B5EF4-FFF2-40B4-BE49-F238E27FC236}">
                      <a16:creationId xmlns:a16="http://schemas.microsoft.com/office/drawing/2014/main" id="{7B668858-B87D-75B3-C065-1ACB7A57A962}"/>
                    </a:ext>
                  </a:extLst>
                </p:cNvPr>
                <p:cNvSpPr txBox="1"/>
                <p:nvPr/>
              </p:nvSpPr>
              <p:spPr>
                <a:xfrm>
                  <a:off x="9325297" y="2154705"/>
                  <a:ext cx="2873655" cy="259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600" spc="100" dirty="0">
                      <a:latin typeface="Nunito Sans" pitchFamily="2" charset="0"/>
                    </a:rPr>
                    <a:t>Landbrukssamvirke Vest</a:t>
                  </a:r>
                </a:p>
              </p:txBody>
            </p:sp>
          </p:grpSp>
          <p:pic>
            <p:nvPicPr>
              <p:cNvPr id="59" name="Bilde 58" descr="Et bilde som inneholder skjermbilde, Grafikk, design&#10;&#10;Automatisk generert beskrivelse">
                <a:extLst>
                  <a:ext uri="{FF2B5EF4-FFF2-40B4-BE49-F238E27FC236}">
                    <a16:creationId xmlns:a16="http://schemas.microsoft.com/office/drawing/2014/main" id="{B6A852B2-4A9F-9AE8-F40A-2CD877531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6390" y="3300049"/>
                <a:ext cx="768210" cy="576000"/>
              </a:xfrm>
              <a:prstGeom prst="rect">
                <a:avLst/>
              </a:prstGeom>
            </p:spPr>
          </p:pic>
        </p:grpSp>
        <p:grpSp>
          <p:nvGrpSpPr>
            <p:cNvPr id="45" name="Gruppe 44">
              <a:extLst>
                <a:ext uri="{FF2B5EF4-FFF2-40B4-BE49-F238E27FC236}">
                  <a16:creationId xmlns:a16="http://schemas.microsoft.com/office/drawing/2014/main" id="{6E971861-EF00-B115-5CE9-5F32C5D90295}"/>
                </a:ext>
              </a:extLst>
            </p:cNvPr>
            <p:cNvGrpSpPr/>
            <p:nvPr/>
          </p:nvGrpSpPr>
          <p:grpSpPr>
            <a:xfrm>
              <a:off x="7985026" y="4111241"/>
              <a:ext cx="3387830" cy="545743"/>
              <a:chOff x="8155171" y="4019800"/>
              <a:chExt cx="3561877" cy="576000"/>
            </a:xfrm>
          </p:grpSpPr>
          <p:grpSp>
            <p:nvGrpSpPr>
              <p:cNvPr id="54" name="Group 23">
                <a:extLst>
                  <a:ext uri="{FF2B5EF4-FFF2-40B4-BE49-F238E27FC236}">
                    <a16:creationId xmlns:a16="http://schemas.microsoft.com/office/drawing/2014/main" id="{5B602A17-4478-FC67-F047-A1DD7DA83946}"/>
                  </a:ext>
                </a:extLst>
              </p:cNvPr>
              <p:cNvGrpSpPr/>
              <p:nvPr/>
            </p:nvGrpSpPr>
            <p:grpSpPr>
              <a:xfrm>
                <a:off x="8843393" y="4075562"/>
                <a:ext cx="2873655" cy="452302"/>
                <a:chOff x="9325297" y="2154705"/>
                <a:chExt cx="2873655" cy="452302"/>
              </a:xfrm>
            </p:grpSpPr>
            <p:sp>
              <p:nvSpPr>
                <p:cNvPr id="56" name="Rectangle 21">
                  <a:extLst>
                    <a:ext uri="{FF2B5EF4-FFF2-40B4-BE49-F238E27FC236}">
                      <a16:creationId xmlns:a16="http://schemas.microsoft.com/office/drawing/2014/main" id="{1B460BA6-81E8-064C-61F7-2D1B399A7E73}"/>
                    </a:ext>
                  </a:extLst>
                </p:cNvPr>
                <p:cNvSpPr/>
                <p:nvPr/>
              </p:nvSpPr>
              <p:spPr>
                <a:xfrm>
                  <a:off x="9325298" y="2353631"/>
                  <a:ext cx="2417032" cy="253376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nb-NO" sz="1200" i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Nunito Sans" pitchFamily="2" charset="0"/>
                    </a:rPr>
                    <a:t>Rogaland og Agder</a:t>
                  </a:r>
                  <a:endParaRPr lang="nb-NO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unito Sans" pitchFamily="2" charset="0"/>
                  </a:endParaRPr>
                </a:p>
              </p:txBody>
            </p:sp>
            <p:sp>
              <p:nvSpPr>
                <p:cNvPr id="57" name="TextBox 22">
                  <a:extLst>
                    <a:ext uri="{FF2B5EF4-FFF2-40B4-BE49-F238E27FC236}">
                      <a16:creationId xmlns:a16="http://schemas.microsoft.com/office/drawing/2014/main" id="{282A06AF-8F5A-0121-B3C6-F1D527D0D4E8}"/>
                    </a:ext>
                  </a:extLst>
                </p:cNvPr>
                <p:cNvSpPr txBox="1"/>
                <p:nvPr/>
              </p:nvSpPr>
              <p:spPr>
                <a:xfrm>
                  <a:off x="9325297" y="2154705"/>
                  <a:ext cx="2873655" cy="259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nb-NO" sz="1600" spc="100" dirty="0">
                      <a:latin typeface="Nunito Sans" pitchFamily="2" charset="0"/>
                    </a:rPr>
                    <a:t>Landbrukssamvirke Sør</a:t>
                  </a:r>
                </a:p>
              </p:txBody>
            </p:sp>
          </p:grpSp>
          <p:pic>
            <p:nvPicPr>
              <p:cNvPr id="55" name="Bilde 54" descr="Et bilde som inneholder skjermbilde, Grafikk, Symmetri, design&#10;&#10;Automatisk generert beskrivelse">
                <a:extLst>
                  <a:ext uri="{FF2B5EF4-FFF2-40B4-BE49-F238E27FC236}">
                    <a16:creationId xmlns:a16="http://schemas.microsoft.com/office/drawing/2014/main" id="{0EF22A9E-A994-0E32-7DFE-45AB41EA6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5171" y="4019800"/>
                <a:ext cx="768210" cy="576000"/>
              </a:xfrm>
              <a:prstGeom prst="rect">
                <a:avLst/>
              </a:prstGeom>
            </p:spPr>
          </p:pic>
        </p:grpSp>
        <p:grpSp>
          <p:nvGrpSpPr>
            <p:cNvPr id="46" name="Group 23">
              <a:extLst>
                <a:ext uri="{FF2B5EF4-FFF2-40B4-BE49-F238E27FC236}">
                  <a16:creationId xmlns:a16="http://schemas.microsoft.com/office/drawing/2014/main" id="{77711A11-868E-E29F-2197-0B3B75495EE8}"/>
                </a:ext>
              </a:extLst>
            </p:cNvPr>
            <p:cNvGrpSpPr/>
            <p:nvPr/>
          </p:nvGrpSpPr>
          <p:grpSpPr>
            <a:xfrm>
              <a:off x="8638457" y="4912096"/>
              <a:ext cx="4044292" cy="428542"/>
              <a:chOff x="9325297" y="2154705"/>
              <a:chExt cx="4252065" cy="452301"/>
            </a:xfrm>
          </p:grpSpPr>
          <p:sp>
            <p:nvSpPr>
              <p:cNvPr id="52" name="Rectangle 21">
                <a:extLst>
                  <a:ext uri="{FF2B5EF4-FFF2-40B4-BE49-F238E27FC236}">
                    <a16:creationId xmlns:a16="http://schemas.microsoft.com/office/drawing/2014/main" id="{39E8A37B-82D2-7DFB-5ACD-38535C94BFEA}"/>
                  </a:ext>
                </a:extLst>
              </p:cNvPr>
              <p:cNvSpPr/>
              <p:nvPr/>
            </p:nvSpPr>
            <p:spPr>
              <a:xfrm>
                <a:off x="9325297" y="2353631"/>
                <a:ext cx="4252065" cy="25337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nb-NO" sz="12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Nunito Sans" pitchFamily="2" charset="0"/>
                  </a:rPr>
                  <a:t>Oslo, Akershus, Østfold, Vestfold, Buskerud og Telemark</a:t>
                </a:r>
                <a:endParaRPr lang="nb-NO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endParaRPr>
              </a:p>
            </p:txBody>
          </p:sp>
          <p:sp>
            <p:nvSpPr>
              <p:cNvPr id="53" name="TextBox 22">
                <a:extLst>
                  <a:ext uri="{FF2B5EF4-FFF2-40B4-BE49-F238E27FC236}">
                    <a16:creationId xmlns:a16="http://schemas.microsoft.com/office/drawing/2014/main" id="{C4315203-CE1F-4EBC-BC2A-EC9A3F5CEACB}"/>
                  </a:ext>
                </a:extLst>
              </p:cNvPr>
              <p:cNvSpPr txBox="1"/>
              <p:nvPr/>
            </p:nvSpPr>
            <p:spPr>
              <a:xfrm>
                <a:off x="9325297" y="2154705"/>
                <a:ext cx="2873655" cy="259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600" spc="100" dirty="0">
                    <a:latin typeface="Nunito Sans" pitchFamily="2" charset="0"/>
                  </a:rPr>
                  <a:t>Landbrukssamvirke Øst</a:t>
                </a:r>
              </a:p>
            </p:txBody>
          </p:sp>
        </p:grpSp>
        <p:grpSp>
          <p:nvGrpSpPr>
            <p:cNvPr id="47" name="Group 23">
              <a:extLst>
                <a:ext uri="{FF2B5EF4-FFF2-40B4-BE49-F238E27FC236}">
                  <a16:creationId xmlns:a16="http://schemas.microsoft.com/office/drawing/2014/main" id="{EE254432-0FBD-C1E3-F1A3-CA28620A7451}"/>
                </a:ext>
              </a:extLst>
            </p:cNvPr>
            <p:cNvGrpSpPr/>
            <p:nvPr/>
          </p:nvGrpSpPr>
          <p:grpSpPr>
            <a:xfrm>
              <a:off x="8638459" y="5651489"/>
              <a:ext cx="3342566" cy="428543"/>
              <a:chOff x="9325297" y="2154705"/>
              <a:chExt cx="3514287" cy="452302"/>
            </a:xfrm>
          </p:grpSpPr>
          <p:sp>
            <p:nvSpPr>
              <p:cNvPr id="50" name="Rectangle 21">
                <a:extLst>
                  <a:ext uri="{FF2B5EF4-FFF2-40B4-BE49-F238E27FC236}">
                    <a16:creationId xmlns:a16="http://schemas.microsoft.com/office/drawing/2014/main" id="{9AECB82D-CE19-E128-F768-3C19D53BFB51}"/>
                  </a:ext>
                </a:extLst>
              </p:cNvPr>
              <p:cNvSpPr/>
              <p:nvPr/>
            </p:nvSpPr>
            <p:spPr>
              <a:xfrm>
                <a:off x="9325298" y="2353631"/>
                <a:ext cx="2417032" cy="2533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nb-NO" sz="12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Nunito Sans" pitchFamily="2" charset="0"/>
                  </a:rPr>
                  <a:t>Innlandet</a:t>
                </a:r>
                <a:endParaRPr lang="nb-NO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" pitchFamily="2" charset="0"/>
                </a:endParaRPr>
              </a:p>
            </p:txBody>
          </p:sp>
          <p:sp>
            <p:nvSpPr>
              <p:cNvPr id="51" name="TextBox 22">
                <a:extLst>
                  <a:ext uri="{FF2B5EF4-FFF2-40B4-BE49-F238E27FC236}">
                    <a16:creationId xmlns:a16="http://schemas.microsoft.com/office/drawing/2014/main" id="{78C6585C-D035-B06C-01FE-DC9A3DCFE363}"/>
                  </a:ext>
                </a:extLst>
              </p:cNvPr>
              <p:cNvSpPr txBox="1"/>
              <p:nvPr/>
            </p:nvSpPr>
            <p:spPr>
              <a:xfrm>
                <a:off x="9325297" y="2154705"/>
                <a:ext cx="3514287" cy="259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600" spc="100" dirty="0">
                    <a:latin typeface="Nunito Sans" pitchFamily="2" charset="0"/>
                  </a:rPr>
                  <a:t>Landbrukssamvirke Innlandet</a:t>
                </a:r>
              </a:p>
            </p:txBody>
          </p:sp>
        </p:grpSp>
        <p:pic>
          <p:nvPicPr>
            <p:cNvPr id="48" name="Bilde 47" descr="Et bilde som inneholder Grafikk, rød, skjermbilde, grafisk design&#10;&#10;Automatisk generert beskrivelse">
              <a:extLst>
                <a:ext uri="{FF2B5EF4-FFF2-40B4-BE49-F238E27FC236}">
                  <a16:creationId xmlns:a16="http://schemas.microsoft.com/office/drawing/2014/main" id="{6F77B19D-C20A-C51A-B539-512288E16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025" y="4858704"/>
              <a:ext cx="730672" cy="545743"/>
            </a:xfrm>
            <a:prstGeom prst="rect">
              <a:avLst/>
            </a:prstGeom>
          </p:spPr>
        </p:pic>
        <p:pic>
          <p:nvPicPr>
            <p:cNvPr id="49" name="Bilde 48" descr="Et bilde som inneholder skjermbilde, Grafikk, design&#10;&#10;Automatisk generert beskrivelse">
              <a:extLst>
                <a:ext uri="{FF2B5EF4-FFF2-40B4-BE49-F238E27FC236}">
                  <a16:creationId xmlns:a16="http://schemas.microsoft.com/office/drawing/2014/main" id="{E7D9D8E8-318D-B21D-BC51-47B4E21E9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5025" y="5597953"/>
              <a:ext cx="730672" cy="545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42556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CB0296-41B9-63C0-B123-219560C0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REGIONAL SAMHANDLING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B8B796D4-5244-6DF8-7A26-C2D9D3581BDC}"/>
              </a:ext>
            </a:extLst>
          </p:cNvPr>
          <p:cNvGrpSpPr>
            <a:grpSpLocks noChangeAspect="1"/>
          </p:cNvGrpSpPr>
          <p:nvPr/>
        </p:nvGrpSpPr>
        <p:grpSpPr>
          <a:xfrm>
            <a:off x="5369253" y="1348374"/>
            <a:ext cx="1584366" cy="1008000"/>
            <a:chOff x="8026554" y="1225485"/>
            <a:chExt cx="1980456" cy="1246251"/>
          </a:xfrm>
        </p:grpSpPr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77B37411-569B-6088-3D5C-F4EC0FC119C1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5" name="Grafikk 4">
              <a:extLst>
                <a:ext uri="{FF2B5EF4-FFF2-40B4-BE49-F238E27FC236}">
                  <a16:creationId xmlns:a16="http://schemas.microsoft.com/office/drawing/2014/main" id="{FBA6A5D9-BB83-6DA1-599A-95910D38F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7" name="Bilde 6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E59752B8-E9B2-6822-F213-AB11D8A6D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9817"/>
          <a:stretch/>
        </p:blipFill>
        <p:spPr>
          <a:xfrm>
            <a:off x="6264333" y="3547545"/>
            <a:ext cx="1138742" cy="432000"/>
          </a:xfrm>
          <a:prstGeom prst="rect">
            <a:avLst/>
          </a:prstGeom>
        </p:spPr>
      </p:pic>
      <p:pic>
        <p:nvPicPr>
          <p:cNvPr id="9" name="Bilde 8" descr="Et bilde som inneholder logo, tekst, Grafikk, Font&#10;&#10;Automatisk generert beskrivelse">
            <a:extLst>
              <a:ext uri="{FF2B5EF4-FFF2-40B4-BE49-F238E27FC236}">
                <a16:creationId xmlns:a16="http://schemas.microsoft.com/office/drawing/2014/main" id="{0479BC8E-801F-2DA4-2DCA-D007184BE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29" y="4179380"/>
            <a:ext cx="1176000" cy="504000"/>
          </a:xfrm>
          <a:prstGeom prst="rect">
            <a:avLst/>
          </a:prstGeom>
        </p:spPr>
      </p:pic>
      <p:pic>
        <p:nvPicPr>
          <p:cNvPr id="11" name="Bilde 10" descr="Et bilde som inneholder logo, tekst, Font, Grafikk&#10;&#10;Automatisk generert beskrivelse">
            <a:extLst>
              <a:ext uri="{FF2B5EF4-FFF2-40B4-BE49-F238E27FC236}">
                <a16:creationId xmlns:a16="http://schemas.microsoft.com/office/drawing/2014/main" id="{330C0685-3DAE-086A-BA68-848026684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6" b="42012"/>
          <a:stretch/>
        </p:blipFill>
        <p:spPr>
          <a:xfrm>
            <a:off x="4658304" y="4284763"/>
            <a:ext cx="2575359" cy="468000"/>
          </a:xfrm>
          <a:prstGeom prst="rect">
            <a:avLst/>
          </a:prstGeom>
        </p:spPr>
      </p:pic>
      <p:pic>
        <p:nvPicPr>
          <p:cNvPr id="13" name="Bilde 12" descr="Et bilde som inneholder clip art, logo, symbol, Grafikk&#10;&#10;Automatisk generert beskrivelse">
            <a:extLst>
              <a:ext uri="{FF2B5EF4-FFF2-40B4-BE49-F238E27FC236}">
                <a16:creationId xmlns:a16="http://schemas.microsoft.com/office/drawing/2014/main" id="{EDDDF89D-310C-6768-35CA-4A8D4363F6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754" y="5640483"/>
            <a:ext cx="648655" cy="648000"/>
          </a:xfrm>
          <a:prstGeom prst="rect">
            <a:avLst/>
          </a:prstGeom>
        </p:spPr>
      </p:pic>
      <p:pic>
        <p:nvPicPr>
          <p:cNvPr id="17" name="Bilde 16" descr="Et bilde som inneholder Font, tekst, sketch, Grafikk&#10;&#10;Automatisk generert beskrivelse">
            <a:extLst>
              <a:ext uri="{FF2B5EF4-FFF2-40B4-BE49-F238E27FC236}">
                <a16:creationId xmlns:a16="http://schemas.microsoft.com/office/drawing/2014/main" id="{4CE48369-96F9-BE30-EA03-3B3763DFB8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55" y="4393784"/>
            <a:ext cx="1395793" cy="504000"/>
          </a:xfrm>
          <a:prstGeom prst="rect">
            <a:avLst/>
          </a:prstGeom>
        </p:spPr>
      </p:pic>
      <p:pic>
        <p:nvPicPr>
          <p:cNvPr id="19" name="Bilde 18" descr="Et bilde som inneholder tekst, Font, Grafikk, logo&#10;&#10;Automatisk generert beskrivelse">
            <a:extLst>
              <a:ext uri="{FF2B5EF4-FFF2-40B4-BE49-F238E27FC236}">
                <a16:creationId xmlns:a16="http://schemas.microsoft.com/office/drawing/2014/main" id="{9C365900-6AF8-584A-8D76-EC9DF1D13D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37" y="5042023"/>
            <a:ext cx="2035603" cy="648000"/>
          </a:xfrm>
          <a:prstGeom prst="rect">
            <a:avLst/>
          </a:prstGeom>
        </p:spPr>
      </p:pic>
      <p:pic>
        <p:nvPicPr>
          <p:cNvPr id="21" name="Bilde 20" descr="Et bilde som inneholder Font, logo, Grafikk, design&#10;&#10;Automatisk generert beskrivelse">
            <a:extLst>
              <a:ext uri="{FF2B5EF4-FFF2-40B4-BE49-F238E27FC236}">
                <a16:creationId xmlns:a16="http://schemas.microsoft.com/office/drawing/2014/main" id="{D40AD696-778B-0510-7DBB-061E0DF531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53" y="3259545"/>
            <a:ext cx="1574713" cy="504000"/>
          </a:xfrm>
          <a:prstGeom prst="rect">
            <a:avLst/>
          </a:prstGeom>
        </p:spPr>
      </p:pic>
      <p:pic>
        <p:nvPicPr>
          <p:cNvPr id="23" name="Bilde 22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DB9F50CF-29BA-0EBE-48F6-F756B1FF37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5545"/>
            <a:ext cx="1994229" cy="648000"/>
          </a:xfrm>
          <a:prstGeom prst="rect">
            <a:avLst/>
          </a:prstGeom>
        </p:spPr>
      </p:pic>
      <p:pic>
        <p:nvPicPr>
          <p:cNvPr id="25" name="Bilde 24" descr="Et bilde som inneholder Font, logo, Grafikk, grafisk design&#10;&#10;Automatisk generert beskrivelse">
            <a:extLst>
              <a:ext uri="{FF2B5EF4-FFF2-40B4-BE49-F238E27FC236}">
                <a16:creationId xmlns:a16="http://schemas.microsoft.com/office/drawing/2014/main" id="{861689B6-4BF8-3E9C-985C-D986486561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584" y="3601545"/>
            <a:ext cx="1929911" cy="324000"/>
          </a:xfrm>
          <a:prstGeom prst="rect">
            <a:avLst/>
          </a:prstGeom>
        </p:spPr>
      </p:pic>
      <p:pic>
        <p:nvPicPr>
          <p:cNvPr id="27" name="Bilde 26" descr="Et bilde som inneholder Grafikk, Font, logo, grafisk design&#10;&#10;Automatisk generert beskrivelse">
            <a:extLst>
              <a:ext uri="{FF2B5EF4-FFF2-40B4-BE49-F238E27FC236}">
                <a16:creationId xmlns:a16="http://schemas.microsoft.com/office/drawing/2014/main" id="{0E3BE782-A2D0-BD8E-EF7F-873D5DB2A4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5" y="5550483"/>
            <a:ext cx="1379207" cy="828000"/>
          </a:xfrm>
          <a:prstGeom prst="rect">
            <a:avLst/>
          </a:prstGeom>
        </p:spPr>
      </p:pic>
      <p:pic>
        <p:nvPicPr>
          <p:cNvPr id="29" name="Bilde 28" descr="Et bilde som inneholder silhuett, Grafikk, symbol&#10;&#10;Automatisk generert beskrivelse">
            <a:extLst>
              <a:ext uri="{FF2B5EF4-FFF2-40B4-BE49-F238E27FC236}">
                <a16:creationId xmlns:a16="http://schemas.microsoft.com/office/drawing/2014/main" id="{D4138C74-7153-31B2-E387-B0721132B8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96" y="5386978"/>
            <a:ext cx="1467388" cy="900000"/>
          </a:xfrm>
          <a:prstGeom prst="rect">
            <a:avLst/>
          </a:prstGeom>
        </p:spPr>
      </p:pic>
      <p:pic>
        <p:nvPicPr>
          <p:cNvPr id="31" name="Bilde 30" descr="Et bilde som inneholder Font, Grafikk, logo, design&#10;&#10;Automatisk generert beskrivelse">
            <a:extLst>
              <a:ext uri="{FF2B5EF4-FFF2-40B4-BE49-F238E27FC236}">
                <a16:creationId xmlns:a16="http://schemas.microsoft.com/office/drawing/2014/main" id="{8D062322-5430-EC21-7678-E592ED64D7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30" y="2807710"/>
            <a:ext cx="1705960" cy="324000"/>
          </a:xfrm>
          <a:prstGeom prst="rect">
            <a:avLst/>
          </a:prstGeom>
        </p:spPr>
      </p:pic>
      <p:pic>
        <p:nvPicPr>
          <p:cNvPr id="33" name="Bilde 32" descr="Et bilde som inneholder Grafikk, grafisk design, logo, Fargerikt&#10;&#10;Automatisk generert beskrivelse">
            <a:extLst>
              <a:ext uri="{FF2B5EF4-FFF2-40B4-BE49-F238E27FC236}">
                <a16:creationId xmlns:a16="http://schemas.microsoft.com/office/drawing/2014/main" id="{7C3775AF-D194-A4FA-59B5-F5DD3A4F98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91" y="6063463"/>
            <a:ext cx="1813046" cy="360000"/>
          </a:xfrm>
          <a:prstGeom prst="rect">
            <a:avLst/>
          </a:prstGeom>
        </p:spPr>
      </p:pic>
      <p:pic>
        <p:nvPicPr>
          <p:cNvPr id="35" name="Bilde 34" descr="Et bilde som inneholder Font, Grafikk, grafisk design, logo&#10;&#10;Automatisk generert beskrivelse">
            <a:extLst>
              <a:ext uri="{FF2B5EF4-FFF2-40B4-BE49-F238E27FC236}">
                <a16:creationId xmlns:a16="http://schemas.microsoft.com/office/drawing/2014/main" id="{42A12670-C44F-1230-9D6D-3906FC5AE9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12" y="2826704"/>
            <a:ext cx="961435" cy="756000"/>
          </a:xfrm>
          <a:prstGeom prst="rect">
            <a:avLst/>
          </a:prstGeom>
        </p:spPr>
      </p:pic>
      <p:pic>
        <p:nvPicPr>
          <p:cNvPr id="37" name="Bilde 36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B14D92E7-D7A9-F946-6DDF-EF5BD97E9E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53" y="4431380"/>
            <a:ext cx="1994114" cy="792000"/>
          </a:xfrm>
          <a:prstGeom prst="rect">
            <a:avLst/>
          </a:prstGeom>
        </p:spPr>
      </p:pic>
      <p:pic>
        <p:nvPicPr>
          <p:cNvPr id="39" name="Bilde 38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C308FA9B-FE59-C50C-42B5-53C85A6AD0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18" y="5170716"/>
            <a:ext cx="975115" cy="720000"/>
          </a:xfrm>
          <a:prstGeom prst="rect">
            <a:avLst/>
          </a:prstGeom>
        </p:spPr>
      </p:pic>
      <p:pic>
        <p:nvPicPr>
          <p:cNvPr id="1026" name="Picture 2" descr="Norges Bondelag (@NorgesBondelag) / X">
            <a:extLst>
              <a:ext uri="{FF2B5EF4-FFF2-40B4-BE49-F238E27FC236}">
                <a16:creationId xmlns:a16="http://schemas.microsoft.com/office/drawing/2014/main" id="{E2445147-7873-6170-F377-71A741C5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70" y="5199325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rsk Bonde- og Småbrukarlag | Oslo">
            <a:extLst>
              <a:ext uri="{FF2B5EF4-FFF2-40B4-BE49-F238E27FC236}">
                <a16:creationId xmlns:a16="http://schemas.microsoft.com/office/drawing/2014/main" id="{C84D4486-0FFA-7424-9605-C5F8C527E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41" y="3946715"/>
            <a:ext cx="864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rsjø Bygdeungdomslag">
            <a:extLst>
              <a:ext uri="{FF2B5EF4-FFF2-40B4-BE49-F238E27FC236}">
                <a16:creationId xmlns:a16="http://schemas.microsoft.com/office/drawing/2014/main" id="{51AFE04E-3717-25DC-86B2-65C5F217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307" y="5154483"/>
            <a:ext cx="774557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2213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D5D009-D3A8-40B6-A379-18720590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FORBEREDELSER 2025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0BE9F-C27C-4848-A9EF-35E64074B324}"/>
              </a:ext>
            </a:extLst>
          </p:cNvPr>
          <p:cNvSpPr/>
          <p:nvPr/>
        </p:nvSpPr>
        <p:spPr>
          <a:xfrm>
            <a:off x="644508" y="2267132"/>
            <a:ext cx="1005840" cy="1005840"/>
          </a:xfrm>
          <a:prstGeom prst="rect">
            <a:avLst/>
          </a:prstGeom>
          <a:noFill/>
          <a:ln w="38100">
            <a:solidFill>
              <a:srgbClr val="01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6A990-68A6-4097-B285-98F95D004BF1}"/>
              </a:ext>
            </a:extLst>
          </p:cNvPr>
          <p:cNvSpPr txBox="1"/>
          <p:nvPr/>
        </p:nvSpPr>
        <p:spPr>
          <a:xfrm>
            <a:off x="348355" y="3498979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01474F"/>
                </a:solidFill>
                <a:latin typeface="+mj-lt"/>
              </a:rPr>
              <a:t>Organisasjoner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0CE2-4A24-496D-92F3-D0D931AD7D30}"/>
              </a:ext>
            </a:extLst>
          </p:cNvPr>
          <p:cNvSpPr/>
          <p:nvPr/>
        </p:nvSpPr>
        <p:spPr>
          <a:xfrm>
            <a:off x="2600505" y="2256693"/>
            <a:ext cx="1005840" cy="1005840"/>
          </a:xfrm>
          <a:prstGeom prst="rect">
            <a:avLst/>
          </a:prstGeom>
          <a:noFill/>
          <a:ln w="38100">
            <a:solidFill>
              <a:srgbClr val="82A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1DE6A-B253-4A9B-B2AD-5B7E7486D349}"/>
              </a:ext>
            </a:extLst>
          </p:cNvPr>
          <p:cNvSpPr txBox="1"/>
          <p:nvPr/>
        </p:nvSpPr>
        <p:spPr>
          <a:xfrm>
            <a:off x="2177592" y="3498979"/>
            <a:ext cx="182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2A853"/>
                </a:solidFill>
                <a:latin typeface="+mj-lt"/>
              </a:rPr>
              <a:t>Tilitsvalgte</a:t>
            </a:r>
            <a:endParaRPr lang="nb-NO" sz="1200" b="1" dirty="0">
              <a:solidFill>
                <a:srgbClr val="82A853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2859AA-BD20-48DB-94C0-74E4FA4A34AC}"/>
              </a:ext>
            </a:extLst>
          </p:cNvPr>
          <p:cNvSpPr/>
          <p:nvPr/>
        </p:nvSpPr>
        <p:spPr>
          <a:xfrm>
            <a:off x="8448549" y="2242665"/>
            <a:ext cx="1005840" cy="1005840"/>
          </a:xfrm>
          <a:prstGeom prst="rect">
            <a:avLst/>
          </a:prstGeom>
          <a:noFill/>
          <a:ln w="3810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A02B6-AF22-4C52-951C-A6034336B13D}"/>
              </a:ext>
            </a:extLst>
          </p:cNvPr>
          <p:cNvSpPr txBox="1"/>
          <p:nvPr/>
        </p:nvSpPr>
        <p:spPr>
          <a:xfrm>
            <a:off x="8025832" y="3498979"/>
            <a:ext cx="182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367"/>
                </a:solidFill>
                <a:latin typeface="+mj-lt"/>
              </a:rPr>
              <a:t>Norsk Landbrukssamvirke</a:t>
            </a:r>
            <a:endParaRPr lang="en-ID" sz="1200" b="1" dirty="0">
              <a:solidFill>
                <a:srgbClr val="007367"/>
              </a:solidFill>
              <a:latin typeface="+mj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A6ADC7-02BA-4871-909B-081D4A870049}"/>
              </a:ext>
            </a:extLst>
          </p:cNvPr>
          <p:cNvSpPr/>
          <p:nvPr/>
        </p:nvSpPr>
        <p:spPr>
          <a:xfrm>
            <a:off x="10377583" y="2115985"/>
            <a:ext cx="1338773" cy="1338773"/>
          </a:xfrm>
          <a:prstGeom prst="rect">
            <a:avLst/>
          </a:prstGeom>
          <a:noFill/>
          <a:ln w="38100">
            <a:solidFill>
              <a:srgbClr val="D90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717CC4E-EB66-48BF-90D0-8EBEF110A08D}"/>
              </a:ext>
            </a:extLst>
          </p:cNvPr>
          <p:cNvSpPr txBox="1"/>
          <p:nvPr/>
        </p:nvSpPr>
        <p:spPr>
          <a:xfrm>
            <a:off x="9848340" y="3633114"/>
            <a:ext cx="239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D9012B"/>
                </a:solidFill>
                <a:latin typeface="+mj-lt"/>
              </a:rPr>
              <a:t>Årssamling</a:t>
            </a:r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4D797D77-6E76-4D40-B8F5-AFDF76885D9B}"/>
              </a:ext>
            </a:extLst>
          </p:cNvPr>
          <p:cNvSpPr/>
          <p:nvPr/>
        </p:nvSpPr>
        <p:spPr>
          <a:xfrm rot="10800000">
            <a:off x="5948680" y="4259025"/>
            <a:ext cx="294640" cy="254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258B979-683C-5473-B656-BC1A03611C66}"/>
              </a:ext>
            </a:extLst>
          </p:cNvPr>
          <p:cNvGrpSpPr/>
          <p:nvPr/>
        </p:nvGrpSpPr>
        <p:grpSpPr>
          <a:xfrm>
            <a:off x="6209402" y="2267131"/>
            <a:ext cx="1598144" cy="1508847"/>
            <a:chOff x="9471844" y="288654"/>
            <a:chExt cx="1598144" cy="1508847"/>
          </a:xfrm>
        </p:grpSpPr>
        <p:sp>
          <p:nvSpPr>
            <p:cNvPr id="8" name="Freeform 386">
              <a:extLst>
                <a:ext uri="{FF2B5EF4-FFF2-40B4-BE49-F238E27FC236}">
                  <a16:creationId xmlns:a16="http://schemas.microsoft.com/office/drawing/2014/main" id="{24A333CC-15A2-D716-A2C8-C3315BB26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347" y="665597"/>
              <a:ext cx="263137" cy="281668"/>
            </a:xfrm>
            <a:custGeom>
              <a:avLst/>
              <a:gdLst>
                <a:gd name="T0" fmla="*/ 56 w 60"/>
                <a:gd name="T1" fmla="*/ 0 h 64"/>
                <a:gd name="T2" fmla="*/ 8 w 60"/>
                <a:gd name="T3" fmla="*/ 0 h 64"/>
                <a:gd name="T4" fmla="*/ 4 w 60"/>
                <a:gd name="T5" fmla="*/ 4 h 64"/>
                <a:gd name="T6" fmla="*/ 4 w 60"/>
                <a:gd name="T7" fmla="*/ 12 h 64"/>
                <a:gd name="T8" fmla="*/ 10 w 60"/>
                <a:gd name="T9" fmla="*/ 12 h 64"/>
                <a:gd name="T10" fmla="*/ 12 w 60"/>
                <a:gd name="T11" fmla="*/ 14 h 64"/>
                <a:gd name="T12" fmla="*/ 10 w 60"/>
                <a:gd name="T13" fmla="*/ 16 h 64"/>
                <a:gd name="T14" fmla="*/ 2 w 60"/>
                <a:gd name="T15" fmla="*/ 16 h 64"/>
                <a:gd name="T16" fmla="*/ 0 w 60"/>
                <a:gd name="T17" fmla="*/ 18 h 64"/>
                <a:gd name="T18" fmla="*/ 2 w 60"/>
                <a:gd name="T19" fmla="*/ 20 h 64"/>
                <a:gd name="T20" fmla="*/ 4 w 60"/>
                <a:gd name="T21" fmla="*/ 20 h 64"/>
                <a:gd name="T22" fmla="*/ 4 w 60"/>
                <a:gd name="T23" fmla="*/ 28 h 64"/>
                <a:gd name="T24" fmla="*/ 10 w 60"/>
                <a:gd name="T25" fmla="*/ 28 h 64"/>
                <a:gd name="T26" fmla="*/ 12 w 60"/>
                <a:gd name="T27" fmla="*/ 30 h 64"/>
                <a:gd name="T28" fmla="*/ 10 w 60"/>
                <a:gd name="T29" fmla="*/ 32 h 64"/>
                <a:gd name="T30" fmla="*/ 2 w 60"/>
                <a:gd name="T31" fmla="*/ 32 h 64"/>
                <a:gd name="T32" fmla="*/ 0 w 60"/>
                <a:gd name="T33" fmla="*/ 34 h 64"/>
                <a:gd name="T34" fmla="*/ 2 w 60"/>
                <a:gd name="T35" fmla="*/ 36 h 64"/>
                <a:gd name="T36" fmla="*/ 4 w 60"/>
                <a:gd name="T37" fmla="*/ 36 h 64"/>
                <a:gd name="T38" fmla="*/ 4 w 60"/>
                <a:gd name="T39" fmla="*/ 44 h 64"/>
                <a:gd name="T40" fmla="*/ 10 w 60"/>
                <a:gd name="T41" fmla="*/ 44 h 64"/>
                <a:gd name="T42" fmla="*/ 12 w 60"/>
                <a:gd name="T43" fmla="*/ 46 h 64"/>
                <a:gd name="T44" fmla="*/ 10 w 60"/>
                <a:gd name="T45" fmla="*/ 48 h 64"/>
                <a:gd name="T46" fmla="*/ 2 w 60"/>
                <a:gd name="T47" fmla="*/ 48 h 64"/>
                <a:gd name="T48" fmla="*/ 0 w 60"/>
                <a:gd name="T49" fmla="*/ 50 h 64"/>
                <a:gd name="T50" fmla="*/ 2 w 60"/>
                <a:gd name="T51" fmla="*/ 52 h 64"/>
                <a:gd name="T52" fmla="*/ 4 w 60"/>
                <a:gd name="T53" fmla="*/ 52 h 64"/>
                <a:gd name="T54" fmla="*/ 4 w 60"/>
                <a:gd name="T55" fmla="*/ 60 h 64"/>
                <a:gd name="T56" fmla="*/ 8 w 60"/>
                <a:gd name="T57" fmla="*/ 64 h 64"/>
                <a:gd name="T58" fmla="*/ 56 w 60"/>
                <a:gd name="T59" fmla="*/ 64 h 64"/>
                <a:gd name="T60" fmla="*/ 60 w 60"/>
                <a:gd name="T61" fmla="*/ 60 h 64"/>
                <a:gd name="T62" fmla="*/ 60 w 60"/>
                <a:gd name="T63" fmla="*/ 4 h 64"/>
                <a:gd name="T64" fmla="*/ 56 w 60"/>
                <a:gd name="T65" fmla="*/ 0 h 64"/>
                <a:gd name="T66" fmla="*/ 48 w 60"/>
                <a:gd name="T67" fmla="*/ 28 h 64"/>
                <a:gd name="T68" fmla="*/ 24 w 60"/>
                <a:gd name="T69" fmla="*/ 28 h 64"/>
                <a:gd name="T70" fmla="*/ 24 w 60"/>
                <a:gd name="T71" fmla="*/ 12 h 64"/>
                <a:gd name="T72" fmla="*/ 48 w 60"/>
                <a:gd name="T73" fmla="*/ 12 h 64"/>
                <a:gd name="T74" fmla="*/ 48 w 60"/>
                <a:gd name="T75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4">
                  <a:moveTo>
                    <a:pt x="5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4" y="2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2" y="13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9"/>
                    <a:pt x="12" y="30"/>
                  </a:cubicBezTo>
                  <a:cubicBezTo>
                    <a:pt x="12" y="31"/>
                    <a:pt x="11" y="32"/>
                    <a:pt x="10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4"/>
                    <a:pt x="12" y="45"/>
                    <a:pt x="12" y="46"/>
                  </a:cubicBezTo>
                  <a:cubicBezTo>
                    <a:pt x="12" y="47"/>
                    <a:pt x="11" y="48"/>
                    <a:pt x="10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9"/>
                    <a:pt x="0" y="50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2"/>
                    <a:pt x="6" y="64"/>
                    <a:pt x="8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8" y="64"/>
                    <a:pt x="60" y="62"/>
                    <a:pt x="60" y="6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2"/>
                    <a:pt x="58" y="0"/>
                    <a:pt x="56" y="0"/>
                  </a:cubicBezTo>
                  <a:close/>
                  <a:moveTo>
                    <a:pt x="48" y="28"/>
                  </a:moveTo>
                  <a:cubicBezTo>
                    <a:pt x="24" y="28"/>
                    <a:pt x="24" y="28"/>
                    <a:pt x="24" y="2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48" y="28"/>
                  </a:lnTo>
                  <a:close/>
                </a:path>
              </a:pathLst>
            </a:custGeom>
            <a:solidFill>
              <a:srgbClr val="5A75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A24E752C-BD22-B974-DBF1-17CB51D49F29}"/>
                </a:ext>
              </a:extLst>
            </p:cNvPr>
            <p:cNvSpPr/>
            <p:nvPr/>
          </p:nvSpPr>
          <p:spPr>
            <a:xfrm>
              <a:off x="9767996" y="288654"/>
              <a:ext cx="1005840" cy="1005840"/>
            </a:xfrm>
            <a:prstGeom prst="rect">
              <a:avLst/>
            </a:prstGeom>
            <a:noFill/>
            <a:ln w="38100">
              <a:solidFill>
                <a:srgbClr val="5A75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75C28820-E5DD-D6A0-1309-ABC90F487DBD}"/>
                </a:ext>
              </a:extLst>
            </p:cNvPr>
            <p:cNvSpPr txBox="1"/>
            <p:nvPr/>
          </p:nvSpPr>
          <p:spPr>
            <a:xfrm>
              <a:off x="9471844" y="1520501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5A7532"/>
                  </a:solidFill>
                  <a:latin typeface="+mj-lt"/>
                </a:rPr>
                <a:t>Sekretær</a:t>
              </a:r>
            </a:p>
          </p:txBody>
        </p:sp>
      </p:grpSp>
      <p:sp>
        <p:nvSpPr>
          <p:cNvPr id="13" name="Rectangle 25">
            <a:extLst>
              <a:ext uri="{FF2B5EF4-FFF2-40B4-BE49-F238E27FC236}">
                <a16:creationId xmlns:a16="http://schemas.microsoft.com/office/drawing/2014/main" id="{B9A9FB24-80C2-2AA1-D150-F937638729D1}"/>
              </a:ext>
            </a:extLst>
          </p:cNvPr>
          <p:cNvSpPr/>
          <p:nvPr/>
        </p:nvSpPr>
        <p:spPr>
          <a:xfrm>
            <a:off x="4535875" y="2263678"/>
            <a:ext cx="1005840" cy="1005840"/>
          </a:xfrm>
          <a:prstGeom prst="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28">
            <a:extLst>
              <a:ext uri="{FF2B5EF4-FFF2-40B4-BE49-F238E27FC236}">
                <a16:creationId xmlns:a16="http://schemas.microsoft.com/office/drawing/2014/main" id="{51645477-A27E-05F9-0A5B-5539D47E09BF}"/>
              </a:ext>
            </a:extLst>
          </p:cNvPr>
          <p:cNvGrpSpPr/>
          <p:nvPr/>
        </p:nvGrpSpPr>
        <p:grpSpPr>
          <a:xfrm>
            <a:off x="4881716" y="2622881"/>
            <a:ext cx="314159" cy="314160"/>
            <a:chOff x="8756835" y="3387391"/>
            <a:chExt cx="380133" cy="380134"/>
          </a:xfrm>
          <a:solidFill>
            <a:srgbClr val="F28705"/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3F17237-4286-F601-083D-9C3C7914D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ABB69DA-47D6-7B46-D8FC-CA8B8C4A4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12ACE9C-AFAD-D7B5-7595-E7AF99F0D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" name="TextBox 27">
            <a:extLst>
              <a:ext uri="{FF2B5EF4-FFF2-40B4-BE49-F238E27FC236}">
                <a16:creationId xmlns:a16="http://schemas.microsoft.com/office/drawing/2014/main" id="{F485F8FD-F9D0-F732-F278-C912D9596064}"/>
              </a:ext>
            </a:extLst>
          </p:cNvPr>
          <p:cNvSpPr txBox="1"/>
          <p:nvPr/>
        </p:nvSpPr>
        <p:spPr>
          <a:xfrm>
            <a:off x="4239723" y="3494031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F28705"/>
                </a:solidFill>
                <a:latin typeface="+mj-lt"/>
              </a:rPr>
              <a:t>Sekretariat</a:t>
            </a: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60823513-EFBA-D965-FA3D-95F3A9E2051A}"/>
              </a:ext>
            </a:extLst>
          </p:cNvPr>
          <p:cNvSpPr>
            <a:spLocks/>
          </p:cNvSpPr>
          <p:nvPr/>
        </p:nvSpPr>
        <p:spPr bwMode="auto">
          <a:xfrm>
            <a:off x="2921656" y="2568740"/>
            <a:ext cx="363538" cy="300038"/>
          </a:xfrm>
          <a:custGeom>
            <a:avLst/>
            <a:gdLst>
              <a:gd name="T0" fmla="*/ 65 w 97"/>
              <a:gd name="T1" fmla="*/ 27 h 80"/>
              <a:gd name="T2" fmla="*/ 67 w 97"/>
              <a:gd name="T3" fmla="*/ 27 h 80"/>
              <a:gd name="T4" fmla="*/ 67 w 97"/>
              <a:gd name="T5" fmla="*/ 30 h 80"/>
              <a:gd name="T6" fmla="*/ 67 w 97"/>
              <a:gd name="T7" fmla="*/ 33 h 80"/>
              <a:gd name="T8" fmla="*/ 66 w 97"/>
              <a:gd name="T9" fmla="*/ 37 h 80"/>
              <a:gd name="T10" fmla="*/ 64 w 97"/>
              <a:gd name="T11" fmla="*/ 39 h 80"/>
              <a:gd name="T12" fmla="*/ 63 w 97"/>
              <a:gd name="T13" fmla="*/ 40 h 80"/>
              <a:gd name="T14" fmla="*/ 63 w 97"/>
              <a:gd name="T15" fmla="*/ 40 h 80"/>
              <a:gd name="T16" fmla="*/ 61 w 97"/>
              <a:gd name="T17" fmla="*/ 46 h 80"/>
              <a:gd name="T18" fmla="*/ 60 w 97"/>
              <a:gd name="T19" fmla="*/ 48 h 80"/>
              <a:gd name="T20" fmla="*/ 59 w 97"/>
              <a:gd name="T21" fmla="*/ 48 h 80"/>
              <a:gd name="T22" fmla="*/ 59 w 97"/>
              <a:gd name="T23" fmla="*/ 50 h 80"/>
              <a:gd name="T24" fmla="*/ 59 w 97"/>
              <a:gd name="T25" fmla="*/ 51 h 80"/>
              <a:gd name="T26" fmla="*/ 60 w 97"/>
              <a:gd name="T27" fmla="*/ 52 h 80"/>
              <a:gd name="T28" fmla="*/ 61 w 97"/>
              <a:gd name="T29" fmla="*/ 51 h 80"/>
              <a:gd name="T30" fmla="*/ 66 w 97"/>
              <a:gd name="T31" fmla="*/ 57 h 80"/>
              <a:gd name="T32" fmla="*/ 95 w 97"/>
              <a:gd name="T33" fmla="*/ 70 h 80"/>
              <a:gd name="T34" fmla="*/ 96 w 97"/>
              <a:gd name="T35" fmla="*/ 73 h 80"/>
              <a:gd name="T36" fmla="*/ 97 w 97"/>
              <a:gd name="T37" fmla="*/ 78 h 80"/>
              <a:gd name="T38" fmla="*/ 97 w 97"/>
              <a:gd name="T39" fmla="*/ 80 h 80"/>
              <a:gd name="T40" fmla="*/ 0 w 97"/>
              <a:gd name="T41" fmla="*/ 80 h 80"/>
              <a:gd name="T42" fmla="*/ 0 w 97"/>
              <a:gd name="T43" fmla="*/ 79 h 80"/>
              <a:gd name="T44" fmla="*/ 1 w 97"/>
              <a:gd name="T45" fmla="*/ 70 h 80"/>
              <a:gd name="T46" fmla="*/ 30 w 97"/>
              <a:gd name="T47" fmla="*/ 57 h 80"/>
              <a:gd name="T48" fmla="*/ 33 w 97"/>
              <a:gd name="T49" fmla="*/ 55 h 80"/>
              <a:gd name="T50" fmla="*/ 35 w 97"/>
              <a:gd name="T51" fmla="*/ 53 h 80"/>
              <a:gd name="T52" fmla="*/ 35 w 97"/>
              <a:gd name="T53" fmla="*/ 51 h 80"/>
              <a:gd name="T54" fmla="*/ 36 w 97"/>
              <a:gd name="T55" fmla="*/ 52 h 80"/>
              <a:gd name="T56" fmla="*/ 37 w 97"/>
              <a:gd name="T57" fmla="*/ 51 h 80"/>
              <a:gd name="T58" fmla="*/ 37 w 97"/>
              <a:gd name="T59" fmla="*/ 50 h 80"/>
              <a:gd name="T60" fmla="*/ 37 w 97"/>
              <a:gd name="T61" fmla="*/ 48 h 80"/>
              <a:gd name="T62" fmla="*/ 36 w 97"/>
              <a:gd name="T63" fmla="*/ 48 h 80"/>
              <a:gd name="T64" fmla="*/ 35 w 97"/>
              <a:gd name="T65" fmla="*/ 46 h 80"/>
              <a:gd name="T66" fmla="*/ 34 w 97"/>
              <a:gd name="T67" fmla="*/ 40 h 80"/>
              <a:gd name="T68" fmla="*/ 33 w 97"/>
              <a:gd name="T69" fmla="*/ 40 h 80"/>
              <a:gd name="T70" fmla="*/ 32 w 97"/>
              <a:gd name="T71" fmla="*/ 39 h 80"/>
              <a:gd name="T72" fmla="*/ 31 w 97"/>
              <a:gd name="T73" fmla="*/ 37 h 80"/>
              <a:gd name="T74" fmla="*/ 30 w 97"/>
              <a:gd name="T75" fmla="*/ 33 h 80"/>
              <a:gd name="T76" fmla="*/ 29 w 97"/>
              <a:gd name="T77" fmla="*/ 30 h 80"/>
              <a:gd name="T78" fmla="*/ 30 w 97"/>
              <a:gd name="T79" fmla="*/ 27 h 80"/>
              <a:gd name="T80" fmla="*/ 31 w 97"/>
              <a:gd name="T81" fmla="*/ 27 h 80"/>
              <a:gd name="T82" fmla="*/ 29 w 97"/>
              <a:gd name="T83" fmla="*/ 20 h 80"/>
              <a:gd name="T84" fmla="*/ 29 w 97"/>
              <a:gd name="T85" fmla="*/ 14 h 80"/>
              <a:gd name="T86" fmla="*/ 30 w 97"/>
              <a:gd name="T87" fmla="*/ 9 h 80"/>
              <a:gd name="T88" fmla="*/ 32 w 97"/>
              <a:gd name="T89" fmla="*/ 5 h 80"/>
              <a:gd name="T90" fmla="*/ 34 w 97"/>
              <a:gd name="T91" fmla="*/ 4 h 80"/>
              <a:gd name="T92" fmla="*/ 35 w 97"/>
              <a:gd name="T93" fmla="*/ 4 h 80"/>
              <a:gd name="T94" fmla="*/ 36 w 97"/>
              <a:gd name="T95" fmla="*/ 4 h 80"/>
              <a:gd name="T96" fmla="*/ 39 w 97"/>
              <a:gd name="T97" fmla="*/ 1 h 80"/>
              <a:gd name="T98" fmla="*/ 45 w 97"/>
              <a:gd name="T99" fmla="*/ 0 h 80"/>
              <a:gd name="T100" fmla="*/ 49 w 97"/>
              <a:gd name="T101" fmla="*/ 0 h 80"/>
              <a:gd name="T102" fmla="*/ 54 w 97"/>
              <a:gd name="T103" fmla="*/ 1 h 80"/>
              <a:gd name="T104" fmla="*/ 57 w 97"/>
              <a:gd name="T105" fmla="*/ 2 h 80"/>
              <a:gd name="T106" fmla="*/ 59 w 97"/>
              <a:gd name="T107" fmla="*/ 3 h 80"/>
              <a:gd name="T108" fmla="*/ 61 w 97"/>
              <a:gd name="T109" fmla="*/ 4 h 80"/>
              <a:gd name="T110" fmla="*/ 62 w 97"/>
              <a:gd name="T111" fmla="*/ 5 h 80"/>
              <a:gd name="T112" fmla="*/ 63 w 97"/>
              <a:gd name="T113" fmla="*/ 7 h 80"/>
              <a:gd name="T114" fmla="*/ 64 w 97"/>
              <a:gd name="T115" fmla="*/ 8 h 80"/>
              <a:gd name="T116" fmla="*/ 65 w 97"/>
              <a:gd name="T117" fmla="*/ 10 h 80"/>
              <a:gd name="T118" fmla="*/ 67 w 97"/>
              <a:gd name="T119" fmla="*/ 16 h 80"/>
              <a:gd name="T120" fmla="*/ 66 w 97"/>
              <a:gd name="T121" fmla="*/ 24 h 80"/>
              <a:gd name="T122" fmla="*/ 65 w 97"/>
              <a:gd name="T12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80">
                <a:moveTo>
                  <a:pt x="65" y="27"/>
                </a:moveTo>
                <a:cubicBezTo>
                  <a:pt x="67" y="27"/>
                  <a:pt x="67" y="27"/>
                  <a:pt x="67" y="27"/>
                </a:cubicBezTo>
                <a:cubicBezTo>
                  <a:pt x="67" y="28"/>
                  <a:pt x="67" y="29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5"/>
                  <a:pt x="66" y="36"/>
                  <a:pt x="66" y="37"/>
                </a:cubicBezTo>
                <a:cubicBezTo>
                  <a:pt x="65" y="38"/>
                  <a:pt x="65" y="39"/>
                  <a:pt x="64" y="39"/>
                </a:cubicBezTo>
                <a:cubicBezTo>
                  <a:pt x="64" y="40"/>
                  <a:pt x="64" y="40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2" y="43"/>
                  <a:pt x="62" y="45"/>
                  <a:pt x="61" y="46"/>
                </a:cubicBezTo>
                <a:cubicBezTo>
                  <a:pt x="61" y="47"/>
                  <a:pt x="60" y="48"/>
                  <a:pt x="60" y="48"/>
                </a:cubicBezTo>
                <a:cubicBezTo>
                  <a:pt x="60" y="48"/>
                  <a:pt x="59" y="48"/>
                  <a:pt x="59" y="48"/>
                </a:cubicBez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9" y="51"/>
                  <a:pt x="59" y="51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54"/>
                  <a:pt x="64" y="56"/>
                  <a:pt x="66" y="57"/>
                </a:cubicBezTo>
                <a:cubicBezTo>
                  <a:pt x="85" y="65"/>
                  <a:pt x="94" y="69"/>
                  <a:pt x="95" y="70"/>
                </a:cubicBezTo>
                <a:cubicBezTo>
                  <a:pt x="96" y="70"/>
                  <a:pt x="96" y="71"/>
                  <a:pt x="96" y="73"/>
                </a:cubicBezTo>
                <a:cubicBezTo>
                  <a:pt x="97" y="75"/>
                  <a:pt x="97" y="77"/>
                  <a:pt x="97" y="78"/>
                </a:cubicBezTo>
                <a:cubicBezTo>
                  <a:pt x="97" y="80"/>
                  <a:pt x="97" y="80"/>
                  <a:pt x="9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79"/>
                  <a:pt x="0" y="79"/>
                </a:cubicBezTo>
                <a:cubicBezTo>
                  <a:pt x="0" y="74"/>
                  <a:pt x="0" y="71"/>
                  <a:pt x="1" y="70"/>
                </a:cubicBezTo>
                <a:cubicBezTo>
                  <a:pt x="2" y="69"/>
                  <a:pt x="12" y="65"/>
                  <a:pt x="30" y="57"/>
                </a:cubicBezTo>
                <a:cubicBezTo>
                  <a:pt x="31" y="57"/>
                  <a:pt x="32" y="56"/>
                  <a:pt x="33" y="55"/>
                </a:cubicBezTo>
                <a:cubicBezTo>
                  <a:pt x="34" y="54"/>
                  <a:pt x="35" y="53"/>
                  <a:pt x="35" y="53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6" y="52"/>
                  <a:pt x="37" y="51"/>
                </a:cubicBezTo>
                <a:cubicBezTo>
                  <a:pt x="37" y="51"/>
                  <a:pt x="37" y="50"/>
                  <a:pt x="37" y="50"/>
                </a:cubicBezTo>
                <a:cubicBezTo>
                  <a:pt x="37" y="49"/>
                  <a:pt x="37" y="49"/>
                  <a:pt x="37" y="48"/>
                </a:cubicBezTo>
                <a:cubicBezTo>
                  <a:pt x="37" y="48"/>
                  <a:pt x="36" y="48"/>
                  <a:pt x="36" y="48"/>
                </a:cubicBezTo>
                <a:cubicBezTo>
                  <a:pt x="36" y="48"/>
                  <a:pt x="36" y="47"/>
                  <a:pt x="35" y="46"/>
                </a:cubicBezTo>
                <a:cubicBezTo>
                  <a:pt x="35" y="45"/>
                  <a:pt x="34" y="43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3" y="40"/>
                  <a:pt x="33" y="40"/>
                  <a:pt x="32" y="39"/>
                </a:cubicBezTo>
                <a:cubicBezTo>
                  <a:pt x="31" y="39"/>
                  <a:pt x="31" y="38"/>
                  <a:pt x="31" y="37"/>
                </a:cubicBezTo>
                <a:cubicBezTo>
                  <a:pt x="30" y="36"/>
                  <a:pt x="30" y="35"/>
                  <a:pt x="30" y="33"/>
                </a:cubicBezTo>
                <a:cubicBezTo>
                  <a:pt x="29" y="32"/>
                  <a:pt x="29" y="31"/>
                  <a:pt x="29" y="30"/>
                </a:cubicBezTo>
                <a:cubicBezTo>
                  <a:pt x="29" y="29"/>
                  <a:pt x="29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6"/>
                  <a:pt x="30" y="24"/>
                  <a:pt x="29" y="20"/>
                </a:cubicBezTo>
                <a:cubicBezTo>
                  <a:pt x="29" y="17"/>
                  <a:pt x="29" y="15"/>
                  <a:pt x="29" y="14"/>
                </a:cubicBezTo>
                <a:cubicBezTo>
                  <a:pt x="29" y="13"/>
                  <a:pt x="29" y="12"/>
                  <a:pt x="30" y="9"/>
                </a:cubicBezTo>
                <a:cubicBezTo>
                  <a:pt x="31" y="7"/>
                  <a:pt x="31" y="6"/>
                  <a:pt x="32" y="5"/>
                </a:cubicBezTo>
                <a:cubicBezTo>
                  <a:pt x="32" y="5"/>
                  <a:pt x="33" y="5"/>
                  <a:pt x="34" y="4"/>
                </a:cubicBezTo>
                <a:cubicBezTo>
                  <a:pt x="34" y="4"/>
                  <a:pt x="35" y="4"/>
                  <a:pt x="35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3"/>
                  <a:pt x="37" y="2"/>
                  <a:pt x="39" y="1"/>
                </a:cubicBezTo>
                <a:cubicBezTo>
                  <a:pt x="41" y="0"/>
                  <a:pt x="43" y="0"/>
                  <a:pt x="45" y="0"/>
                </a:cubicBezTo>
                <a:cubicBezTo>
                  <a:pt x="48" y="0"/>
                  <a:pt x="49" y="0"/>
                  <a:pt x="49" y="0"/>
                </a:cubicBezTo>
                <a:cubicBezTo>
                  <a:pt x="49" y="0"/>
                  <a:pt x="51" y="0"/>
                  <a:pt x="54" y="1"/>
                </a:cubicBezTo>
                <a:cubicBezTo>
                  <a:pt x="55" y="1"/>
                  <a:pt x="56" y="2"/>
                  <a:pt x="57" y="2"/>
                </a:cubicBezTo>
                <a:cubicBezTo>
                  <a:pt x="58" y="2"/>
                  <a:pt x="58" y="3"/>
                  <a:pt x="59" y="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2" y="5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8"/>
                  <a:pt x="64" y="8"/>
                </a:cubicBezTo>
                <a:cubicBezTo>
                  <a:pt x="65" y="9"/>
                  <a:pt x="65" y="10"/>
                  <a:pt x="65" y="10"/>
                </a:cubicBezTo>
                <a:cubicBezTo>
                  <a:pt x="66" y="11"/>
                  <a:pt x="67" y="13"/>
                  <a:pt x="67" y="16"/>
                </a:cubicBezTo>
                <a:cubicBezTo>
                  <a:pt x="67" y="19"/>
                  <a:pt x="67" y="22"/>
                  <a:pt x="66" y="24"/>
                </a:cubicBezTo>
                <a:lnTo>
                  <a:pt x="65" y="27"/>
                </a:lnTo>
                <a:close/>
              </a:path>
            </a:pathLst>
          </a:custGeom>
          <a:solidFill>
            <a:srgbClr val="82A8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C10C4519-9E41-B9F5-73F6-8D075A81B1DC}"/>
              </a:ext>
            </a:extLst>
          </p:cNvPr>
          <p:cNvSpPr/>
          <p:nvPr/>
        </p:nvSpPr>
        <p:spPr>
          <a:xfrm>
            <a:off x="872152" y="4798533"/>
            <a:ext cx="10447696" cy="102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b-NO" sz="1400" dirty="0"/>
              <a:t>Det er viktig at alle roller i den regionale samhandlingen har god informasjon og forankring i ordningens oppgaver og aktiviteter</a:t>
            </a:r>
            <a:r>
              <a:rPr lang="nb-NO" sz="1400" dirty="0">
                <a:ea typeface="Times New Roman" panose="02020603050405020304" pitchFamily="18" charset="0"/>
                <a:cs typeface="Raleway"/>
              </a:rPr>
              <a:t>. </a:t>
            </a:r>
            <a:r>
              <a:rPr lang="nb-NO" sz="1400" dirty="0"/>
              <a:t>Her skisserer vi hvilke roller som har ansvar for hvilke oppgaver, samt en tidslinje for når oppgavene må være løst for at samhandlingen i 2026 skal bli både nyttig og velfungerende</a:t>
            </a:r>
            <a:r>
              <a:rPr lang="nb-NO" sz="1400" dirty="0">
                <a:ea typeface="Times New Roman" panose="02020603050405020304" pitchFamily="18" charset="0"/>
                <a:cs typeface="Raleway"/>
              </a:rPr>
              <a:t>. </a:t>
            </a:r>
            <a:endParaRPr lang="nb-NO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3DBDD468-5B42-9376-1F49-BEF80044B35C}"/>
              </a:ext>
            </a:extLst>
          </p:cNvPr>
          <p:cNvGrpSpPr/>
          <p:nvPr/>
        </p:nvGrpSpPr>
        <p:grpSpPr>
          <a:xfrm>
            <a:off x="10660078" y="2429535"/>
            <a:ext cx="773781" cy="689828"/>
            <a:chOff x="10660078" y="2429535"/>
            <a:chExt cx="773781" cy="689828"/>
          </a:xfrm>
        </p:grpSpPr>
        <p:grpSp>
          <p:nvGrpSpPr>
            <p:cNvPr id="46" name="Group 38">
              <a:extLst>
                <a:ext uri="{FF2B5EF4-FFF2-40B4-BE49-F238E27FC236}">
                  <a16:creationId xmlns:a16="http://schemas.microsoft.com/office/drawing/2014/main" id="{479D6C82-8F64-02CA-10DF-0AC8AC1949D7}"/>
                </a:ext>
              </a:extLst>
            </p:cNvPr>
            <p:cNvGrpSpPr/>
            <p:nvPr/>
          </p:nvGrpSpPr>
          <p:grpSpPr>
            <a:xfrm rot="2700000">
              <a:off x="10708201" y="2781290"/>
              <a:ext cx="289950" cy="386196"/>
              <a:chOff x="9456118" y="3917738"/>
              <a:chExt cx="688975" cy="927100"/>
            </a:xfrm>
          </p:grpSpPr>
          <p:sp>
            <p:nvSpPr>
              <p:cNvPr id="79" name="Freeform 85">
                <a:extLst>
                  <a:ext uri="{FF2B5EF4-FFF2-40B4-BE49-F238E27FC236}">
                    <a16:creationId xmlns:a16="http://schemas.microsoft.com/office/drawing/2014/main" id="{D4444EC5-A631-0E80-CC16-61C3DA56B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3917738"/>
                <a:ext cx="688975" cy="927100"/>
              </a:xfrm>
              <a:custGeom>
                <a:avLst/>
                <a:gdLst>
                  <a:gd name="T0" fmla="*/ 48 w 182"/>
                  <a:gd name="T1" fmla="*/ 188 h 246"/>
                  <a:gd name="T2" fmla="*/ 44 w 182"/>
                  <a:gd name="T3" fmla="*/ 159 h 246"/>
                  <a:gd name="T4" fmla="*/ 55 w 182"/>
                  <a:gd name="T5" fmla="*/ 159 h 246"/>
                  <a:gd name="T6" fmla="*/ 82 w 182"/>
                  <a:gd name="T7" fmla="*/ 204 h 246"/>
                  <a:gd name="T8" fmla="*/ 44 w 182"/>
                  <a:gd name="T9" fmla="*/ 237 h 246"/>
                  <a:gd name="T10" fmla="*/ 54 w 182"/>
                  <a:gd name="T11" fmla="*/ 240 h 246"/>
                  <a:gd name="T12" fmla="*/ 122 w 182"/>
                  <a:gd name="T13" fmla="*/ 189 h 246"/>
                  <a:gd name="T14" fmla="*/ 118 w 182"/>
                  <a:gd name="T15" fmla="*/ 149 h 246"/>
                  <a:gd name="T16" fmla="*/ 117 w 182"/>
                  <a:gd name="T17" fmla="*/ 136 h 246"/>
                  <a:gd name="T18" fmla="*/ 138 w 182"/>
                  <a:gd name="T19" fmla="*/ 121 h 246"/>
                  <a:gd name="T20" fmla="*/ 146 w 182"/>
                  <a:gd name="T21" fmla="*/ 149 h 246"/>
                  <a:gd name="T22" fmla="*/ 144 w 182"/>
                  <a:gd name="T23" fmla="*/ 155 h 246"/>
                  <a:gd name="T24" fmla="*/ 173 w 182"/>
                  <a:gd name="T25" fmla="*/ 108 h 246"/>
                  <a:gd name="T26" fmla="*/ 108 w 182"/>
                  <a:gd name="T27" fmla="*/ 10 h 246"/>
                  <a:gd name="T28" fmla="*/ 10 w 182"/>
                  <a:gd name="T29" fmla="*/ 75 h 246"/>
                  <a:gd name="T30" fmla="*/ 9 w 182"/>
                  <a:gd name="T31" fmla="*/ 77 h 246"/>
                  <a:gd name="T32" fmla="*/ 8 w 182"/>
                  <a:gd name="T33" fmla="*/ 80 h 246"/>
                  <a:gd name="T34" fmla="*/ 48 w 182"/>
                  <a:gd name="T35" fmla="*/ 18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46">
                    <a:moveTo>
                      <a:pt x="48" y="188"/>
                    </a:moveTo>
                    <a:cubicBezTo>
                      <a:pt x="41" y="182"/>
                      <a:pt x="36" y="161"/>
                      <a:pt x="44" y="159"/>
                    </a:cubicBezTo>
                    <a:cubicBezTo>
                      <a:pt x="47" y="158"/>
                      <a:pt x="52" y="158"/>
                      <a:pt x="55" y="159"/>
                    </a:cubicBezTo>
                    <a:cubicBezTo>
                      <a:pt x="74" y="163"/>
                      <a:pt x="86" y="183"/>
                      <a:pt x="82" y="204"/>
                    </a:cubicBezTo>
                    <a:cubicBezTo>
                      <a:pt x="78" y="224"/>
                      <a:pt x="62" y="237"/>
                      <a:pt x="44" y="237"/>
                    </a:cubicBezTo>
                    <a:cubicBezTo>
                      <a:pt x="48" y="238"/>
                      <a:pt x="51" y="239"/>
                      <a:pt x="54" y="240"/>
                    </a:cubicBezTo>
                    <a:cubicBezTo>
                      <a:pt x="85" y="246"/>
                      <a:pt x="115" y="223"/>
                      <a:pt x="122" y="189"/>
                    </a:cubicBezTo>
                    <a:cubicBezTo>
                      <a:pt x="125" y="174"/>
                      <a:pt x="123" y="160"/>
                      <a:pt x="118" y="149"/>
                    </a:cubicBezTo>
                    <a:cubicBezTo>
                      <a:pt x="118" y="149"/>
                      <a:pt x="116" y="140"/>
                      <a:pt x="117" y="136"/>
                    </a:cubicBezTo>
                    <a:cubicBezTo>
                      <a:pt x="119" y="126"/>
                      <a:pt x="128" y="119"/>
                      <a:pt x="138" y="121"/>
                    </a:cubicBezTo>
                    <a:cubicBezTo>
                      <a:pt x="149" y="124"/>
                      <a:pt x="147" y="141"/>
                      <a:pt x="146" y="149"/>
                    </a:cubicBezTo>
                    <a:cubicBezTo>
                      <a:pt x="145" y="151"/>
                      <a:pt x="145" y="153"/>
                      <a:pt x="144" y="155"/>
                    </a:cubicBezTo>
                    <a:cubicBezTo>
                      <a:pt x="158" y="143"/>
                      <a:pt x="169" y="127"/>
                      <a:pt x="173" y="108"/>
                    </a:cubicBezTo>
                    <a:cubicBezTo>
                      <a:pt x="182" y="62"/>
                      <a:pt x="153" y="19"/>
                      <a:pt x="108" y="10"/>
                    </a:cubicBezTo>
                    <a:cubicBezTo>
                      <a:pt x="63" y="0"/>
                      <a:pt x="19" y="30"/>
                      <a:pt x="10" y="75"/>
                    </a:cubicBezTo>
                    <a:cubicBezTo>
                      <a:pt x="9" y="76"/>
                      <a:pt x="9" y="76"/>
                      <a:pt x="9" y="77"/>
                    </a:cubicBezTo>
                    <a:cubicBezTo>
                      <a:pt x="9" y="78"/>
                      <a:pt x="9" y="79"/>
                      <a:pt x="8" y="80"/>
                    </a:cubicBezTo>
                    <a:cubicBezTo>
                      <a:pt x="0" y="122"/>
                      <a:pt x="17" y="164"/>
                      <a:pt x="48" y="188"/>
                    </a:cubicBezTo>
                    <a:close/>
                  </a:path>
                </a:pathLst>
              </a:custGeom>
              <a:solidFill>
                <a:srgbClr val="EF8C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80" name="Freeform 86">
                <a:extLst>
                  <a:ext uri="{FF2B5EF4-FFF2-40B4-BE49-F238E27FC236}">
                    <a16:creationId xmlns:a16="http://schemas.microsoft.com/office/drawing/2014/main" id="{7042FA6F-7967-7CD4-73D5-DAD8AA8F6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2805" y="3986001"/>
                <a:ext cx="349250" cy="422275"/>
              </a:xfrm>
              <a:custGeom>
                <a:avLst/>
                <a:gdLst>
                  <a:gd name="T0" fmla="*/ 46 w 92"/>
                  <a:gd name="T1" fmla="*/ 0 h 112"/>
                  <a:gd name="T2" fmla="*/ 92 w 92"/>
                  <a:gd name="T3" fmla="*/ 46 h 112"/>
                  <a:gd name="T4" fmla="*/ 64 w 92"/>
                  <a:gd name="T5" fmla="*/ 99 h 112"/>
                  <a:gd name="T6" fmla="*/ 64 w 92"/>
                  <a:gd name="T7" fmla="*/ 94 h 112"/>
                  <a:gd name="T8" fmla="*/ 64 w 92"/>
                  <a:gd name="T9" fmla="*/ 89 h 112"/>
                  <a:gd name="T10" fmla="*/ 63 w 92"/>
                  <a:gd name="T11" fmla="*/ 89 h 112"/>
                  <a:gd name="T12" fmla="*/ 50 w 92"/>
                  <a:gd name="T13" fmla="*/ 112 h 112"/>
                  <a:gd name="T14" fmla="*/ 30 w 92"/>
                  <a:gd name="T15" fmla="*/ 89 h 112"/>
                  <a:gd name="T16" fmla="*/ 27 w 92"/>
                  <a:gd name="T17" fmla="*/ 88 h 112"/>
                  <a:gd name="T18" fmla="*/ 31 w 92"/>
                  <a:gd name="T19" fmla="*/ 101 h 112"/>
                  <a:gd name="T20" fmla="*/ 0 w 92"/>
                  <a:gd name="T21" fmla="*/ 46 h 112"/>
                  <a:gd name="T22" fmla="*/ 46 w 92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12">
                    <a:moveTo>
                      <a:pt x="46" y="0"/>
                    </a:moveTo>
                    <a:cubicBezTo>
                      <a:pt x="72" y="0"/>
                      <a:pt x="92" y="20"/>
                      <a:pt x="92" y="46"/>
                    </a:cubicBezTo>
                    <a:cubicBezTo>
                      <a:pt x="92" y="68"/>
                      <a:pt x="81" y="88"/>
                      <a:pt x="64" y="99"/>
                    </a:cubicBezTo>
                    <a:cubicBezTo>
                      <a:pt x="64" y="98"/>
                      <a:pt x="64" y="96"/>
                      <a:pt x="64" y="94"/>
                    </a:cubicBezTo>
                    <a:cubicBezTo>
                      <a:pt x="64" y="92"/>
                      <a:pt x="64" y="90"/>
                      <a:pt x="64" y="89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1" y="98"/>
                      <a:pt x="56" y="106"/>
                      <a:pt x="50" y="112"/>
                    </a:cubicBezTo>
                    <a:cubicBezTo>
                      <a:pt x="46" y="102"/>
                      <a:pt x="39" y="94"/>
                      <a:pt x="30" y="89"/>
                    </a:cubicBezTo>
                    <a:cubicBezTo>
                      <a:pt x="29" y="89"/>
                      <a:pt x="28" y="88"/>
                      <a:pt x="27" y="88"/>
                    </a:cubicBezTo>
                    <a:cubicBezTo>
                      <a:pt x="27" y="92"/>
                      <a:pt x="29" y="97"/>
                      <a:pt x="31" y="101"/>
                    </a:cubicBezTo>
                    <a:cubicBezTo>
                      <a:pt x="12" y="89"/>
                      <a:pt x="0" y="69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lose/>
                  </a:path>
                </a:pathLst>
              </a:custGeom>
              <a:solidFill>
                <a:srgbClr val="FFEFD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  <p:grpSp>
          <p:nvGrpSpPr>
            <p:cNvPr id="47" name="Group 39">
              <a:extLst>
                <a:ext uri="{FF2B5EF4-FFF2-40B4-BE49-F238E27FC236}">
                  <a16:creationId xmlns:a16="http://schemas.microsoft.com/office/drawing/2014/main" id="{9D838790-6AD9-9DAB-A4CE-EE5BBBAC75FF}"/>
                </a:ext>
              </a:extLst>
            </p:cNvPr>
            <p:cNvGrpSpPr/>
            <p:nvPr/>
          </p:nvGrpSpPr>
          <p:grpSpPr>
            <a:xfrm rot="2700000">
              <a:off x="10827585" y="2382450"/>
              <a:ext cx="559190" cy="653359"/>
              <a:chOff x="9138618" y="2708062"/>
              <a:chExt cx="1328738" cy="1568451"/>
            </a:xfrm>
          </p:grpSpPr>
          <p:grpSp>
            <p:nvGrpSpPr>
              <p:cNvPr id="48" name="Group 40">
                <a:extLst>
                  <a:ext uri="{FF2B5EF4-FFF2-40B4-BE49-F238E27FC236}">
                    <a16:creationId xmlns:a16="http://schemas.microsoft.com/office/drawing/2014/main" id="{90FA7E2B-445C-CC09-9023-DF9F1C3EB96C}"/>
                  </a:ext>
                </a:extLst>
              </p:cNvPr>
              <p:cNvGrpSpPr/>
              <p:nvPr/>
            </p:nvGrpSpPr>
            <p:grpSpPr>
              <a:xfrm>
                <a:off x="9138618" y="3481176"/>
                <a:ext cx="1328738" cy="730250"/>
                <a:chOff x="9138618" y="3481176"/>
                <a:chExt cx="1328738" cy="730250"/>
              </a:xfrm>
              <a:solidFill>
                <a:srgbClr val="29401C"/>
              </a:solidFill>
            </p:grpSpPr>
            <p:sp>
              <p:nvSpPr>
                <p:cNvPr id="77" name="Freeform 83">
                  <a:extLst>
                    <a:ext uri="{FF2B5EF4-FFF2-40B4-BE49-F238E27FC236}">
                      <a16:creationId xmlns:a16="http://schemas.microsoft.com/office/drawing/2014/main" id="{56153B6A-BF95-01B3-5B1A-E9D274889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8618" y="3481176"/>
                  <a:ext cx="715963" cy="730250"/>
                </a:xfrm>
                <a:custGeom>
                  <a:avLst/>
                  <a:gdLst>
                    <a:gd name="T0" fmla="*/ 176 w 189"/>
                    <a:gd name="T1" fmla="*/ 0 h 194"/>
                    <a:gd name="T2" fmla="*/ 30 w 189"/>
                    <a:gd name="T3" fmla="*/ 172 h 194"/>
                    <a:gd name="T4" fmla="*/ 39 w 189"/>
                    <a:gd name="T5" fmla="*/ 194 h 194"/>
                    <a:gd name="T6" fmla="*/ 102 w 189"/>
                    <a:gd name="T7" fmla="*/ 123 h 194"/>
                    <a:gd name="T8" fmla="*/ 187 w 189"/>
                    <a:gd name="T9" fmla="*/ 84 h 194"/>
                    <a:gd name="T10" fmla="*/ 189 w 189"/>
                    <a:gd name="T11" fmla="*/ 0 h 194"/>
                    <a:gd name="T12" fmla="*/ 176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76" y="0"/>
                      </a:moveTo>
                      <a:cubicBezTo>
                        <a:pt x="64" y="0"/>
                        <a:pt x="0" y="92"/>
                        <a:pt x="30" y="172"/>
                      </a:cubicBezTo>
                      <a:cubicBezTo>
                        <a:pt x="33" y="179"/>
                        <a:pt x="36" y="187"/>
                        <a:pt x="39" y="194"/>
                      </a:cubicBezTo>
                      <a:cubicBezTo>
                        <a:pt x="48" y="163"/>
                        <a:pt x="70" y="137"/>
                        <a:pt x="102" y="123"/>
                      </a:cubicBezTo>
                      <a:cubicBezTo>
                        <a:pt x="123" y="101"/>
                        <a:pt x="153" y="87"/>
                        <a:pt x="187" y="84"/>
                      </a:cubicBezTo>
                      <a:cubicBezTo>
                        <a:pt x="188" y="56"/>
                        <a:pt x="189" y="28"/>
                        <a:pt x="189" y="0"/>
                      </a:cubicBezTo>
                      <a:cubicBezTo>
                        <a:pt x="185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8" name="Freeform 84">
                  <a:extLst>
                    <a:ext uri="{FF2B5EF4-FFF2-40B4-BE49-F238E27FC236}">
                      <a16:creationId xmlns:a16="http://schemas.microsoft.com/office/drawing/2014/main" id="{D258C038-B822-2328-2B22-240E009AD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51393" y="3481176"/>
                  <a:ext cx="715963" cy="730250"/>
                </a:xfrm>
                <a:custGeom>
                  <a:avLst/>
                  <a:gdLst>
                    <a:gd name="T0" fmla="*/ 13 w 189"/>
                    <a:gd name="T1" fmla="*/ 0 h 194"/>
                    <a:gd name="T2" fmla="*/ 159 w 189"/>
                    <a:gd name="T3" fmla="*/ 172 h 194"/>
                    <a:gd name="T4" fmla="*/ 150 w 189"/>
                    <a:gd name="T5" fmla="*/ 194 h 194"/>
                    <a:gd name="T6" fmla="*/ 87 w 189"/>
                    <a:gd name="T7" fmla="*/ 123 h 194"/>
                    <a:gd name="T8" fmla="*/ 2 w 189"/>
                    <a:gd name="T9" fmla="*/ 84 h 194"/>
                    <a:gd name="T10" fmla="*/ 0 w 189"/>
                    <a:gd name="T11" fmla="*/ 0 h 194"/>
                    <a:gd name="T12" fmla="*/ 13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3" y="0"/>
                      </a:moveTo>
                      <a:cubicBezTo>
                        <a:pt x="125" y="0"/>
                        <a:pt x="189" y="92"/>
                        <a:pt x="159" y="172"/>
                      </a:cubicBezTo>
                      <a:cubicBezTo>
                        <a:pt x="157" y="179"/>
                        <a:pt x="154" y="187"/>
                        <a:pt x="150" y="194"/>
                      </a:cubicBezTo>
                      <a:cubicBezTo>
                        <a:pt x="142" y="163"/>
                        <a:pt x="119" y="137"/>
                        <a:pt x="87" y="123"/>
                      </a:cubicBezTo>
                      <a:cubicBezTo>
                        <a:pt x="67" y="101"/>
                        <a:pt x="36" y="87"/>
                        <a:pt x="2" y="84"/>
                      </a:cubicBezTo>
                      <a:cubicBezTo>
                        <a:pt x="2" y="56"/>
                        <a:pt x="1" y="28"/>
                        <a:pt x="0" y="0"/>
                      </a:cubicBezTo>
                      <a:cubicBezTo>
                        <a:pt x="5" y="0"/>
                        <a:pt x="9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grpSp>
            <p:nvGrpSpPr>
              <p:cNvPr id="49" name="Group 41">
                <a:extLst>
                  <a:ext uri="{FF2B5EF4-FFF2-40B4-BE49-F238E27FC236}">
                    <a16:creationId xmlns:a16="http://schemas.microsoft.com/office/drawing/2014/main" id="{74039A7F-D1B1-65C4-9800-B0E90B83B24E}"/>
                  </a:ext>
                </a:extLst>
              </p:cNvPr>
              <p:cNvGrpSpPr/>
              <p:nvPr/>
            </p:nvGrpSpPr>
            <p:grpSpPr>
              <a:xfrm>
                <a:off x="9213230" y="3492288"/>
                <a:ext cx="1182688" cy="587376"/>
                <a:chOff x="9213230" y="3492288"/>
                <a:chExt cx="1182688" cy="587376"/>
              </a:xfrm>
              <a:solidFill>
                <a:srgbClr val="D3EC84"/>
              </a:solidFill>
            </p:grpSpPr>
            <p:sp>
              <p:nvSpPr>
                <p:cNvPr id="66" name="Freeform 81">
                  <a:extLst>
                    <a:ext uri="{FF2B5EF4-FFF2-40B4-BE49-F238E27FC236}">
                      <a16:creationId xmlns:a16="http://schemas.microsoft.com/office/drawing/2014/main" id="{585E3DCD-79C2-328E-6186-2397B7D64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3230" y="3492289"/>
                  <a:ext cx="690563" cy="587375"/>
                </a:xfrm>
                <a:custGeom>
                  <a:avLst/>
                  <a:gdLst>
                    <a:gd name="T0" fmla="*/ 169 w 182"/>
                    <a:gd name="T1" fmla="*/ 1 h 156"/>
                    <a:gd name="T2" fmla="*/ 18 w 182"/>
                    <a:gd name="T3" fmla="*/ 156 h 156"/>
                    <a:gd name="T4" fmla="*/ 164 w 182"/>
                    <a:gd name="T5" fmla="*/ 24 h 156"/>
                    <a:gd name="T6" fmla="*/ 176 w 182"/>
                    <a:gd name="T7" fmla="*/ 24 h 156"/>
                    <a:gd name="T8" fmla="*/ 174 w 182"/>
                    <a:gd name="T9" fmla="*/ 86 h 156"/>
                    <a:gd name="T10" fmla="*/ 178 w 182"/>
                    <a:gd name="T11" fmla="*/ 86 h 156"/>
                    <a:gd name="T12" fmla="*/ 182 w 182"/>
                    <a:gd name="T13" fmla="*/ 2 h 156"/>
                    <a:gd name="T14" fmla="*/ 169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69" y="1"/>
                      </a:moveTo>
                      <a:cubicBezTo>
                        <a:pt x="66" y="0"/>
                        <a:pt x="0" y="80"/>
                        <a:pt x="18" y="156"/>
                      </a:cubicBezTo>
                      <a:cubicBezTo>
                        <a:pt x="13" y="88"/>
                        <a:pt x="75" y="23"/>
                        <a:pt x="164" y="24"/>
                      </a:cubicBezTo>
                      <a:cubicBezTo>
                        <a:pt x="168" y="24"/>
                        <a:pt x="172" y="24"/>
                        <a:pt x="176" y="24"/>
                      </a:cubicBezTo>
                      <a:cubicBezTo>
                        <a:pt x="175" y="45"/>
                        <a:pt x="175" y="66"/>
                        <a:pt x="174" y="86"/>
                      </a:cubicBezTo>
                      <a:cubicBezTo>
                        <a:pt x="176" y="86"/>
                        <a:pt x="177" y="86"/>
                        <a:pt x="178" y="86"/>
                      </a:cubicBezTo>
                      <a:cubicBezTo>
                        <a:pt x="180" y="58"/>
                        <a:pt x="181" y="30"/>
                        <a:pt x="182" y="2"/>
                      </a:cubicBezTo>
                      <a:cubicBezTo>
                        <a:pt x="178" y="2"/>
                        <a:pt x="173" y="1"/>
                        <a:pt x="169" y="1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:a16="http://schemas.microsoft.com/office/drawing/2014/main" id="{850A30F2-C1C5-6D3A-D9A6-9716209DD1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6943" y="3492288"/>
                  <a:ext cx="688975" cy="587375"/>
                </a:xfrm>
                <a:custGeom>
                  <a:avLst/>
                  <a:gdLst>
                    <a:gd name="T0" fmla="*/ 12 w 182"/>
                    <a:gd name="T1" fmla="*/ 1 h 156"/>
                    <a:gd name="T2" fmla="*/ 164 w 182"/>
                    <a:gd name="T3" fmla="*/ 156 h 156"/>
                    <a:gd name="T4" fmla="*/ 18 w 182"/>
                    <a:gd name="T5" fmla="*/ 24 h 156"/>
                    <a:gd name="T6" fmla="*/ 5 w 182"/>
                    <a:gd name="T7" fmla="*/ 24 h 156"/>
                    <a:gd name="T8" fmla="*/ 7 w 182"/>
                    <a:gd name="T9" fmla="*/ 86 h 156"/>
                    <a:gd name="T10" fmla="*/ 3 w 182"/>
                    <a:gd name="T11" fmla="*/ 86 h 156"/>
                    <a:gd name="T12" fmla="*/ 0 w 182"/>
                    <a:gd name="T13" fmla="*/ 2 h 156"/>
                    <a:gd name="T14" fmla="*/ 12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2" y="1"/>
                      </a:moveTo>
                      <a:cubicBezTo>
                        <a:pt x="116" y="0"/>
                        <a:pt x="182" y="80"/>
                        <a:pt x="164" y="156"/>
                      </a:cubicBezTo>
                      <a:cubicBezTo>
                        <a:pt x="169" y="88"/>
                        <a:pt x="107" y="23"/>
                        <a:pt x="18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6" y="45"/>
                        <a:pt x="7" y="66"/>
                        <a:pt x="7" y="86"/>
                      </a:cubicBezTo>
                      <a:cubicBezTo>
                        <a:pt x="6" y="86"/>
                        <a:pt x="5" y="86"/>
                        <a:pt x="3" y="86"/>
                      </a:cubicBezTo>
                      <a:cubicBezTo>
                        <a:pt x="2" y="58"/>
                        <a:pt x="1" y="30"/>
                        <a:pt x="0" y="2"/>
                      </a:cubicBezTo>
                      <a:cubicBezTo>
                        <a:pt x="4" y="2"/>
                        <a:pt x="8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0" name="Freeform 65">
                <a:extLst>
                  <a:ext uri="{FF2B5EF4-FFF2-40B4-BE49-F238E27FC236}">
                    <a16:creationId xmlns:a16="http://schemas.microsoft.com/office/drawing/2014/main" id="{E52E08D0-93DD-3CD5-8F3E-7C85F9C96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917" y="2708062"/>
                <a:ext cx="830263" cy="1365250"/>
              </a:xfrm>
              <a:custGeom>
                <a:avLst/>
                <a:gdLst>
                  <a:gd name="T0" fmla="*/ 109 w 219"/>
                  <a:gd name="T1" fmla="*/ 0 h 362"/>
                  <a:gd name="T2" fmla="*/ 102 w 219"/>
                  <a:gd name="T3" fmla="*/ 2 h 362"/>
                  <a:gd name="T4" fmla="*/ 59 w 219"/>
                  <a:gd name="T5" fmla="*/ 37 h 362"/>
                  <a:gd name="T6" fmla="*/ 59 w 219"/>
                  <a:gd name="T7" fmla="*/ 37 h 362"/>
                  <a:gd name="T8" fmla="*/ 1 w 219"/>
                  <a:gd name="T9" fmla="*/ 92 h 362"/>
                  <a:gd name="T10" fmla="*/ 1 w 219"/>
                  <a:gd name="T11" fmla="*/ 93 h 362"/>
                  <a:gd name="T12" fmla="*/ 0 w 219"/>
                  <a:gd name="T13" fmla="*/ 94 h 362"/>
                  <a:gd name="T14" fmla="*/ 0 w 219"/>
                  <a:gd name="T15" fmla="*/ 95 h 362"/>
                  <a:gd name="T16" fmla="*/ 0 w 219"/>
                  <a:gd name="T17" fmla="*/ 96 h 362"/>
                  <a:gd name="T18" fmla="*/ 34 w 219"/>
                  <a:gd name="T19" fmla="*/ 327 h 362"/>
                  <a:gd name="T20" fmla="*/ 36 w 219"/>
                  <a:gd name="T21" fmla="*/ 336 h 362"/>
                  <a:gd name="T22" fmla="*/ 54 w 219"/>
                  <a:gd name="T23" fmla="*/ 355 h 362"/>
                  <a:gd name="T24" fmla="*/ 166 w 219"/>
                  <a:gd name="T25" fmla="*/ 355 h 362"/>
                  <a:gd name="T26" fmla="*/ 184 w 219"/>
                  <a:gd name="T27" fmla="*/ 336 h 362"/>
                  <a:gd name="T28" fmla="*/ 186 w 219"/>
                  <a:gd name="T29" fmla="*/ 326 h 362"/>
                  <a:gd name="T30" fmla="*/ 186 w 219"/>
                  <a:gd name="T31" fmla="*/ 326 h 362"/>
                  <a:gd name="T32" fmla="*/ 190 w 219"/>
                  <a:gd name="T33" fmla="*/ 295 h 362"/>
                  <a:gd name="T34" fmla="*/ 192 w 219"/>
                  <a:gd name="T35" fmla="*/ 285 h 362"/>
                  <a:gd name="T36" fmla="*/ 219 w 219"/>
                  <a:gd name="T37" fmla="*/ 95 h 362"/>
                  <a:gd name="T38" fmla="*/ 219 w 219"/>
                  <a:gd name="T39" fmla="*/ 94 h 362"/>
                  <a:gd name="T40" fmla="*/ 218 w 219"/>
                  <a:gd name="T41" fmla="*/ 93 h 362"/>
                  <a:gd name="T42" fmla="*/ 218 w 219"/>
                  <a:gd name="T43" fmla="*/ 92 h 362"/>
                  <a:gd name="T44" fmla="*/ 217 w 219"/>
                  <a:gd name="T45" fmla="*/ 91 h 362"/>
                  <a:gd name="T46" fmla="*/ 116 w 219"/>
                  <a:gd name="T47" fmla="*/ 2 h 362"/>
                  <a:gd name="T48" fmla="*/ 109 w 219"/>
                  <a:gd name="T4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362">
                    <a:moveTo>
                      <a:pt x="109" y="0"/>
                    </a:moveTo>
                    <a:cubicBezTo>
                      <a:pt x="106" y="0"/>
                      <a:pt x="103" y="1"/>
                      <a:pt x="102" y="2"/>
                    </a:cubicBezTo>
                    <a:cubicBezTo>
                      <a:pt x="87" y="14"/>
                      <a:pt x="73" y="25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39" y="55"/>
                      <a:pt x="19" y="73"/>
                      <a:pt x="1" y="92"/>
                    </a:cubicBezTo>
                    <a:cubicBezTo>
                      <a:pt x="1" y="92"/>
                      <a:pt x="1" y="92"/>
                      <a:pt x="1" y="93"/>
                    </a:cubicBezTo>
                    <a:cubicBezTo>
                      <a:pt x="1" y="93"/>
                      <a:pt x="0" y="93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6"/>
                    </a:cubicBezTo>
                    <a:cubicBezTo>
                      <a:pt x="11" y="173"/>
                      <a:pt x="23" y="250"/>
                      <a:pt x="34" y="327"/>
                    </a:cubicBezTo>
                    <a:cubicBezTo>
                      <a:pt x="35" y="330"/>
                      <a:pt x="35" y="333"/>
                      <a:pt x="36" y="336"/>
                    </a:cubicBezTo>
                    <a:cubicBezTo>
                      <a:pt x="37" y="345"/>
                      <a:pt x="45" y="353"/>
                      <a:pt x="54" y="355"/>
                    </a:cubicBezTo>
                    <a:cubicBezTo>
                      <a:pt x="92" y="362"/>
                      <a:pt x="128" y="361"/>
                      <a:pt x="166" y="355"/>
                    </a:cubicBezTo>
                    <a:cubicBezTo>
                      <a:pt x="175" y="353"/>
                      <a:pt x="183" y="345"/>
                      <a:pt x="184" y="336"/>
                    </a:cubicBezTo>
                    <a:cubicBezTo>
                      <a:pt x="185" y="333"/>
                      <a:pt x="185" y="329"/>
                      <a:pt x="186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7" y="316"/>
                      <a:pt x="189" y="305"/>
                      <a:pt x="190" y="295"/>
                    </a:cubicBezTo>
                    <a:cubicBezTo>
                      <a:pt x="191" y="292"/>
                      <a:pt x="191" y="288"/>
                      <a:pt x="192" y="285"/>
                    </a:cubicBezTo>
                    <a:cubicBezTo>
                      <a:pt x="201" y="222"/>
                      <a:pt x="210" y="158"/>
                      <a:pt x="219" y="95"/>
                    </a:cubicBezTo>
                    <a:cubicBezTo>
                      <a:pt x="219" y="95"/>
                      <a:pt x="219" y="95"/>
                      <a:pt x="219" y="94"/>
                    </a:cubicBezTo>
                    <a:cubicBezTo>
                      <a:pt x="219" y="94"/>
                      <a:pt x="219" y="94"/>
                      <a:pt x="218" y="93"/>
                    </a:cubicBezTo>
                    <a:cubicBezTo>
                      <a:pt x="218" y="93"/>
                      <a:pt x="218" y="92"/>
                      <a:pt x="218" y="92"/>
                    </a:cubicBezTo>
                    <a:cubicBezTo>
                      <a:pt x="218" y="92"/>
                      <a:pt x="218" y="92"/>
                      <a:pt x="217" y="91"/>
                    </a:cubicBezTo>
                    <a:cubicBezTo>
                      <a:pt x="188" y="60"/>
                      <a:pt x="154" y="30"/>
                      <a:pt x="116" y="2"/>
                    </a:cubicBezTo>
                    <a:cubicBezTo>
                      <a:pt x="115" y="1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1" name="Group 43">
                <a:extLst>
                  <a:ext uri="{FF2B5EF4-FFF2-40B4-BE49-F238E27FC236}">
                    <a16:creationId xmlns:a16="http://schemas.microsoft.com/office/drawing/2014/main" id="{00FAFDF9-1A6F-5908-C0DC-83F5037403CC}"/>
                  </a:ext>
                </a:extLst>
              </p:cNvPr>
              <p:cNvGrpSpPr/>
              <p:nvPr/>
            </p:nvGrpSpPr>
            <p:grpSpPr>
              <a:xfrm>
                <a:off x="9543430" y="3835188"/>
                <a:ext cx="508001" cy="79376"/>
                <a:chOff x="9543430" y="3835188"/>
                <a:chExt cx="508001" cy="79376"/>
              </a:xfrm>
              <a:solidFill>
                <a:srgbClr val="D3EC84"/>
              </a:solidFill>
            </p:grpSpPr>
            <p:sp>
              <p:nvSpPr>
                <p:cNvPr id="62" name="Freeform 77">
                  <a:extLst>
                    <a:ext uri="{FF2B5EF4-FFF2-40B4-BE49-F238E27FC236}">
                      <a16:creationId xmlns:a16="http://schemas.microsoft.com/office/drawing/2014/main" id="{A5680F2B-60BF-4D29-5930-E4DBD0D73E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3918" y="3835188"/>
                  <a:ext cx="141288" cy="71438"/>
                </a:xfrm>
                <a:custGeom>
                  <a:avLst/>
                  <a:gdLst>
                    <a:gd name="T0" fmla="*/ 37 w 37"/>
                    <a:gd name="T1" fmla="*/ 0 h 19"/>
                    <a:gd name="T2" fmla="*/ 37 w 37"/>
                    <a:gd name="T3" fmla="*/ 17 h 19"/>
                    <a:gd name="T4" fmla="*/ 2 w 37"/>
                    <a:gd name="T5" fmla="*/ 19 h 19"/>
                    <a:gd name="T6" fmla="*/ 0 w 37"/>
                    <a:gd name="T7" fmla="*/ 1 h 19"/>
                    <a:gd name="T8" fmla="*/ 37 w 37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7" y="0"/>
                      </a:moveTo>
                      <a:cubicBezTo>
                        <a:pt x="37" y="6"/>
                        <a:pt x="37" y="12"/>
                        <a:pt x="37" y="17"/>
                      </a:cubicBezTo>
                      <a:cubicBezTo>
                        <a:pt x="25" y="18"/>
                        <a:pt x="14" y="18"/>
                        <a:pt x="2" y="19"/>
                      </a:cubicBezTo>
                      <a:cubicBezTo>
                        <a:pt x="1" y="13"/>
                        <a:pt x="1" y="7"/>
                        <a:pt x="0" y="1"/>
                      </a:cubicBezTo>
                      <a:cubicBezTo>
                        <a:pt x="13" y="1"/>
                        <a:pt x="25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3" name="Freeform 78">
                  <a:extLst>
                    <a:ext uri="{FF2B5EF4-FFF2-40B4-BE49-F238E27FC236}">
                      <a16:creationId xmlns:a16="http://schemas.microsoft.com/office/drawing/2014/main" id="{CADC1851-1406-8D6A-C460-5473AAD8C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9655" y="3835188"/>
                  <a:ext cx="144463" cy="71438"/>
                </a:xfrm>
                <a:custGeom>
                  <a:avLst/>
                  <a:gdLst>
                    <a:gd name="T0" fmla="*/ 0 w 38"/>
                    <a:gd name="T1" fmla="*/ 0 h 19"/>
                    <a:gd name="T2" fmla="*/ 38 w 38"/>
                    <a:gd name="T3" fmla="*/ 1 h 19"/>
                    <a:gd name="T4" fmla="*/ 36 w 38"/>
                    <a:gd name="T5" fmla="*/ 19 h 19"/>
                    <a:gd name="T6" fmla="*/ 0 w 38"/>
                    <a:gd name="T7" fmla="*/ 17 h 19"/>
                    <a:gd name="T8" fmla="*/ 0 w 38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9">
                      <a:moveTo>
                        <a:pt x="0" y="0"/>
                      </a:moveTo>
                      <a:cubicBezTo>
                        <a:pt x="13" y="0"/>
                        <a:pt x="25" y="1"/>
                        <a:pt x="38" y="1"/>
                      </a:cubicBezTo>
                      <a:cubicBezTo>
                        <a:pt x="37" y="7"/>
                        <a:pt x="37" y="13"/>
                        <a:pt x="36" y="19"/>
                      </a:cubicBezTo>
                      <a:cubicBezTo>
                        <a:pt x="24" y="18"/>
                        <a:pt x="12" y="17"/>
                        <a:pt x="0" y="17"/>
                      </a:cubicBezTo>
                      <a:cubicBezTo>
                        <a:pt x="0" y="12"/>
                        <a:pt x="0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4" name="Freeform 79">
                  <a:extLst>
                    <a:ext uri="{FF2B5EF4-FFF2-40B4-BE49-F238E27FC236}">
                      <a16:creationId xmlns:a16="http://schemas.microsoft.com/office/drawing/2014/main" id="{4A2176C2-1082-E23A-803E-644B886F6B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3430" y="3843126"/>
                  <a:ext cx="52388" cy="71438"/>
                </a:xfrm>
                <a:custGeom>
                  <a:avLst/>
                  <a:gdLst>
                    <a:gd name="T0" fmla="*/ 0 w 14"/>
                    <a:gd name="T1" fmla="*/ 2 h 19"/>
                    <a:gd name="T2" fmla="*/ 12 w 14"/>
                    <a:gd name="T3" fmla="*/ 0 h 19"/>
                    <a:gd name="T4" fmla="*/ 14 w 14"/>
                    <a:gd name="T5" fmla="*/ 18 h 19"/>
                    <a:gd name="T6" fmla="*/ 2 w 14"/>
                    <a:gd name="T7" fmla="*/ 19 h 19"/>
                    <a:gd name="T8" fmla="*/ 0 w 14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9">
                      <a:moveTo>
                        <a:pt x="0" y="2"/>
                      </a:moveTo>
                      <a:cubicBezTo>
                        <a:pt x="4" y="1"/>
                        <a:pt x="8" y="1"/>
                        <a:pt x="12" y="0"/>
                      </a:cubicBezTo>
                      <a:cubicBezTo>
                        <a:pt x="13" y="6"/>
                        <a:pt x="13" y="12"/>
                        <a:pt x="14" y="18"/>
                      </a:cubicBezTo>
                      <a:cubicBezTo>
                        <a:pt x="10" y="18"/>
                        <a:pt x="6" y="18"/>
                        <a:pt x="2" y="19"/>
                      </a:cubicBezTo>
                      <a:cubicBezTo>
                        <a:pt x="2" y="13"/>
                        <a:pt x="1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5" name="Freeform 80">
                  <a:extLst>
                    <a:ext uri="{FF2B5EF4-FFF2-40B4-BE49-F238E27FC236}">
                      <a16:creationId xmlns:a16="http://schemas.microsoft.com/office/drawing/2014/main" id="{16FFDDE0-E0B5-A8BD-6560-5AD3C9570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2218" y="3843126"/>
                  <a:ext cx="49213" cy="71438"/>
                </a:xfrm>
                <a:custGeom>
                  <a:avLst/>
                  <a:gdLst>
                    <a:gd name="T0" fmla="*/ 11 w 13"/>
                    <a:gd name="T1" fmla="*/ 19 h 19"/>
                    <a:gd name="T2" fmla="*/ 0 w 13"/>
                    <a:gd name="T3" fmla="*/ 18 h 19"/>
                    <a:gd name="T4" fmla="*/ 2 w 13"/>
                    <a:gd name="T5" fmla="*/ 0 h 19"/>
                    <a:gd name="T6" fmla="*/ 13 w 13"/>
                    <a:gd name="T7" fmla="*/ 1 h 19"/>
                    <a:gd name="T8" fmla="*/ 11 w 1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9">
                      <a:moveTo>
                        <a:pt x="11" y="19"/>
                      </a:moveTo>
                      <a:cubicBezTo>
                        <a:pt x="7" y="18"/>
                        <a:pt x="4" y="18"/>
                        <a:pt x="0" y="18"/>
                      </a:cubicBezTo>
                      <a:cubicBezTo>
                        <a:pt x="1" y="12"/>
                        <a:pt x="1" y="6"/>
                        <a:pt x="2" y="0"/>
                      </a:cubicBezTo>
                      <a:cubicBezTo>
                        <a:pt x="6" y="1"/>
                        <a:pt x="9" y="1"/>
                        <a:pt x="13" y="1"/>
                      </a:cubicBezTo>
                      <a:cubicBezTo>
                        <a:pt x="12" y="7"/>
                        <a:pt x="12" y="13"/>
                        <a:pt x="11" y="19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2" name="Freeform 67">
                <a:extLst>
                  <a:ext uri="{FF2B5EF4-FFF2-40B4-BE49-F238E27FC236}">
                    <a16:creationId xmlns:a16="http://schemas.microsoft.com/office/drawing/2014/main" id="{FD669AE8-62EE-CFC0-C9FB-085CBFC97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2877926"/>
                <a:ext cx="677863" cy="219075"/>
              </a:xfrm>
              <a:custGeom>
                <a:avLst/>
                <a:gdLst>
                  <a:gd name="T0" fmla="*/ 179 w 179"/>
                  <a:gd name="T1" fmla="*/ 47 h 58"/>
                  <a:gd name="T2" fmla="*/ 156 w 179"/>
                  <a:gd name="T3" fmla="*/ 58 h 58"/>
                  <a:gd name="T4" fmla="*/ 129 w 179"/>
                  <a:gd name="T5" fmla="*/ 40 h 58"/>
                  <a:gd name="T6" fmla="*/ 118 w 179"/>
                  <a:gd name="T7" fmla="*/ 40 h 58"/>
                  <a:gd name="T8" fmla="*/ 89 w 179"/>
                  <a:gd name="T9" fmla="*/ 55 h 58"/>
                  <a:gd name="T10" fmla="*/ 61 w 179"/>
                  <a:gd name="T11" fmla="*/ 40 h 58"/>
                  <a:gd name="T12" fmla="*/ 50 w 179"/>
                  <a:gd name="T13" fmla="*/ 41 h 58"/>
                  <a:gd name="T14" fmla="*/ 23 w 179"/>
                  <a:gd name="T15" fmla="*/ 58 h 58"/>
                  <a:gd name="T16" fmla="*/ 0 w 179"/>
                  <a:gd name="T17" fmla="*/ 48 h 58"/>
                  <a:gd name="T18" fmla="*/ 50 w 179"/>
                  <a:gd name="T19" fmla="*/ 1 h 58"/>
                  <a:gd name="T20" fmla="*/ 128 w 179"/>
                  <a:gd name="T21" fmla="*/ 0 h 58"/>
                  <a:gd name="T22" fmla="*/ 179 w 179"/>
                  <a:gd name="T23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58">
                    <a:moveTo>
                      <a:pt x="179" y="47"/>
                    </a:moveTo>
                    <a:cubicBezTo>
                      <a:pt x="171" y="51"/>
                      <a:pt x="163" y="54"/>
                      <a:pt x="156" y="58"/>
                    </a:cubicBezTo>
                    <a:cubicBezTo>
                      <a:pt x="147" y="52"/>
                      <a:pt x="138" y="46"/>
                      <a:pt x="129" y="40"/>
                    </a:cubicBezTo>
                    <a:cubicBezTo>
                      <a:pt x="126" y="38"/>
                      <a:pt x="121" y="38"/>
                      <a:pt x="118" y="40"/>
                    </a:cubicBezTo>
                    <a:cubicBezTo>
                      <a:pt x="108" y="45"/>
                      <a:pt x="99" y="50"/>
                      <a:pt x="89" y="55"/>
                    </a:cubicBezTo>
                    <a:cubicBezTo>
                      <a:pt x="80" y="50"/>
                      <a:pt x="71" y="45"/>
                      <a:pt x="61" y="40"/>
                    </a:cubicBezTo>
                    <a:cubicBezTo>
                      <a:pt x="58" y="38"/>
                      <a:pt x="53" y="39"/>
                      <a:pt x="50" y="41"/>
                    </a:cubicBezTo>
                    <a:cubicBezTo>
                      <a:pt x="41" y="46"/>
                      <a:pt x="32" y="52"/>
                      <a:pt x="23" y="58"/>
                    </a:cubicBezTo>
                    <a:cubicBezTo>
                      <a:pt x="15" y="54"/>
                      <a:pt x="8" y="51"/>
                      <a:pt x="0" y="48"/>
                    </a:cubicBezTo>
                    <a:cubicBezTo>
                      <a:pt x="16" y="32"/>
                      <a:pt x="32" y="16"/>
                      <a:pt x="50" y="1"/>
                    </a:cubicBezTo>
                    <a:cubicBezTo>
                      <a:pt x="76" y="3"/>
                      <a:pt x="102" y="3"/>
                      <a:pt x="128" y="0"/>
                    </a:cubicBezTo>
                    <a:cubicBezTo>
                      <a:pt x="146" y="16"/>
                      <a:pt x="163" y="31"/>
                      <a:pt x="179" y="47"/>
                    </a:cubicBezTo>
                    <a:close/>
                  </a:path>
                </a:pathLst>
              </a:custGeom>
              <a:solidFill>
                <a:srgbClr val="FFEFD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3" name="Group 45">
                <a:extLst>
                  <a:ext uri="{FF2B5EF4-FFF2-40B4-BE49-F238E27FC236}">
                    <a16:creationId xmlns:a16="http://schemas.microsoft.com/office/drawing/2014/main" id="{1A869D76-52E0-C307-2865-5C804E5B31EF}"/>
                  </a:ext>
                </a:extLst>
              </p:cNvPr>
              <p:cNvGrpSpPr/>
              <p:nvPr/>
            </p:nvGrpSpPr>
            <p:grpSpPr>
              <a:xfrm>
                <a:off x="9448180" y="2765213"/>
                <a:ext cx="690563" cy="993775"/>
                <a:chOff x="9448180" y="2765213"/>
                <a:chExt cx="690563" cy="993775"/>
              </a:xfrm>
              <a:solidFill>
                <a:srgbClr val="B4DE2C"/>
              </a:solidFill>
            </p:grpSpPr>
            <p:grpSp>
              <p:nvGrpSpPr>
                <p:cNvPr id="56" name="Group 48">
                  <a:extLst>
                    <a:ext uri="{FF2B5EF4-FFF2-40B4-BE49-F238E27FC236}">
                      <a16:creationId xmlns:a16="http://schemas.microsoft.com/office/drawing/2014/main" id="{454E01B2-F7E4-07BE-54FB-31FBE6429AD0}"/>
                    </a:ext>
                  </a:extLst>
                </p:cNvPr>
                <p:cNvGrpSpPr/>
                <p:nvPr/>
              </p:nvGrpSpPr>
              <p:grpSpPr>
                <a:xfrm>
                  <a:off x="9448180" y="3070013"/>
                  <a:ext cx="690563" cy="688975"/>
                  <a:chOff x="9448180" y="3070013"/>
                  <a:chExt cx="690563" cy="688975"/>
                </a:xfrm>
                <a:grpFill/>
              </p:grpSpPr>
              <p:sp>
                <p:nvSpPr>
                  <p:cNvPr id="58" name="Freeform 73">
                    <a:extLst>
                      <a:ext uri="{FF2B5EF4-FFF2-40B4-BE49-F238E27FC236}">
                        <a16:creationId xmlns:a16="http://schemas.microsoft.com/office/drawing/2014/main" id="{F36F033C-C8E9-B167-58AB-53FC9787C0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76768" y="3073188"/>
                    <a:ext cx="198438" cy="674688"/>
                  </a:xfrm>
                  <a:custGeom>
                    <a:avLst/>
                    <a:gdLst>
                      <a:gd name="T0" fmla="*/ 0 w 52"/>
                      <a:gd name="T1" fmla="*/ 15 h 179"/>
                      <a:gd name="T2" fmla="*/ 24 w 52"/>
                      <a:gd name="T3" fmla="*/ 0 h 179"/>
                      <a:gd name="T4" fmla="*/ 49 w 52"/>
                      <a:gd name="T5" fmla="*/ 13 h 179"/>
                      <a:gd name="T6" fmla="*/ 52 w 52"/>
                      <a:gd name="T7" fmla="*/ 178 h 179"/>
                      <a:gd name="T8" fmla="*/ 14 w 52"/>
                      <a:gd name="T9" fmla="*/ 179 h 179"/>
                      <a:gd name="T10" fmla="*/ 0 w 52"/>
                      <a:gd name="T11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79">
                        <a:moveTo>
                          <a:pt x="0" y="15"/>
                        </a:moveTo>
                        <a:cubicBezTo>
                          <a:pt x="8" y="10"/>
                          <a:pt x="16" y="5"/>
                          <a:pt x="24" y="0"/>
                        </a:cubicBezTo>
                        <a:cubicBezTo>
                          <a:pt x="33" y="4"/>
                          <a:pt x="41" y="8"/>
                          <a:pt x="49" y="13"/>
                        </a:cubicBezTo>
                        <a:cubicBezTo>
                          <a:pt x="50" y="68"/>
                          <a:pt x="51" y="123"/>
                          <a:pt x="52" y="178"/>
                        </a:cubicBezTo>
                        <a:cubicBezTo>
                          <a:pt x="39" y="178"/>
                          <a:pt x="26" y="179"/>
                          <a:pt x="14" y="179"/>
                        </a:cubicBezTo>
                        <a:cubicBezTo>
                          <a:pt x="9" y="125"/>
                          <a:pt x="5" y="70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D9012B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59" name="Freeform 74">
                    <a:extLst>
                      <a:ext uri="{FF2B5EF4-FFF2-40B4-BE49-F238E27FC236}">
                        <a16:creationId xmlns:a16="http://schemas.microsoft.com/office/drawing/2014/main" id="{FAAEC9A6-BBDF-029A-27EB-6C9D050BD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9655" y="3070013"/>
                    <a:ext cx="196850" cy="677863"/>
                  </a:xfrm>
                  <a:custGeom>
                    <a:avLst/>
                    <a:gdLst>
                      <a:gd name="T0" fmla="*/ 0 w 52"/>
                      <a:gd name="T1" fmla="*/ 179 h 180"/>
                      <a:gd name="T2" fmla="*/ 2 w 52"/>
                      <a:gd name="T3" fmla="*/ 14 h 180"/>
                      <a:gd name="T4" fmla="*/ 27 w 52"/>
                      <a:gd name="T5" fmla="*/ 0 h 180"/>
                      <a:gd name="T6" fmla="*/ 52 w 52"/>
                      <a:gd name="T7" fmla="*/ 17 h 180"/>
                      <a:gd name="T8" fmla="*/ 40 w 52"/>
                      <a:gd name="T9" fmla="*/ 180 h 180"/>
                      <a:gd name="T10" fmla="*/ 0 w 52"/>
                      <a:gd name="T11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80">
                        <a:moveTo>
                          <a:pt x="0" y="179"/>
                        </a:moveTo>
                        <a:cubicBezTo>
                          <a:pt x="1" y="124"/>
                          <a:pt x="1" y="69"/>
                          <a:pt x="2" y="14"/>
                        </a:cubicBezTo>
                        <a:cubicBezTo>
                          <a:pt x="10" y="9"/>
                          <a:pt x="18" y="5"/>
                          <a:pt x="27" y="0"/>
                        </a:cubicBezTo>
                        <a:cubicBezTo>
                          <a:pt x="35" y="6"/>
                          <a:pt x="44" y="11"/>
                          <a:pt x="52" y="17"/>
                        </a:cubicBezTo>
                        <a:cubicBezTo>
                          <a:pt x="48" y="71"/>
                          <a:pt x="44" y="126"/>
                          <a:pt x="40" y="180"/>
                        </a:cubicBezTo>
                        <a:cubicBezTo>
                          <a:pt x="26" y="179"/>
                          <a:pt x="13" y="179"/>
                          <a:pt x="0" y="179"/>
                        </a:cubicBezTo>
                        <a:close/>
                      </a:path>
                    </a:pathLst>
                  </a:custGeom>
                  <a:solidFill>
                    <a:srgbClr val="D9012B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0" name="Freeform 75">
                    <a:extLst>
                      <a:ext uri="{FF2B5EF4-FFF2-40B4-BE49-F238E27FC236}">
                        <a16:creationId xmlns:a16="http://schemas.microsoft.com/office/drawing/2014/main" id="{22E00594-FD41-16D3-A472-6BC14493E3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48180" y="3108113"/>
                    <a:ext cx="133350" cy="650875"/>
                  </a:xfrm>
                  <a:custGeom>
                    <a:avLst/>
                    <a:gdLst>
                      <a:gd name="T0" fmla="*/ 0 w 35"/>
                      <a:gd name="T1" fmla="*/ 0 h 173"/>
                      <a:gd name="T2" fmla="*/ 18 w 35"/>
                      <a:gd name="T3" fmla="*/ 7 h 173"/>
                      <a:gd name="T4" fmla="*/ 35 w 35"/>
                      <a:gd name="T5" fmla="*/ 171 h 173"/>
                      <a:gd name="T6" fmla="*/ 22 w 35"/>
                      <a:gd name="T7" fmla="*/ 173 h 173"/>
                      <a:gd name="T8" fmla="*/ 0 w 35"/>
                      <a:gd name="T9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173">
                        <a:moveTo>
                          <a:pt x="0" y="0"/>
                        </a:moveTo>
                        <a:cubicBezTo>
                          <a:pt x="6" y="2"/>
                          <a:pt x="12" y="5"/>
                          <a:pt x="18" y="7"/>
                        </a:cubicBezTo>
                        <a:cubicBezTo>
                          <a:pt x="23" y="62"/>
                          <a:pt x="29" y="117"/>
                          <a:pt x="35" y="171"/>
                        </a:cubicBezTo>
                        <a:cubicBezTo>
                          <a:pt x="31" y="172"/>
                          <a:pt x="26" y="172"/>
                          <a:pt x="22" y="173"/>
                        </a:cubicBezTo>
                        <a:cubicBezTo>
                          <a:pt x="15" y="115"/>
                          <a:pt x="8" y="5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9012B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1" name="Freeform 76">
                    <a:extLst>
                      <a:ext uri="{FF2B5EF4-FFF2-40B4-BE49-F238E27FC236}">
                        <a16:creationId xmlns:a16="http://schemas.microsoft.com/office/drawing/2014/main" id="{97990AB4-3C37-C20B-CC2C-283B72F50E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16505" y="3103351"/>
                    <a:ext cx="122238" cy="652463"/>
                  </a:xfrm>
                  <a:custGeom>
                    <a:avLst/>
                    <a:gdLst>
                      <a:gd name="T0" fmla="*/ 12 w 32"/>
                      <a:gd name="T1" fmla="*/ 173 h 173"/>
                      <a:gd name="T2" fmla="*/ 0 w 32"/>
                      <a:gd name="T3" fmla="*/ 172 h 173"/>
                      <a:gd name="T4" fmla="*/ 17 w 32"/>
                      <a:gd name="T5" fmla="*/ 7 h 173"/>
                      <a:gd name="T6" fmla="*/ 32 w 32"/>
                      <a:gd name="T7" fmla="*/ 0 h 173"/>
                      <a:gd name="T8" fmla="*/ 12 w 32"/>
                      <a:gd name="T9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73">
                        <a:moveTo>
                          <a:pt x="12" y="173"/>
                        </a:moveTo>
                        <a:cubicBezTo>
                          <a:pt x="8" y="173"/>
                          <a:pt x="4" y="173"/>
                          <a:pt x="0" y="172"/>
                        </a:cubicBezTo>
                        <a:cubicBezTo>
                          <a:pt x="6" y="117"/>
                          <a:pt x="11" y="62"/>
                          <a:pt x="17" y="7"/>
                        </a:cubicBezTo>
                        <a:cubicBezTo>
                          <a:pt x="22" y="5"/>
                          <a:pt x="27" y="2"/>
                          <a:pt x="32" y="0"/>
                        </a:cubicBezTo>
                        <a:cubicBezTo>
                          <a:pt x="26" y="58"/>
                          <a:pt x="19" y="116"/>
                          <a:pt x="12" y="173"/>
                        </a:cubicBezTo>
                        <a:close/>
                      </a:path>
                    </a:pathLst>
                  </a:custGeom>
                  <a:solidFill>
                    <a:srgbClr val="D9012B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</p:grpSp>
            <p:sp>
              <p:nvSpPr>
                <p:cNvPr id="57" name="Freeform 72">
                  <a:extLst>
                    <a:ext uri="{FF2B5EF4-FFF2-40B4-BE49-F238E27FC236}">
                      <a16:creationId xmlns:a16="http://schemas.microsoft.com/office/drawing/2014/main" id="{E5B4FC36-496B-CAE3-0AF4-469548078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91068" y="2765213"/>
                  <a:ext cx="204788" cy="82550"/>
                </a:xfrm>
                <a:custGeom>
                  <a:avLst/>
                  <a:gdLst>
                    <a:gd name="T0" fmla="*/ 54 w 54"/>
                    <a:gd name="T1" fmla="*/ 21 h 22"/>
                    <a:gd name="T2" fmla="*/ 0 w 54"/>
                    <a:gd name="T3" fmla="*/ 21 h 22"/>
                    <a:gd name="T4" fmla="*/ 27 w 54"/>
                    <a:gd name="T5" fmla="*/ 0 h 22"/>
                    <a:gd name="T6" fmla="*/ 54 w 54"/>
                    <a:gd name="T7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2">
                      <a:moveTo>
                        <a:pt x="54" y="21"/>
                      </a:moveTo>
                      <a:cubicBezTo>
                        <a:pt x="36" y="22"/>
                        <a:pt x="18" y="22"/>
                        <a:pt x="0" y="21"/>
                      </a:cubicBezTo>
                      <a:cubicBezTo>
                        <a:pt x="9" y="14"/>
                        <a:pt x="18" y="7"/>
                        <a:pt x="27" y="0"/>
                      </a:cubicBezTo>
                      <a:cubicBezTo>
                        <a:pt x="36" y="7"/>
                        <a:pt x="45" y="14"/>
                        <a:pt x="54" y="21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4" name="Oval 46">
                <a:extLst>
                  <a:ext uri="{FF2B5EF4-FFF2-40B4-BE49-F238E27FC236}">
                    <a16:creationId xmlns:a16="http://schemas.microsoft.com/office/drawing/2014/main" id="{850679DD-7A45-B3E3-055C-685BFA9101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2343" y="3536738"/>
                <a:ext cx="136525" cy="7397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55" name="Oval 47">
                <a:extLst>
                  <a:ext uri="{FF2B5EF4-FFF2-40B4-BE49-F238E27FC236}">
                    <a16:creationId xmlns:a16="http://schemas.microsoft.com/office/drawing/2014/main" id="{E76E77B0-20A1-0124-BD53-9E03F025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155" y="3612938"/>
                <a:ext cx="55563" cy="482600"/>
              </a:xfrm>
              <a:prstGeom prst="ellipse">
                <a:avLst/>
              </a:prstGeom>
              <a:solidFill>
                <a:srgbClr val="D9012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</p:grpSp>
      <p:pic>
        <p:nvPicPr>
          <p:cNvPr id="82" name="Bilde 81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C86DB7A0-B116-6E27-F2E3-B2D517A67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4488" r="77606" b="11793"/>
          <a:stretch/>
        </p:blipFill>
        <p:spPr>
          <a:xfrm>
            <a:off x="8825239" y="2622881"/>
            <a:ext cx="284018" cy="324000"/>
          </a:xfrm>
          <a:prstGeom prst="rect">
            <a:avLst/>
          </a:prstGeom>
        </p:spPr>
      </p:pic>
      <p:sp>
        <p:nvSpPr>
          <p:cNvPr id="84" name="TextBox 36">
            <a:extLst>
              <a:ext uri="{FF2B5EF4-FFF2-40B4-BE49-F238E27FC236}">
                <a16:creationId xmlns:a16="http://schemas.microsoft.com/office/drawing/2014/main" id="{DD7F82B2-BC22-FAF8-3222-34FF23D8B954}"/>
              </a:ext>
            </a:extLst>
          </p:cNvPr>
          <p:cNvSpPr txBox="1"/>
          <p:nvPr/>
        </p:nvSpPr>
        <p:spPr>
          <a:xfrm>
            <a:off x="0" y="1485883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latin typeface="+mj-lt"/>
              </a:rPr>
              <a:t>Roller i regional samhandling</a:t>
            </a:r>
          </a:p>
        </p:txBody>
      </p:sp>
      <p:sp>
        <p:nvSpPr>
          <p:cNvPr id="85" name="Freeform 165">
            <a:extLst>
              <a:ext uri="{FF2B5EF4-FFF2-40B4-BE49-F238E27FC236}">
                <a16:creationId xmlns:a16="http://schemas.microsoft.com/office/drawing/2014/main" id="{3A7D3A01-4327-010F-D0AF-2507DB8851FF}"/>
              </a:ext>
            </a:extLst>
          </p:cNvPr>
          <p:cNvSpPr>
            <a:spLocks noEditPoints="1"/>
          </p:cNvSpPr>
          <p:nvPr/>
        </p:nvSpPr>
        <p:spPr bwMode="auto">
          <a:xfrm>
            <a:off x="959993" y="2614344"/>
            <a:ext cx="338831" cy="34107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0147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A9A5F23D-CCFF-8F05-0967-DFE6DD251ED8}"/>
              </a:ext>
            </a:extLst>
          </p:cNvPr>
          <p:cNvGrpSpPr>
            <a:grpSpLocks noChangeAspect="1"/>
          </p:cNvGrpSpPr>
          <p:nvPr/>
        </p:nvGrpSpPr>
        <p:grpSpPr>
          <a:xfrm>
            <a:off x="167811" y="211329"/>
            <a:ext cx="565845" cy="360000"/>
            <a:chOff x="8026554" y="1225485"/>
            <a:chExt cx="1980456" cy="1246251"/>
          </a:xfrm>
        </p:grpSpPr>
        <p:sp>
          <p:nvSpPr>
            <p:cNvPr id="4" name="Rektangel: avrundede hjørner 3">
              <a:extLst>
                <a:ext uri="{FF2B5EF4-FFF2-40B4-BE49-F238E27FC236}">
                  <a16:creationId xmlns:a16="http://schemas.microsoft.com/office/drawing/2014/main" id="{AF641604-102B-9256-B6E5-42FDE9E6D20B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5" name="Grafikk 4">
              <a:extLst>
                <a:ext uri="{FF2B5EF4-FFF2-40B4-BE49-F238E27FC236}">
                  <a16:creationId xmlns:a16="http://schemas.microsoft.com/office/drawing/2014/main" id="{861F6A51-E33D-B12E-4168-689A85E01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18" name="Bilde 17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F967D4C8-BEDC-1A0C-3396-376152B61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" y="192475"/>
            <a:ext cx="144525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65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D5D009-D3A8-40B6-A379-18720590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ORGANISASJONER</a:t>
            </a:r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0BE9F-C27C-4848-A9EF-35E64074B324}"/>
              </a:ext>
            </a:extLst>
          </p:cNvPr>
          <p:cNvSpPr/>
          <p:nvPr/>
        </p:nvSpPr>
        <p:spPr>
          <a:xfrm>
            <a:off x="508795" y="1885485"/>
            <a:ext cx="1339200" cy="1339200"/>
          </a:xfrm>
          <a:prstGeom prst="rect">
            <a:avLst/>
          </a:prstGeom>
          <a:noFill/>
          <a:ln w="38100">
            <a:solidFill>
              <a:srgbClr val="014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6A990-68A6-4097-B285-98F95D004BF1}"/>
              </a:ext>
            </a:extLst>
          </p:cNvPr>
          <p:cNvSpPr txBox="1"/>
          <p:nvPr/>
        </p:nvSpPr>
        <p:spPr>
          <a:xfrm>
            <a:off x="245943" y="3442031"/>
            <a:ext cx="1822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01474F"/>
                </a:solidFill>
                <a:latin typeface="+mj-lt"/>
              </a:rPr>
              <a:t>Organisasjoner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0CE2-4A24-496D-92F3-D0D931AD7D30}"/>
              </a:ext>
            </a:extLst>
          </p:cNvPr>
          <p:cNvSpPr/>
          <p:nvPr/>
        </p:nvSpPr>
        <p:spPr>
          <a:xfrm>
            <a:off x="2600505" y="2066193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1DE6A-B253-4A9B-B2AD-5B7E7486D349}"/>
              </a:ext>
            </a:extLst>
          </p:cNvPr>
          <p:cNvSpPr txBox="1"/>
          <p:nvPr/>
        </p:nvSpPr>
        <p:spPr>
          <a:xfrm>
            <a:off x="2177592" y="3308479"/>
            <a:ext cx="182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Tilitsvalgte</a:t>
            </a:r>
            <a:endParaRPr lang="nb-NO" sz="1200" b="1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2859AA-BD20-48DB-94C0-74E4FA4A34AC}"/>
              </a:ext>
            </a:extLst>
          </p:cNvPr>
          <p:cNvSpPr/>
          <p:nvPr/>
        </p:nvSpPr>
        <p:spPr>
          <a:xfrm>
            <a:off x="8448549" y="2052165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A02B6-AF22-4C52-951C-A6034336B13D}"/>
              </a:ext>
            </a:extLst>
          </p:cNvPr>
          <p:cNvSpPr txBox="1"/>
          <p:nvPr/>
        </p:nvSpPr>
        <p:spPr>
          <a:xfrm>
            <a:off x="8025832" y="3308479"/>
            <a:ext cx="182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8C8C8C"/>
                </a:solidFill>
                <a:latin typeface="+mj-lt"/>
              </a:rPr>
              <a:t>Norsk Landbrukssamvirke</a:t>
            </a:r>
            <a:endParaRPr lang="en-ID" sz="1200" b="1" dirty="0">
              <a:solidFill>
                <a:srgbClr val="8C8C8C"/>
              </a:solidFill>
              <a:latin typeface="+mj-lt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258B979-683C-5473-B656-BC1A03611C66}"/>
              </a:ext>
            </a:extLst>
          </p:cNvPr>
          <p:cNvGrpSpPr/>
          <p:nvPr/>
        </p:nvGrpSpPr>
        <p:grpSpPr>
          <a:xfrm>
            <a:off x="6209402" y="2076631"/>
            <a:ext cx="1598144" cy="1508847"/>
            <a:chOff x="9471844" y="288654"/>
            <a:chExt cx="1598144" cy="1508847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A24E752C-BD22-B974-DBF1-17CB51D49F29}"/>
                </a:ext>
              </a:extLst>
            </p:cNvPr>
            <p:cNvSpPr/>
            <p:nvPr/>
          </p:nvSpPr>
          <p:spPr>
            <a:xfrm>
              <a:off x="9767996" y="288654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75C28820-E5DD-D6A0-1309-ABC90F487DBD}"/>
                </a:ext>
              </a:extLst>
            </p:cNvPr>
            <p:cNvSpPr txBox="1"/>
            <p:nvPr/>
          </p:nvSpPr>
          <p:spPr>
            <a:xfrm>
              <a:off x="9471844" y="1520501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Sekretær</a:t>
              </a:r>
            </a:p>
          </p:txBody>
        </p:sp>
      </p:grpSp>
      <p:sp>
        <p:nvSpPr>
          <p:cNvPr id="13" name="Rectangle 25">
            <a:extLst>
              <a:ext uri="{FF2B5EF4-FFF2-40B4-BE49-F238E27FC236}">
                <a16:creationId xmlns:a16="http://schemas.microsoft.com/office/drawing/2014/main" id="{B9A9FB24-80C2-2AA1-D150-F937638729D1}"/>
              </a:ext>
            </a:extLst>
          </p:cNvPr>
          <p:cNvSpPr/>
          <p:nvPr/>
        </p:nvSpPr>
        <p:spPr>
          <a:xfrm>
            <a:off x="4535875" y="2073178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28">
            <a:extLst>
              <a:ext uri="{FF2B5EF4-FFF2-40B4-BE49-F238E27FC236}">
                <a16:creationId xmlns:a16="http://schemas.microsoft.com/office/drawing/2014/main" id="{51645477-A27E-05F9-0A5B-5539D47E09BF}"/>
              </a:ext>
            </a:extLst>
          </p:cNvPr>
          <p:cNvGrpSpPr/>
          <p:nvPr/>
        </p:nvGrpSpPr>
        <p:grpSpPr>
          <a:xfrm>
            <a:off x="4881716" y="2432381"/>
            <a:ext cx="314159" cy="314160"/>
            <a:chOff x="8756835" y="3387391"/>
            <a:chExt cx="380133" cy="380134"/>
          </a:xfrm>
          <a:solidFill>
            <a:srgbClr val="8C8C8C"/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3F17237-4286-F601-083D-9C3C7914D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ABB69DA-47D6-7B46-D8FC-CA8B8C4A4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12ACE9C-AFAD-D7B5-7595-E7AF99F0D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" name="TextBox 27">
            <a:extLst>
              <a:ext uri="{FF2B5EF4-FFF2-40B4-BE49-F238E27FC236}">
                <a16:creationId xmlns:a16="http://schemas.microsoft.com/office/drawing/2014/main" id="{F485F8FD-F9D0-F732-F278-C912D9596064}"/>
              </a:ext>
            </a:extLst>
          </p:cNvPr>
          <p:cNvSpPr txBox="1"/>
          <p:nvPr/>
        </p:nvSpPr>
        <p:spPr>
          <a:xfrm>
            <a:off x="4239723" y="3303531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Sekretariat</a:t>
            </a: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60823513-EFBA-D965-FA3D-95F3A9E2051A}"/>
              </a:ext>
            </a:extLst>
          </p:cNvPr>
          <p:cNvSpPr>
            <a:spLocks/>
          </p:cNvSpPr>
          <p:nvPr/>
        </p:nvSpPr>
        <p:spPr bwMode="auto">
          <a:xfrm>
            <a:off x="2921656" y="2378240"/>
            <a:ext cx="363538" cy="300038"/>
          </a:xfrm>
          <a:custGeom>
            <a:avLst/>
            <a:gdLst>
              <a:gd name="T0" fmla="*/ 65 w 97"/>
              <a:gd name="T1" fmla="*/ 27 h 80"/>
              <a:gd name="T2" fmla="*/ 67 w 97"/>
              <a:gd name="T3" fmla="*/ 27 h 80"/>
              <a:gd name="T4" fmla="*/ 67 w 97"/>
              <a:gd name="T5" fmla="*/ 30 h 80"/>
              <a:gd name="T6" fmla="*/ 67 w 97"/>
              <a:gd name="T7" fmla="*/ 33 h 80"/>
              <a:gd name="T8" fmla="*/ 66 w 97"/>
              <a:gd name="T9" fmla="*/ 37 h 80"/>
              <a:gd name="T10" fmla="*/ 64 w 97"/>
              <a:gd name="T11" fmla="*/ 39 h 80"/>
              <a:gd name="T12" fmla="*/ 63 w 97"/>
              <a:gd name="T13" fmla="*/ 40 h 80"/>
              <a:gd name="T14" fmla="*/ 63 w 97"/>
              <a:gd name="T15" fmla="*/ 40 h 80"/>
              <a:gd name="T16" fmla="*/ 61 w 97"/>
              <a:gd name="T17" fmla="*/ 46 h 80"/>
              <a:gd name="T18" fmla="*/ 60 w 97"/>
              <a:gd name="T19" fmla="*/ 48 h 80"/>
              <a:gd name="T20" fmla="*/ 59 w 97"/>
              <a:gd name="T21" fmla="*/ 48 h 80"/>
              <a:gd name="T22" fmla="*/ 59 w 97"/>
              <a:gd name="T23" fmla="*/ 50 h 80"/>
              <a:gd name="T24" fmla="*/ 59 w 97"/>
              <a:gd name="T25" fmla="*/ 51 h 80"/>
              <a:gd name="T26" fmla="*/ 60 w 97"/>
              <a:gd name="T27" fmla="*/ 52 h 80"/>
              <a:gd name="T28" fmla="*/ 61 w 97"/>
              <a:gd name="T29" fmla="*/ 51 h 80"/>
              <a:gd name="T30" fmla="*/ 66 w 97"/>
              <a:gd name="T31" fmla="*/ 57 h 80"/>
              <a:gd name="T32" fmla="*/ 95 w 97"/>
              <a:gd name="T33" fmla="*/ 70 h 80"/>
              <a:gd name="T34" fmla="*/ 96 w 97"/>
              <a:gd name="T35" fmla="*/ 73 h 80"/>
              <a:gd name="T36" fmla="*/ 97 w 97"/>
              <a:gd name="T37" fmla="*/ 78 h 80"/>
              <a:gd name="T38" fmla="*/ 97 w 97"/>
              <a:gd name="T39" fmla="*/ 80 h 80"/>
              <a:gd name="T40" fmla="*/ 0 w 97"/>
              <a:gd name="T41" fmla="*/ 80 h 80"/>
              <a:gd name="T42" fmla="*/ 0 w 97"/>
              <a:gd name="T43" fmla="*/ 79 h 80"/>
              <a:gd name="T44" fmla="*/ 1 w 97"/>
              <a:gd name="T45" fmla="*/ 70 h 80"/>
              <a:gd name="T46" fmla="*/ 30 w 97"/>
              <a:gd name="T47" fmla="*/ 57 h 80"/>
              <a:gd name="T48" fmla="*/ 33 w 97"/>
              <a:gd name="T49" fmla="*/ 55 h 80"/>
              <a:gd name="T50" fmla="*/ 35 w 97"/>
              <a:gd name="T51" fmla="*/ 53 h 80"/>
              <a:gd name="T52" fmla="*/ 35 w 97"/>
              <a:gd name="T53" fmla="*/ 51 h 80"/>
              <a:gd name="T54" fmla="*/ 36 w 97"/>
              <a:gd name="T55" fmla="*/ 52 h 80"/>
              <a:gd name="T56" fmla="*/ 37 w 97"/>
              <a:gd name="T57" fmla="*/ 51 h 80"/>
              <a:gd name="T58" fmla="*/ 37 w 97"/>
              <a:gd name="T59" fmla="*/ 50 h 80"/>
              <a:gd name="T60" fmla="*/ 37 w 97"/>
              <a:gd name="T61" fmla="*/ 48 h 80"/>
              <a:gd name="T62" fmla="*/ 36 w 97"/>
              <a:gd name="T63" fmla="*/ 48 h 80"/>
              <a:gd name="T64" fmla="*/ 35 w 97"/>
              <a:gd name="T65" fmla="*/ 46 h 80"/>
              <a:gd name="T66" fmla="*/ 34 w 97"/>
              <a:gd name="T67" fmla="*/ 40 h 80"/>
              <a:gd name="T68" fmla="*/ 33 w 97"/>
              <a:gd name="T69" fmla="*/ 40 h 80"/>
              <a:gd name="T70" fmla="*/ 32 w 97"/>
              <a:gd name="T71" fmla="*/ 39 h 80"/>
              <a:gd name="T72" fmla="*/ 31 w 97"/>
              <a:gd name="T73" fmla="*/ 37 h 80"/>
              <a:gd name="T74" fmla="*/ 30 w 97"/>
              <a:gd name="T75" fmla="*/ 33 h 80"/>
              <a:gd name="T76" fmla="*/ 29 w 97"/>
              <a:gd name="T77" fmla="*/ 30 h 80"/>
              <a:gd name="T78" fmla="*/ 30 w 97"/>
              <a:gd name="T79" fmla="*/ 27 h 80"/>
              <a:gd name="T80" fmla="*/ 31 w 97"/>
              <a:gd name="T81" fmla="*/ 27 h 80"/>
              <a:gd name="T82" fmla="*/ 29 w 97"/>
              <a:gd name="T83" fmla="*/ 20 h 80"/>
              <a:gd name="T84" fmla="*/ 29 w 97"/>
              <a:gd name="T85" fmla="*/ 14 h 80"/>
              <a:gd name="T86" fmla="*/ 30 w 97"/>
              <a:gd name="T87" fmla="*/ 9 h 80"/>
              <a:gd name="T88" fmla="*/ 32 w 97"/>
              <a:gd name="T89" fmla="*/ 5 h 80"/>
              <a:gd name="T90" fmla="*/ 34 w 97"/>
              <a:gd name="T91" fmla="*/ 4 h 80"/>
              <a:gd name="T92" fmla="*/ 35 w 97"/>
              <a:gd name="T93" fmla="*/ 4 h 80"/>
              <a:gd name="T94" fmla="*/ 36 w 97"/>
              <a:gd name="T95" fmla="*/ 4 h 80"/>
              <a:gd name="T96" fmla="*/ 39 w 97"/>
              <a:gd name="T97" fmla="*/ 1 h 80"/>
              <a:gd name="T98" fmla="*/ 45 w 97"/>
              <a:gd name="T99" fmla="*/ 0 h 80"/>
              <a:gd name="T100" fmla="*/ 49 w 97"/>
              <a:gd name="T101" fmla="*/ 0 h 80"/>
              <a:gd name="T102" fmla="*/ 54 w 97"/>
              <a:gd name="T103" fmla="*/ 1 h 80"/>
              <a:gd name="T104" fmla="*/ 57 w 97"/>
              <a:gd name="T105" fmla="*/ 2 h 80"/>
              <a:gd name="T106" fmla="*/ 59 w 97"/>
              <a:gd name="T107" fmla="*/ 3 h 80"/>
              <a:gd name="T108" fmla="*/ 61 w 97"/>
              <a:gd name="T109" fmla="*/ 4 h 80"/>
              <a:gd name="T110" fmla="*/ 62 w 97"/>
              <a:gd name="T111" fmla="*/ 5 h 80"/>
              <a:gd name="T112" fmla="*/ 63 w 97"/>
              <a:gd name="T113" fmla="*/ 7 h 80"/>
              <a:gd name="T114" fmla="*/ 64 w 97"/>
              <a:gd name="T115" fmla="*/ 8 h 80"/>
              <a:gd name="T116" fmla="*/ 65 w 97"/>
              <a:gd name="T117" fmla="*/ 10 h 80"/>
              <a:gd name="T118" fmla="*/ 67 w 97"/>
              <a:gd name="T119" fmla="*/ 16 h 80"/>
              <a:gd name="T120" fmla="*/ 66 w 97"/>
              <a:gd name="T121" fmla="*/ 24 h 80"/>
              <a:gd name="T122" fmla="*/ 65 w 97"/>
              <a:gd name="T12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80">
                <a:moveTo>
                  <a:pt x="65" y="27"/>
                </a:moveTo>
                <a:cubicBezTo>
                  <a:pt x="67" y="27"/>
                  <a:pt x="67" y="27"/>
                  <a:pt x="67" y="27"/>
                </a:cubicBezTo>
                <a:cubicBezTo>
                  <a:pt x="67" y="28"/>
                  <a:pt x="67" y="29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5"/>
                  <a:pt x="66" y="36"/>
                  <a:pt x="66" y="37"/>
                </a:cubicBezTo>
                <a:cubicBezTo>
                  <a:pt x="65" y="38"/>
                  <a:pt x="65" y="39"/>
                  <a:pt x="64" y="39"/>
                </a:cubicBezTo>
                <a:cubicBezTo>
                  <a:pt x="64" y="40"/>
                  <a:pt x="64" y="40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2" y="43"/>
                  <a:pt x="62" y="45"/>
                  <a:pt x="61" y="46"/>
                </a:cubicBezTo>
                <a:cubicBezTo>
                  <a:pt x="61" y="47"/>
                  <a:pt x="60" y="48"/>
                  <a:pt x="60" y="48"/>
                </a:cubicBezTo>
                <a:cubicBezTo>
                  <a:pt x="60" y="48"/>
                  <a:pt x="59" y="48"/>
                  <a:pt x="59" y="48"/>
                </a:cubicBez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9" y="51"/>
                  <a:pt x="59" y="51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54"/>
                  <a:pt x="64" y="56"/>
                  <a:pt x="66" y="57"/>
                </a:cubicBezTo>
                <a:cubicBezTo>
                  <a:pt x="85" y="65"/>
                  <a:pt x="94" y="69"/>
                  <a:pt x="95" y="70"/>
                </a:cubicBezTo>
                <a:cubicBezTo>
                  <a:pt x="96" y="70"/>
                  <a:pt x="96" y="71"/>
                  <a:pt x="96" y="73"/>
                </a:cubicBezTo>
                <a:cubicBezTo>
                  <a:pt x="97" y="75"/>
                  <a:pt x="97" y="77"/>
                  <a:pt x="97" y="78"/>
                </a:cubicBezTo>
                <a:cubicBezTo>
                  <a:pt x="97" y="80"/>
                  <a:pt x="97" y="80"/>
                  <a:pt x="9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79"/>
                  <a:pt x="0" y="79"/>
                </a:cubicBezTo>
                <a:cubicBezTo>
                  <a:pt x="0" y="74"/>
                  <a:pt x="0" y="71"/>
                  <a:pt x="1" y="70"/>
                </a:cubicBezTo>
                <a:cubicBezTo>
                  <a:pt x="2" y="69"/>
                  <a:pt x="12" y="65"/>
                  <a:pt x="30" y="57"/>
                </a:cubicBezTo>
                <a:cubicBezTo>
                  <a:pt x="31" y="57"/>
                  <a:pt x="32" y="56"/>
                  <a:pt x="33" y="55"/>
                </a:cubicBezTo>
                <a:cubicBezTo>
                  <a:pt x="34" y="54"/>
                  <a:pt x="35" y="53"/>
                  <a:pt x="35" y="53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6" y="52"/>
                  <a:pt x="37" y="51"/>
                </a:cubicBezTo>
                <a:cubicBezTo>
                  <a:pt x="37" y="51"/>
                  <a:pt x="37" y="50"/>
                  <a:pt x="37" y="50"/>
                </a:cubicBezTo>
                <a:cubicBezTo>
                  <a:pt x="37" y="49"/>
                  <a:pt x="37" y="49"/>
                  <a:pt x="37" y="48"/>
                </a:cubicBezTo>
                <a:cubicBezTo>
                  <a:pt x="37" y="48"/>
                  <a:pt x="36" y="48"/>
                  <a:pt x="36" y="48"/>
                </a:cubicBezTo>
                <a:cubicBezTo>
                  <a:pt x="36" y="48"/>
                  <a:pt x="36" y="47"/>
                  <a:pt x="35" y="46"/>
                </a:cubicBezTo>
                <a:cubicBezTo>
                  <a:pt x="35" y="45"/>
                  <a:pt x="34" y="43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3" y="40"/>
                  <a:pt x="33" y="40"/>
                  <a:pt x="32" y="39"/>
                </a:cubicBezTo>
                <a:cubicBezTo>
                  <a:pt x="31" y="39"/>
                  <a:pt x="31" y="38"/>
                  <a:pt x="31" y="37"/>
                </a:cubicBezTo>
                <a:cubicBezTo>
                  <a:pt x="30" y="36"/>
                  <a:pt x="30" y="35"/>
                  <a:pt x="30" y="33"/>
                </a:cubicBezTo>
                <a:cubicBezTo>
                  <a:pt x="29" y="32"/>
                  <a:pt x="29" y="31"/>
                  <a:pt x="29" y="30"/>
                </a:cubicBezTo>
                <a:cubicBezTo>
                  <a:pt x="29" y="29"/>
                  <a:pt x="29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6"/>
                  <a:pt x="30" y="24"/>
                  <a:pt x="29" y="20"/>
                </a:cubicBezTo>
                <a:cubicBezTo>
                  <a:pt x="29" y="17"/>
                  <a:pt x="29" y="15"/>
                  <a:pt x="29" y="14"/>
                </a:cubicBezTo>
                <a:cubicBezTo>
                  <a:pt x="29" y="13"/>
                  <a:pt x="29" y="12"/>
                  <a:pt x="30" y="9"/>
                </a:cubicBezTo>
                <a:cubicBezTo>
                  <a:pt x="31" y="7"/>
                  <a:pt x="31" y="6"/>
                  <a:pt x="32" y="5"/>
                </a:cubicBezTo>
                <a:cubicBezTo>
                  <a:pt x="32" y="5"/>
                  <a:pt x="33" y="5"/>
                  <a:pt x="34" y="4"/>
                </a:cubicBezTo>
                <a:cubicBezTo>
                  <a:pt x="34" y="4"/>
                  <a:pt x="35" y="4"/>
                  <a:pt x="35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3"/>
                  <a:pt x="37" y="2"/>
                  <a:pt x="39" y="1"/>
                </a:cubicBezTo>
                <a:cubicBezTo>
                  <a:pt x="41" y="0"/>
                  <a:pt x="43" y="0"/>
                  <a:pt x="45" y="0"/>
                </a:cubicBezTo>
                <a:cubicBezTo>
                  <a:pt x="48" y="0"/>
                  <a:pt x="49" y="0"/>
                  <a:pt x="49" y="0"/>
                </a:cubicBezTo>
                <a:cubicBezTo>
                  <a:pt x="49" y="0"/>
                  <a:pt x="51" y="0"/>
                  <a:pt x="54" y="1"/>
                </a:cubicBezTo>
                <a:cubicBezTo>
                  <a:pt x="55" y="1"/>
                  <a:pt x="56" y="2"/>
                  <a:pt x="57" y="2"/>
                </a:cubicBezTo>
                <a:cubicBezTo>
                  <a:pt x="58" y="2"/>
                  <a:pt x="58" y="3"/>
                  <a:pt x="59" y="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2" y="5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8"/>
                  <a:pt x="64" y="8"/>
                </a:cubicBezTo>
                <a:cubicBezTo>
                  <a:pt x="65" y="9"/>
                  <a:pt x="65" y="10"/>
                  <a:pt x="65" y="10"/>
                </a:cubicBezTo>
                <a:cubicBezTo>
                  <a:pt x="66" y="11"/>
                  <a:pt x="67" y="13"/>
                  <a:pt x="67" y="16"/>
                </a:cubicBezTo>
                <a:cubicBezTo>
                  <a:pt x="67" y="19"/>
                  <a:pt x="67" y="22"/>
                  <a:pt x="66" y="24"/>
                </a:cubicBezTo>
                <a:lnTo>
                  <a:pt x="65" y="27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71">
            <a:extLst>
              <a:ext uri="{FF2B5EF4-FFF2-40B4-BE49-F238E27FC236}">
                <a16:creationId xmlns:a16="http://schemas.microsoft.com/office/drawing/2014/main" id="{592C5BE7-95A7-6134-0BAC-E9147EEA0724}"/>
              </a:ext>
            </a:extLst>
          </p:cNvPr>
          <p:cNvGrpSpPr/>
          <p:nvPr/>
        </p:nvGrpSpPr>
        <p:grpSpPr>
          <a:xfrm>
            <a:off x="6864474" y="2432381"/>
            <a:ext cx="288000" cy="324000"/>
            <a:chOff x="9217025" y="1244600"/>
            <a:chExt cx="403225" cy="439738"/>
          </a:xfrm>
          <a:solidFill>
            <a:srgbClr val="8C8C8C"/>
          </a:soli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9EB90BF-52F0-C95D-7688-66D16B0A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2A3C7361-7AF6-6642-566B-78D21F83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0CCE80CE-F300-3F1A-8AD1-0FC738ECC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17A6A1F8-3623-FED7-87A0-BF81501DA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FFBD28E9-19B2-70E6-2E97-25571F6B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C02EBD17-C589-933E-18E4-2AB7A9DB1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D98B7BA3-8746-67BC-5701-D3234B048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BB8EC88-7458-91F0-D3C9-C3A7F4B0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B778C140-AEB0-E44F-4DD9-CC36051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A767AC2A-B32C-6AB3-F9AF-4A2E884DD8B1}"/>
              </a:ext>
            </a:extLst>
          </p:cNvPr>
          <p:cNvGrpSpPr/>
          <p:nvPr/>
        </p:nvGrpSpPr>
        <p:grpSpPr>
          <a:xfrm>
            <a:off x="10232783" y="2070292"/>
            <a:ext cx="1598144" cy="1507353"/>
            <a:chOff x="10232783" y="2260792"/>
            <a:chExt cx="1598144" cy="1507353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C71A0C5-4A87-A460-4C65-B94E2BEBE6A5}"/>
                </a:ext>
              </a:extLst>
            </p:cNvPr>
            <p:cNvSpPr/>
            <p:nvPr/>
          </p:nvSpPr>
          <p:spPr>
            <a:xfrm>
              <a:off x="10528935" y="2260792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B78DFCAA-D84C-773A-5EF9-A7F4961AFD5C}"/>
                </a:ext>
              </a:extLst>
            </p:cNvPr>
            <p:cNvSpPr txBox="1"/>
            <p:nvPr/>
          </p:nvSpPr>
          <p:spPr>
            <a:xfrm>
              <a:off x="10232783" y="3491145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Årssamling</a:t>
              </a: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20FDCBA8-0A8E-B03C-04AC-5D4AA2D32593}"/>
              </a:ext>
            </a:extLst>
          </p:cNvPr>
          <p:cNvGrpSpPr>
            <a:grpSpLocks noChangeAspect="1"/>
          </p:cNvGrpSpPr>
          <p:nvPr/>
        </p:nvGrpSpPr>
        <p:grpSpPr>
          <a:xfrm>
            <a:off x="10828227" y="2439529"/>
            <a:ext cx="407255" cy="360000"/>
            <a:chOff x="10660078" y="2429535"/>
            <a:chExt cx="773781" cy="689828"/>
          </a:xfrm>
        </p:grpSpPr>
        <p:grpSp>
          <p:nvGrpSpPr>
            <p:cNvPr id="47" name="Group 38">
              <a:extLst>
                <a:ext uri="{FF2B5EF4-FFF2-40B4-BE49-F238E27FC236}">
                  <a16:creationId xmlns:a16="http://schemas.microsoft.com/office/drawing/2014/main" id="{17E7BF26-A515-B2D1-DB70-91000621E586}"/>
                </a:ext>
              </a:extLst>
            </p:cNvPr>
            <p:cNvGrpSpPr/>
            <p:nvPr/>
          </p:nvGrpSpPr>
          <p:grpSpPr>
            <a:xfrm rot="2700000">
              <a:off x="10708201" y="2781290"/>
              <a:ext cx="289950" cy="386196"/>
              <a:chOff x="9456118" y="3917738"/>
              <a:chExt cx="688975" cy="927100"/>
            </a:xfrm>
          </p:grpSpPr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0918B33D-0140-CA83-8A6B-7C4E863D5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3917738"/>
                <a:ext cx="688975" cy="927100"/>
              </a:xfrm>
              <a:custGeom>
                <a:avLst/>
                <a:gdLst>
                  <a:gd name="T0" fmla="*/ 48 w 182"/>
                  <a:gd name="T1" fmla="*/ 188 h 246"/>
                  <a:gd name="T2" fmla="*/ 44 w 182"/>
                  <a:gd name="T3" fmla="*/ 159 h 246"/>
                  <a:gd name="T4" fmla="*/ 55 w 182"/>
                  <a:gd name="T5" fmla="*/ 159 h 246"/>
                  <a:gd name="T6" fmla="*/ 82 w 182"/>
                  <a:gd name="T7" fmla="*/ 204 h 246"/>
                  <a:gd name="T8" fmla="*/ 44 w 182"/>
                  <a:gd name="T9" fmla="*/ 237 h 246"/>
                  <a:gd name="T10" fmla="*/ 54 w 182"/>
                  <a:gd name="T11" fmla="*/ 240 h 246"/>
                  <a:gd name="T12" fmla="*/ 122 w 182"/>
                  <a:gd name="T13" fmla="*/ 189 h 246"/>
                  <a:gd name="T14" fmla="*/ 118 w 182"/>
                  <a:gd name="T15" fmla="*/ 149 h 246"/>
                  <a:gd name="T16" fmla="*/ 117 w 182"/>
                  <a:gd name="T17" fmla="*/ 136 h 246"/>
                  <a:gd name="T18" fmla="*/ 138 w 182"/>
                  <a:gd name="T19" fmla="*/ 121 h 246"/>
                  <a:gd name="T20" fmla="*/ 146 w 182"/>
                  <a:gd name="T21" fmla="*/ 149 h 246"/>
                  <a:gd name="T22" fmla="*/ 144 w 182"/>
                  <a:gd name="T23" fmla="*/ 155 h 246"/>
                  <a:gd name="T24" fmla="*/ 173 w 182"/>
                  <a:gd name="T25" fmla="*/ 108 h 246"/>
                  <a:gd name="T26" fmla="*/ 108 w 182"/>
                  <a:gd name="T27" fmla="*/ 10 h 246"/>
                  <a:gd name="T28" fmla="*/ 10 w 182"/>
                  <a:gd name="T29" fmla="*/ 75 h 246"/>
                  <a:gd name="T30" fmla="*/ 9 w 182"/>
                  <a:gd name="T31" fmla="*/ 77 h 246"/>
                  <a:gd name="T32" fmla="*/ 8 w 182"/>
                  <a:gd name="T33" fmla="*/ 80 h 246"/>
                  <a:gd name="T34" fmla="*/ 48 w 182"/>
                  <a:gd name="T35" fmla="*/ 18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46">
                    <a:moveTo>
                      <a:pt x="48" y="188"/>
                    </a:moveTo>
                    <a:cubicBezTo>
                      <a:pt x="41" y="182"/>
                      <a:pt x="36" y="161"/>
                      <a:pt x="44" y="159"/>
                    </a:cubicBezTo>
                    <a:cubicBezTo>
                      <a:pt x="47" y="158"/>
                      <a:pt x="52" y="158"/>
                      <a:pt x="55" y="159"/>
                    </a:cubicBezTo>
                    <a:cubicBezTo>
                      <a:pt x="74" y="163"/>
                      <a:pt x="86" y="183"/>
                      <a:pt x="82" y="204"/>
                    </a:cubicBezTo>
                    <a:cubicBezTo>
                      <a:pt x="78" y="224"/>
                      <a:pt x="62" y="237"/>
                      <a:pt x="44" y="237"/>
                    </a:cubicBezTo>
                    <a:cubicBezTo>
                      <a:pt x="48" y="238"/>
                      <a:pt x="51" y="239"/>
                      <a:pt x="54" y="240"/>
                    </a:cubicBezTo>
                    <a:cubicBezTo>
                      <a:pt x="85" y="246"/>
                      <a:pt x="115" y="223"/>
                      <a:pt x="122" y="189"/>
                    </a:cubicBezTo>
                    <a:cubicBezTo>
                      <a:pt x="125" y="174"/>
                      <a:pt x="123" y="160"/>
                      <a:pt x="118" y="149"/>
                    </a:cubicBezTo>
                    <a:cubicBezTo>
                      <a:pt x="118" y="149"/>
                      <a:pt x="116" y="140"/>
                      <a:pt x="117" y="136"/>
                    </a:cubicBezTo>
                    <a:cubicBezTo>
                      <a:pt x="119" y="126"/>
                      <a:pt x="128" y="119"/>
                      <a:pt x="138" y="121"/>
                    </a:cubicBezTo>
                    <a:cubicBezTo>
                      <a:pt x="149" y="124"/>
                      <a:pt x="147" y="141"/>
                      <a:pt x="146" y="149"/>
                    </a:cubicBezTo>
                    <a:cubicBezTo>
                      <a:pt x="145" y="151"/>
                      <a:pt x="145" y="153"/>
                      <a:pt x="144" y="155"/>
                    </a:cubicBezTo>
                    <a:cubicBezTo>
                      <a:pt x="158" y="143"/>
                      <a:pt x="169" y="127"/>
                      <a:pt x="173" y="108"/>
                    </a:cubicBezTo>
                    <a:cubicBezTo>
                      <a:pt x="182" y="62"/>
                      <a:pt x="153" y="19"/>
                      <a:pt x="108" y="10"/>
                    </a:cubicBezTo>
                    <a:cubicBezTo>
                      <a:pt x="63" y="0"/>
                      <a:pt x="19" y="30"/>
                      <a:pt x="10" y="75"/>
                    </a:cubicBezTo>
                    <a:cubicBezTo>
                      <a:pt x="9" y="76"/>
                      <a:pt x="9" y="76"/>
                      <a:pt x="9" y="77"/>
                    </a:cubicBezTo>
                    <a:cubicBezTo>
                      <a:pt x="9" y="78"/>
                      <a:pt x="9" y="79"/>
                      <a:pt x="8" y="80"/>
                    </a:cubicBezTo>
                    <a:cubicBezTo>
                      <a:pt x="0" y="122"/>
                      <a:pt x="17" y="164"/>
                      <a:pt x="48" y="188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81" name="Freeform 86">
                <a:extLst>
                  <a:ext uri="{FF2B5EF4-FFF2-40B4-BE49-F238E27FC236}">
                    <a16:creationId xmlns:a16="http://schemas.microsoft.com/office/drawing/2014/main" id="{25E9F27B-D2A6-C0EC-C321-CC2E7600F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2805" y="3986001"/>
                <a:ext cx="349250" cy="422275"/>
              </a:xfrm>
              <a:custGeom>
                <a:avLst/>
                <a:gdLst>
                  <a:gd name="T0" fmla="*/ 46 w 92"/>
                  <a:gd name="T1" fmla="*/ 0 h 112"/>
                  <a:gd name="T2" fmla="*/ 92 w 92"/>
                  <a:gd name="T3" fmla="*/ 46 h 112"/>
                  <a:gd name="T4" fmla="*/ 64 w 92"/>
                  <a:gd name="T5" fmla="*/ 99 h 112"/>
                  <a:gd name="T6" fmla="*/ 64 w 92"/>
                  <a:gd name="T7" fmla="*/ 94 h 112"/>
                  <a:gd name="T8" fmla="*/ 64 w 92"/>
                  <a:gd name="T9" fmla="*/ 89 h 112"/>
                  <a:gd name="T10" fmla="*/ 63 w 92"/>
                  <a:gd name="T11" fmla="*/ 89 h 112"/>
                  <a:gd name="T12" fmla="*/ 50 w 92"/>
                  <a:gd name="T13" fmla="*/ 112 h 112"/>
                  <a:gd name="T14" fmla="*/ 30 w 92"/>
                  <a:gd name="T15" fmla="*/ 89 h 112"/>
                  <a:gd name="T16" fmla="*/ 27 w 92"/>
                  <a:gd name="T17" fmla="*/ 88 h 112"/>
                  <a:gd name="T18" fmla="*/ 31 w 92"/>
                  <a:gd name="T19" fmla="*/ 101 h 112"/>
                  <a:gd name="T20" fmla="*/ 0 w 92"/>
                  <a:gd name="T21" fmla="*/ 46 h 112"/>
                  <a:gd name="T22" fmla="*/ 46 w 92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12">
                    <a:moveTo>
                      <a:pt x="46" y="0"/>
                    </a:moveTo>
                    <a:cubicBezTo>
                      <a:pt x="72" y="0"/>
                      <a:pt x="92" y="20"/>
                      <a:pt x="92" y="46"/>
                    </a:cubicBezTo>
                    <a:cubicBezTo>
                      <a:pt x="92" y="68"/>
                      <a:pt x="81" y="88"/>
                      <a:pt x="64" y="99"/>
                    </a:cubicBezTo>
                    <a:cubicBezTo>
                      <a:pt x="64" y="98"/>
                      <a:pt x="64" y="96"/>
                      <a:pt x="64" y="94"/>
                    </a:cubicBezTo>
                    <a:cubicBezTo>
                      <a:pt x="64" y="92"/>
                      <a:pt x="64" y="90"/>
                      <a:pt x="64" y="89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1" y="98"/>
                      <a:pt x="56" y="106"/>
                      <a:pt x="50" y="112"/>
                    </a:cubicBezTo>
                    <a:cubicBezTo>
                      <a:pt x="46" y="102"/>
                      <a:pt x="39" y="94"/>
                      <a:pt x="30" y="89"/>
                    </a:cubicBezTo>
                    <a:cubicBezTo>
                      <a:pt x="29" y="89"/>
                      <a:pt x="28" y="88"/>
                      <a:pt x="27" y="88"/>
                    </a:cubicBezTo>
                    <a:cubicBezTo>
                      <a:pt x="27" y="92"/>
                      <a:pt x="29" y="97"/>
                      <a:pt x="31" y="101"/>
                    </a:cubicBezTo>
                    <a:cubicBezTo>
                      <a:pt x="12" y="89"/>
                      <a:pt x="0" y="69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  <p:grpSp>
          <p:nvGrpSpPr>
            <p:cNvPr id="48" name="Group 39">
              <a:extLst>
                <a:ext uri="{FF2B5EF4-FFF2-40B4-BE49-F238E27FC236}">
                  <a16:creationId xmlns:a16="http://schemas.microsoft.com/office/drawing/2014/main" id="{F0425454-D3C8-70FA-4A47-47834C92F6F1}"/>
                </a:ext>
              </a:extLst>
            </p:cNvPr>
            <p:cNvGrpSpPr/>
            <p:nvPr/>
          </p:nvGrpSpPr>
          <p:grpSpPr>
            <a:xfrm rot="2700000">
              <a:off x="10827585" y="2382450"/>
              <a:ext cx="559190" cy="653359"/>
              <a:chOff x="9138618" y="2708062"/>
              <a:chExt cx="1328738" cy="1568451"/>
            </a:xfrm>
          </p:grpSpPr>
          <p:grpSp>
            <p:nvGrpSpPr>
              <p:cNvPr id="49" name="Group 40">
                <a:extLst>
                  <a:ext uri="{FF2B5EF4-FFF2-40B4-BE49-F238E27FC236}">
                    <a16:creationId xmlns:a16="http://schemas.microsoft.com/office/drawing/2014/main" id="{9D1B8533-A66A-9BFA-F971-4E65E464784A}"/>
                  </a:ext>
                </a:extLst>
              </p:cNvPr>
              <p:cNvGrpSpPr/>
              <p:nvPr/>
            </p:nvGrpSpPr>
            <p:grpSpPr>
              <a:xfrm>
                <a:off x="9138618" y="3481176"/>
                <a:ext cx="1328738" cy="730250"/>
                <a:chOff x="9138618" y="3481176"/>
                <a:chExt cx="1328738" cy="730250"/>
              </a:xfrm>
              <a:solidFill>
                <a:srgbClr val="29401C"/>
              </a:solidFill>
            </p:grpSpPr>
            <p:sp>
              <p:nvSpPr>
                <p:cNvPr id="78" name="Freeform 83">
                  <a:extLst>
                    <a:ext uri="{FF2B5EF4-FFF2-40B4-BE49-F238E27FC236}">
                      <a16:creationId xmlns:a16="http://schemas.microsoft.com/office/drawing/2014/main" id="{D10CFD9F-C325-5FFE-259E-ECECEB518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8618" y="3481176"/>
                  <a:ext cx="715963" cy="730250"/>
                </a:xfrm>
                <a:custGeom>
                  <a:avLst/>
                  <a:gdLst>
                    <a:gd name="T0" fmla="*/ 176 w 189"/>
                    <a:gd name="T1" fmla="*/ 0 h 194"/>
                    <a:gd name="T2" fmla="*/ 30 w 189"/>
                    <a:gd name="T3" fmla="*/ 172 h 194"/>
                    <a:gd name="T4" fmla="*/ 39 w 189"/>
                    <a:gd name="T5" fmla="*/ 194 h 194"/>
                    <a:gd name="T6" fmla="*/ 102 w 189"/>
                    <a:gd name="T7" fmla="*/ 123 h 194"/>
                    <a:gd name="T8" fmla="*/ 187 w 189"/>
                    <a:gd name="T9" fmla="*/ 84 h 194"/>
                    <a:gd name="T10" fmla="*/ 189 w 189"/>
                    <a:gd name="T11" fmla="*/ 0 h 194"/>
                    <a:gd name="T12" fmla="*/ 176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76" y="0"/>
                      </a:moveTo>
                      <a:cubicBezTo>
                        <a:pt x="64" y="0"/>
                        <a:pt x="0" y="92"/>
                        <a:pt x="30" y="172"/>
                      </a:cubicBezTo>
                      <a:cubicBezTo>
                        <a:pt x="33" y="179"/>
                        <a:pt x="36" y="187"/>
                        <a:pt x="39" y="194"/>
                      </a:cubicBezTo>
                      <a:cubicBezTo>
                        <a:pt x="48" y="163"/>
                        <a:pt x="70" y="137"/>
                        <a:pt x="102" y="123"/>
                      </a:cubicBezTo>
                      <a:cubicBezTo>
                        <a:pt x="123" y="101"/>
                        <a:pt x="153" y="87"/>
                        <a:pt x="187" y="84"/>
                      </a:cubicBezTo>
                      <a:cubicBezTo>
                        <a:pt x="188" y="56"/>
                        <a:pt x="189" y="28"/>
                        <a:pt x="189" y="0"/>
                      </a:cubicBezTo>
                      <a:cubicBezTo>
                        <a:pt x="185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9" name="Freeform 84">
                  <a:extLst>
                    <a:ext uri="{FF2B5EF4-FFF2-40B4-BE49-F238E27FC236}">
                      <a16:creationId xmlns:a16="http://schemas.microsoft.com/office/drawing/2014/main" id="{C61D8B70-7082-9D23-41A4-EA39068DF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51393" y="3481176"/>
                  <a:ext cx="715963" cy="730250"/>
                </a:xfrm>
                <a:custGeom>
                  <a:avLst/>
                  <a:gdLst>
                    <a:gd name="T0" fmla="*/ 13 w 189"/>
                    <a:gd name="T1" fmla="*/ 0 h 194"/>
                    <a:gd name="T2" fmla="*/ 159 w 189"/>
                    <a:gd name="T3" fmla="*/ 172 h 194"/>
                    <a:gd name="T4" fmla="*/ 150 w 189"/>
                    <a:gd name="T5" fmla="*/ 194 h 194"/>
                    <a:gd name="T6" fmla="*/ 87 w 189"/>
                    <a:gd name="T7" fmla="*/ 123 h 194"/>
                    <a:gd name="T8" fmla="*/ 2 w 189"/>
                    <a:gd name="T9" fmla="*/ 84 h 194"/>
                    <a:gd name="T10" fmla="*/ 0 w 189"/>
                    <a:gd name="T11" fmla="*/ 0 h 194"/>
                    <a:gd name="T12" fmla="*/ 13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3" y="0"/>
                      </a:moveTo>
                      <a:cubicBezTo>
                        <a:pt x="125" y="0"/>
                        <a:pt x="189" y="92"/>
                        <a:pt x="159" y="172"/>
                      </a:cubicBezTo>
                      <a:cubicBezTo>
                        <a:pt x="157" y="179"/>
                        <a:pt x="154" y="187"/>
                        <a:pt x="150" y="194"/>
                      </a:cubicBezTo>
                      <a:cubicBezTo>
                        <a:pt x="142" y="163"/>
                        <a:pt x="119" y="137"/>
                        <a:pt x="87" y="123"/>
                      </a:cubicBezTo>
                      <a:cubicBezTo>
                        <a:pt x="67" y="101"/>
                        <a:pt x="36" y="87"/>
                        <a:pt x="2" y="84"/>
                      </a:cubicBezTo>
                      <a:cubicBezTo>
                        <a:pt x="2" y="56"/>
                        <a:pt x="1" y="28"/>
                        <a:pt x="0" y="0"/>
                      </a:cubicBezTo>
                      <a:cubicBezTo>
                        <a:pt x="5" y="0"/>
                        <a:pt x="9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grpSp>
            <p:nvGrpSpPr>
              <p:cNvPr id="50" name="Group 41">
                <a:extLst>
                  <a:ext uri="{FF2B5EF4-FFF2-40B4-BE49-F238E27FC236}">
                    <a16:creationId xmlns:a16="http://schemas.microsoft.com/office/drawing/2014/main" id="{50BD2F60-F47F-0E6E-D5E2-4BBB0DAE5982}"/>
                  </a:ext>
                </a:extLst>
              </p:cNvPr>
              <p:cNvGrpSpPr/>
              <p:nvPr/>
            </p:nvGrpSpPr>
            <p:grpSpPr>
              <a:xfrm>
                <a:off x="9213230" y="3492288"/>
                <a:ext cx="1182688" cy="587376"/>
                <a:chOff x="9213230" y="3492288"/>
                <a:chExt cx="1182688" cy="587376"/>
              </a:xfrm>
              <a:solidFill>
                <a:srgbClr val="D3EC84"/>
              </a:solidFill>
            </p:grpSpPr>
            <p:sp>
              <p:nvSpPr>
                <p:cNvPr id="76" name="Freeform 81">
                  <a:extLst>
                    <a:ext uri="{FF2B5EF4-FFF2-40B4-BE49-F238E27FC236}">
                      <a16:creationId xmlns:a16="http://schemas.microsoft.com/office/drawing/2014/main" id="{A5E7EF7C-C811-60EE-5B64-95C3C5992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3230" y="3492289"/>
                  <a:ext cx="690563" cy="587375"/>
                </a:xfrm>
                <a:custGeom>
                  <a:avLst/>
                  <a:gdLst>
                    <a:gd name="T0" fmla="*/ 169 w 182"/>
                    <a:gd name="T1" fmla="*/ 1 h 156"/>
                    <a:gd name="T2" fmla="*/ 18 w 182"/>
                    <a:gd name="T3" fmla="*/ 156 h 156"/>
                    <a:gd name="T4" fmla="*/ 164 w 182"/>
                    <a:gd name="T5" fmla="*/ 24 h 156"/>
                    <a:gd name="T6" fmla="*/ 176 w 182"/>
                    <a:gd name="T7" fmla="*/ 24 h 156"/>
                    <a:gd name="T8" fmla="*/ 174 w 182"/>
                    <a:gd name="T9" fmla="*/ 86 h 156"/>
                    <a:gd name="T10" fmla="*/ 178 w 182"/>
                    <a:gd name="T11" fmla="*/ 86 h 156"/>
                    <a:gd name="T12" fmla="*/ 182 w 182"/>
                    <a:gd name="T13" fmla="*/ 2 h 156"/>
                    <a:gd name="T14" fmla="*/ 169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69" y="1"/>
                      </a:moveTo>
                      <a:cubicBezTo>
                        <a:pt x="66" y="0"/>
                        <a:pt x="0" y="80"/>
                        <a:pt x="18" y="156"/>
                      </a:cubicBezTo>
                      <a:cubicBezTo>
                        <a:pt x="13" y="88"/>
                        <a:pt x="75" y="23"/>
                        <a:pt x="164" y="24"/>
                      </a:cubicBezTo>
                      <a:cubicBezTo>
                        <a:pt x="168" y="24"/>
                        <a:pt x="172" y="24"/>
                        <a:pt x="176" y="24"/>
                      </a:cubicBezTo>
                      <a:cubicBezTo>
                        <a:pt x="175" y="45"/>
                        <a:pt x="175" y="66"/>
                        <a:pt x="174" y="86"/>
                      </a:cubicBezTo>
                      <a:cubicBezTo>
                        <a:pt x="176" y="86"/>
                        <a:pt x="177" y="86"/>
                        <a:pt x="178" y="86"/>
                      </a:cubicBezTo>
                      <a:cubicBezTo>
                        <a:pt x="180" y="58"/>
                        <a:pt x="181" y="30"/>
                        <a:pt x="182" y="2"/>
                      </a:cubicBezTo>
                      <a:cubicBezTo>
                        <a:pt x="178" y="2"/>
                        <a:pt x="173" y="1"/>
                        <a:pt x="169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7" name="Freeform 82">
                  <a:extLst>
                    <a:ext uri="{FF2B5EF4-FFF2-40B4-BE49-F238E27FC236}">
                      <a16:creationId xmlns:a16="http://schemas.microsoft.com/office/drawing/2014/main" id="{584A3DEA-4D01-3EB6-9105-B35FCC135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6943" y="3492288"/>
                  <a:ext cx="688975" cy="587375"/>
                </a:xfrm>
                <a:custGeom>
                  <a:avLst/>
                  <a:gdLst>
                    <a:gd name="T0" fmla="*/ 12 w 182"/>
                    <a:gd name="T1" fmla="*/ 1 h 156"/>
                    <a:gd name="T2" fmla="*/ 164 w 182"/>
                    <a:gd name="T3" fmla="*/ 156 h 156"/>
                    <a:gd name="T4" fmla="*/ 18 w 182"/>
                    <a:gd name="T5" fmla="*/ 24 h 156"/>
                    <a:gd name="T6" fmla="*/ 5 w 182"/>
                    <a:gd name="T7" fmla="*/ 24 h 156"/>
                    <a:gd name="T8" fmla="*/ 7 w 182"/>
                    <a:gd name="T9" fmla="*/ 86 h 156"/>
                    <a:gd name="T10" fmla="*/ 3 w 182"/>
                    <a:gd name="T11" fmla="*/ 86 h 156"/>
                    <a:gd name="T12" fmla="*/ 0 w 182"/>
                    <a:gd name="T13" fmla="*/ 2 h 156"/>
                    <a:gd name="T14" fmla="*/ 12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2" y="1"/>
                      </a:moveTo>
                      <a:cubicBezTo>
                        <a:pt x="116" y="0"/>
                        <a:pt x="182" y="80"/>
                        <a:pt x="164" y="156"/>
                      </a:cubicBezTo>
                      <a:cubicBezTo>
                        <a:pt x="169" y="88"/>
                        <a:pt x="107" y="23"/>
                        <a:pt x="18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6" y="45"/>
                        <a:pt x="7" y="66"/>
                        <a:pt x="7" y="86"/>
                      </a:cubicBezTo>
                      <a:cubicBezTo>
                        <a:pt x="6" y="86"/>
                        <a:pt x="5" y="86"/>
                        <a:pt x="3" y="86"/>
                      </a:cubicBezTo>
                      <a:cubicBezTo>
                        <a:pt x="2" y="58"/>
                        <a:pt x="1" y="30"/>
                        <a:pt x="0" y="2"/>
                      </a:cubicBezTo>
                      <a:cubicBezTo>
                        <a:pt x="4" y="2"/>
                        <a:pt x="8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2891D2A7-DFE9-F95D-FE68-FE4038158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917" y="2708062"/>
                <a:ext cx="830263" cy="1365250"/>
              </a:xfrm>
              <a:custGeom>
                <a:avLst/>
                <a:gdLst>
                  <a:gd name="T0" fmla="*/ 109 w 219"/>
                  <a:gd name="T1" fmla="*/ 0 h 362"/>
                  <a:gd name="T2" fmla="*/ 102 w 219"/>
                  <a:gd name="T3" fmla="*/ 2 h 362"/>
                  <a:gd name="T4" fmla="*/ 59 w 219"/>
                  <a:gd name="T5" fmla="*/ 37 h 362"/>
                  <a:gd name="T6" fmla="*/ 59 w 219"/>
                  <a:gd name="T7" fmla="*/ 37 h 362"/>
                  <a:gd name="T8" fmla="*/ 1 w 219"/>
                  <a:gd name="T9" fmla="*/ 92 h 362"/>
                  <a:gd name="T10" fmla="*/ 1 w 219"/>
                  <a:gd name="T11" fmla="*/ 93 h 362"/>
                  <a:gd name="T12" fmla="*/ 0 w 219"/>
                  <a:gd name="T13" fmla="*/ 94 h 362"/>
                  <a:gd name="T14" fmla="*/ 0 w 219"/>
                  <a:gd name="T15" fmla="*/ 95 h 362"/>
                  <a:gd name="T16" fmla="*/ 0 w 219"/>
                  <a:gd name="T17" fmla="*/ 96 h 362"/>
                  <a:gd name="T18" fmla="*/ 34 w 219"/>
                  <a:gd name="T19" fmla="*/ 327 h 362"/>
                  <a:gd name="T20" fmla="*/ 36 w 219"/>
                  <a:gd name="T21" fmla="*/ 336 h 362"/>
                  <a:gd name="T22" fmla="*/ 54 w 219"/>
                  <a:gd name="T23" fmla="*/ 355 h 362"/>
                  <a:gd name="T24" fmla="*/ 166 w 219"/>
                  <a:gd name="T25" fmla="*/ 355 h 362"/>
                  <a:gd name="T26" fmla="*/ 184 w 219"/>
                  <a:gd name="T27" fmla="*/ 336 h 362"/>
                  <a:gd name="T28" fmla="*/ 186 w 219"/>
                  <a:gd name="T29" fmla="*/ 326 h 362"/>
                  <a:gd name="T30" fmla="*/ 186 w 219"/>
                  <a:gd name="T31" fmla="*/ 326 h 362"/>
                  <a:gd name="T32" fmla="*/ 190 w 219"/>
                  <a:gd name="T33" fmla="*/ 295 h 362"/>
                  <a:gd name="T34" fmla="*/ 192 w 219"/>
                  <a:gd name="T35" fmla="*/ 285 h 362"/>
                  <a:gd name="T36" fmla="*/ 219 w 219"/>
                  <a:gd name="T37" fmla="*/ 95 h 362"/>
                  <a:gd name="T38" fmla="*/ 219 w 219"/>
                  <a:gd name="T39" fmla="*/ 94 h 362"/>
                  <a:gd name="T40" fmla="*/ 218 w 219"/>
                  <a:gd name="T41" fmla="*/ 93 h 362"/>
                  <a:gd name="T42" fmla="*/ 218 w 219"/>
                  <a:gd name="T43" fmla="*/ 92 h 362"/>
                  <a:gd name="T44" fmla="*/ 217 w 219"/>
                  <a:gd name="T45" fmla="*/ 91 h 362"/>
                  <a:gd name="T46" fmla="*/ 116 w 219"/>
                  <a:gd name="T47" fmla="*/ 2 h 362"/>
                  <a:gd name="T48" fmla="*/ 109 w 219"/>
                  <a:gd name="T4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362">
                    <a:moveTo>
                      <a:pt x="109" y="0"/>
                    </a:moveTo>
                    <a:cubicBezTo>
                      <a:pt x="106" y="0"/>
                      <a:pt x="103" y="1"/>
                      <a:pt x="102" y="2"/>
                    </a:cubicBezTo>
                    <a:cubicBezTo>
                      <a:pt x="87" y="14"/>
                      <a:pt x="73" y="25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39" y="55"/>
                      <a:pt x="19" y="73"/>
                      <a:pt x="1" y="92"/>
                    </a:cubicBezTo>
                    <a:cubicBezTo>
                      <a:pt x="1" y="92"/>
                      <a:pt x="1" y="92"/>
                      <a:pt x="1" y="93"/>
                    </a:cubicBezTo>
                    <a:cubicBezTo>
                      <a:pt x="1" y="93"/>
                      <a:pt x="0" y="93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6"/>
                    </a:cubicBezTo>
                    <a:cubicBezTo>
                      <a:pt x="11" y="173"/>
                      <a:pt x="23" y="250"/>
                      <a:pt x="34" y="327"/>
                    </a:cubicBezTo>
                    <a:cubicBezTo>
                      <a:pt x="35" y="330"/>
                      <a:pt x="35" y="333"/>
                      <a:pt x="36" y="336"/>
                    </a:cubicBezTo>
                    <a:cubicBezTo>
                      <a:pt x="37" y="345"/>
                      <a:pt x="45" y="353"/>
                      <a:pt x="54" y="355"/>
                    </a:cubicBezTo>
                    <a:cubicBezTo>
                      <a:pt x="92" y="362"/>
                      <a:pt x="128" y="361"/>
                      <a:pt x="166" y="355"/>
                    </a:cubicBezTo>
                    <a:cubicBezTo>
                      <a:pt x="175" y="353"/>
                      <a:pt x="183" y="345"/>
                      <a:pt x="184" y="336"/>
                    </a:cubicBezTo>
                    <a:cubicBezTo>
                      <a:pt x="185" y="333"/>
                      <a:pt x="185" y="329"/>
                      <a:pt x="186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7" y="316"/>
                      <a:pt x="189" y="305"/>
                      <a:pt x="190" y="295"/>
                    </a:cubicBezTo>
                    <a:cubicBezTo>
                      <a:pt x="191" y="292"/>
                      <a:pt x="191" y="288"/>
                      <a:pt x="192" y="285"/>
                    </a:cubicBezTo>
                    <a:cubicBezTo>
                      <a:pt x="201" y="222"/>
                      <a:pt x="210" y="158"/>
                      <a:pt x="219" y="95"/>
                    </a:cubicBezTo>
                    <a:cubicBezTo>
                      <a:pt x="219" y="95"/>
                      <a:pt x="219" y="95"/>
                      <a:pt x="219" y="94"/>
                    </a:cubicBezTo>
                    <a:cubicBezTo>
                      <a:pt x="219" y="94"/>
                      <a:pt x="219" y="94"/>
                      <a:pt x="218" y="93"/>
                    </a:cubicBezTo>
                    <a:cubicBezTo>
                      <a:pt x="218" y="93"/>
                      <a:pt x="218" y="92"/>
                      <a:pt x="218" y="92"/>
                    </a:cubicBezTo>
                    <a:cubicBezTo>
                      <a:pt x="218" y="92"/>
                      <a:pt x="218" y="92"/>
                      <a:pt x="217" y="91"/>
                    </a:cubicBezTo>
                    <a:cubicBezTo>
                      <a:pt x="188" y="60"/>
                      <a:pt x="154" y="30"/>
                      <a:pt x="116" y="2"/>
                    </a:cubicBezTo>
                    <a:cubicBezTo>
                      <a:pt x="115" y="1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2" name="Group 43">
                <a:extLst>
                  <a:ext uri="{FF2B5EF4-FFF2-40B4-BE49-F238E27FC236}">
                    <a16:creationId xmlns:a16="http://schemas.microsoft.com/office/drawing/2014/main" id="{BAA7AA78-F499-4F23-2194-4B9D8DE2E0F5}"/>
                  </a:ext>
                </a:extLst>
              </p:cNvPr>
              <p:cNvGrpSpPr/>
              <p:nvPr/>
            </p:nvGrpSpPr>
            <p:grpSpPr>
              <a:xfrm>
                <a:off x="9543430" y="3835188"/>
                <a:ext cx="508001" cy="79376"/>
                <a:chOff x="9543430" y="3835188"/>
                <a:chExt cx="508001" cy="79376"/>
              </a:xfrm>
              <a:solidFill>
                <a:srgbClr val="D3EC84"/>
              </a:solidFill>
            </p:grpSpPr>
            <p:sp>
              <p:nvSpPr>
                <p:cNvPr id="63" name="Freeform 77">
                  <a:extLst>
                    <a:ext uri="{FF2B5EF4-FFF2-40B4-BE49-F238E27FC236}">
                      <a16:creationId xmlns:a16="http://schemas.microsoft.com/office/drawing/2014/main" id="{2EA4CD1F-2259-0889-37E6-B0B569DD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3918" y="3835188"/>
                  <a:ext cx="141288" cy="71438"/>
                </a:xfrm>
                <a:custGeom>
                  <a:avLst/>
                  <a:gdLst>
                    <a:gd name="T0" fmla="*/ 37 w 37"/>
                    <a:gd name="T1" fmla="*/ 0 h 19"/>
                    <a:gd name="T2" fmla="*/ 37 w 37"/>
                    <a:gd name="T3" fmla="*/ 17 h 19"/>
                    <a:gd name="T4" fmla="*/ 2 w 37"/>
                    <a:gd name="T5" fmla="*/ 19 h 19"/>
                    <a:gd name="T6" fmla="*/ 0 w 37"/>
                    <a:gd name="T7" fmla="*/ 1 h 19"/>
                    <a:gd name="T8" fmla="*/ 37 w 37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7" y="0"/>
                      </a:moveTo>
                      <a:cubicBezTo>
                        <a:pt x="37" y="6"/>
                        <a:pt x="37" y="12"/>
                        <a:pt x="37" y="17"/>
                      </a:cubicBezTo>
                      <a:cubicBezTo>
                        <a:pt x="25" y="18"/>
                        <a:pt x="14" y="18"/>
                        <a:pt x="2" y="19"/>
                      </a:cubicBezTo>
                      <a:cubicBezTo>
                        <a:pt x="1" y="13"/>
                        <a:pt x="1" y="7"/>
                        <a:pt x="0" y="1"/>
                      </a:cubicBezTo>
                      <a:cubicBezTo>
                        <a:pt x="13" y="1"/>
                        <a:pt x="25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4" name="Freeform 78">
                  <a:extLst>
                    <a:ext uri="{FF2B5EF4-FFF2-40B4-BE49-F238E27FC236}">
                      <a16:creationId xmlns:a16="http://schemas.microsoft.com/office/drawing/2014/main" id="{07E4C23F-6BFE-F6A5-1DDC-35DD6B672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9655" y="3835188"/>
                  <a:ext cx="144463" cy="71438"/>
                </a:xfrm>
                <a:custGeom>
                  <a:avLst/>
                  <a:gdLst>
                    <a:gd name="T0" fmla="*/ 0 w 38"/>
                    <a:gd name="T1" fmla="*/ 0 h 19"/>
                    <a:gd name="T2" fmla="*/ 38 w 38"/>
                    <a:gd name="T3" fmla="*/ 1 h 19"/>
                    <a:gd name="T4" fmla="*/ 36 w 38"/>
                    <a:gd name="T5" fmla="*/ 19 h 19"/>
                    <a:gd name="T6" fmla="*/ 0 w 38"/>
                    <a:gd name="T7" fmla="*/ 17 h 19"/>
                    <a:gd name="T8" fmla="*/ 0 w 38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9">
                      <a:moveTo>
                        <a:pt x="0" y="0"/>
                      </a:moveTo>
                      <a:cubicBezTo>
                        <a:pt x="13" y="0"/>
                        <a:pt x="25" y="1"/>
                        <a:pt x="38" y="1"/>
                      </a:cubicBezTo>
                      <a:cubicBezTo>
                        <a:pt x="37" y="7"/>
                        <a:pt x="37" y="13"/>
                        <a:pt x="36" y="19"/>
                      </a:cubicBezTo>
                      <a:cubicBezTo>
                        <a:pt x="24" y="18"/>
                        <a:pt x="12" y="17"/>
                        <a:pt x="0" y="17"/>
                      </a:cubicBezTo>
                      <a:cubicBezTo>
                        <a:pt x="0" y="12"/>
                        <a:pt x="0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5" name="Freeform 79">
                  <a:extLst>
                    <a:ext uri="{FF2B5EF4-FFF2-40B4-BE49-F238E27FC236}">
                      <a16:creationId xmlns:a16="http://schemas.microsoft.com/office/drawing/2014/main" id="{144D8FE7-7987-76C4-BF06-642419B99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3430" y="3843126"/>
                  <a:ext cx="52388" cy="71438"/>
                </a:xfrm>
                <a:custGeom>
                  <a:avLst/>
                  <a:gdLst>
                    <a:gd name="T0" fmla="*/ 0 w 14"/>
                    <a:gd name="T1" fmla="*/ 2 h 19"/>
                    <a:gd name="T2" fmla="*/ 12 w 14"/>
                    <a:gd name="T3" fmla="*/ 0 h 19"/>
                    <a:gd name="T4" fmla="*/ 14 w 14"/>
                    <a:gd name="T5" fmla="*/ 18 h 19"/>
                    <a:gd name="T6" fmla="*/ 2 w 14"/>
                    <a:gd name="T7" fmla="*/ 19 h 19"/>
                    <a:gd name="T8" fmla="*/ 0 w 14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9">
                      <a:moveTo>
                        <a:pt x="0" y="2"/>
                      </a:moveTo>
                      <a:cubicBezTo>
                        <a:pt x="4" y="1"/>
                        <a:pt x="8" y="1"/>
                        <a:pt x="12" y="0"/>
                      </a:cubicBezTo>
                      <a:cubicBezTo>
                        <a:pt x="13" y="6"/>
                        <a:pt x="13" y="12"/>
                        <a:pt x="14" y="18"/>
                      </a:cubicBezTo>
                      <a:cubicBezTo>
                        <a:pt x="10" y="18"/>
                        <a:pt x="6" y="18"/>
                        <a:pt x="2" y="19"/>
                      </a:cubicBezTo>
                      <a:cubicBezTo>
                        <a:pt x="2" y="13"/>
                        <a:pt x="1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6" name="Freeform 80">
                  <a:extLst>
                    <a:ext uri="{FF2B5EF4-FFF2-40B4-BE49-F238E27FC236}">
                      <a16:creationId xmlns:a16="http://schemas.microsoft.com/office/drawing/2014/main" id="{10703510-AD49-5203-5E9E-4685E82A0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2218" y="3843126"/>
                  <a:ext cx="49213" cy="71438"/>
                </a:xfrm>
                <a:custGeom>
                  <a:avLst/>
                  <a:gdLst>
                    <a:gd name="T0" fmla="*/ 11 w 13"/>
                    <a:gd name="T1" fmla="*/ 19 h 19"/>
                    <a:gd name="T2" fmla="*/ 0 w 13"/>
                    <a:gd name="T3" fmla="*/ 18 h 19"/>
                    <a:gd name="T4" fmla="*/ 2 w 13"/>
                    <a:gd name="T5" fmla="*/ 0 h 19"/>
                    <a:gd name="T6" fmla="*/ 13 w 13"/>
                    <a:gd name="T7" fmla="*/ 1 h 19"/>
                    <a:gd name="T8" fmla="*/ 11 w 1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9">
                      <a:moveTo>
                        <a:pt x="11" y="19"/>
                      </a:moveTo>
                      <a:cubicBezTo>
                        <a:pt x="7" y="18"/>
                        <a:pt x="4" y="18"/>
                        <a:pt x="0" y="18"/>
                      </a:cubicBezTo>
                      <a:cubicBezTo>
                        <a:pt x="1" y="12"/>
                        <a:pt x="1" y="6"/>
                        <a:pt x="2" y="0"/>
                      </a:cubicBezTo>
                      <a:cubicBezTo>
                        <a:pt x="6" y="1"/>
                        <a:pt x="9" y="1"/>
                        <a:pt x="13" y="1"/>
                      </a:cubicBezTo>
                      <a:cubicBezTo>
                        <a:pt x="12" y="7"/>
                        <a:pt x="12" y="13"/>
                        <a:pt x="11" y="19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B33FB60A-E8C5-015E-6B5E-E9B9DAFE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2877926"/>
                <a:ext cx="677863" cy="219075"/>
              </a:xfrm>
              <a:custGeom>
                <a:avLst/>
                <a:gdLst>
                  <a:gd name="T0" fmla="*/ 179 w 179"/>
                  <a:gd name="T1" fmla="*/ 47 h 58"/>
                  <a:gd name="T2" fmla="*/ 156 w 179"/>
                  <a:gd name="T3" fmla="*/ 58 h 58"/>
                  <a:gd name="T4" fmla="*/ 129 w 179"/>
                  <a:gd name="T5" fmla="*/ 40 h 58"/>
                  <a:gd name="T6" fmla="*/ 118 w 179"/>
                  <a:gd name="T7" fmla="*/ 40 h 58"/>
                  <a:gd name="T8" fmla="*/ 89 w 179"/>
                  <a:gd name="T9" fmla="*/ 55 h 58"/>
                  <a:gd name="T10" fmla="*/ 61 w 179"/>
                  <a:gd name="T11" fmla="*/ 40 h 58"/>
                  <a:gd name="T12" fmla="*/ 50 w 179"/>
                  <a:gd name="T13" fmla="*/ 41 h 58"/>
                  <a:gd name="T14" fmla="*/ 23 w 179"/>
                  <a:gd name="T15" fmla="*/ 58 h 58"/>
                  <a:gd name="T16" fmla="*/ 0 w 179"/>
                  <a:gd name="T17" fmla="*/ 48 h 58"/>
                  <a:gd name="T18" fmla="*/ 50 w 179"/>
                  <a:gd name="T19" fmla="*/ 1 h 58"/>
                  <a:gd name="T20" fmla="*/ 128 w 179"/>
                  <a:gd name="T21" fmla="*/ 0 h 58"/>
                  <a:gd name="T22" fmla="*/ 179 w 179"/>
                  <a:gd name="T23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58">
                    <a:moveTo>
                      <a:pt x="179" y="47"/>
                    </a:moveTo>
                    <a:cubicBezTo>
                      <a:pt x="171" y="51"/>
                      <a:pt x="163" y="54"/>
                      <a:pt x="156" y="58"/>
                    </a:cubicBezTo>
                    <a:cubicBezTo>
                      <a:pt x="147" y="52"/>
                      <a:pt x="138" y="46"/>
                      <a:pt x="129" y="40"/>
                    </a:cubicBezTo>
                    <a:cubicBezTo>
                      <a:pt x="126" y="38"/>
                      <a:pt x="121" y="38"/>
                      <a:pt x="118" y="40"/>
                    </a:cubicBezTo>
                    <a:cubicBezTo>
                      <a:pt x="108" y="45"/>
                      <a:pt x="99" y="50"/>
                      <a:pt x="89" y="55"/>
                    </a:cubicBezTo>
                    <a:cubicBezTo>
                      <a:pt x="80" y="50"/>
                      <a:pt x="71" y="45"/>
                      <a:pt x="61" y="40"/>
                    </a:cubicBezTo>
                    <a:cubicBezTo>
                      <a:pt x="58" y="38"/>
                      <a:pt x="53" y="39"/>
                      <a:pt x="50" y="41"/>
                    </a:cubicBezTo>
                    <a:cubicBezTo>
                      <a:pt x="41" y="46"/>
                      <a:pt x="32" y="52"/>
                      <a:pt x="23" y="58"/>
                    </a:cubicBezTo>
                    <a:cubicBezTo>
                      <a:pt x="15" y="54"/>
                      <a:pt x="8" y="51"/>
                      <a:pt x="0" y="48"/>
                    </a:cubicBezTo>
                    <a:cubicBezTo>
                      <a:pt x="16" y="32"/>
                      <a:pt x="32" y="16"/>
                      <a:pt x="50" y="1"/>
                    </a:cubicBezTo>
                    <a:cubicBezTo>
                      <a:pt x="76" y="3"/>
                      <a:pt x="102" y="3"/>
                      <a:pt x="128" y="0"/>
                    </a:cubicBezTo>
                    <a:cubicBezTo>
                      <a:pt x="146" y="16"/>
                      <a:pt x="163" y="31"/>
                      <a:pt x="179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4" name="Group 45">
                <a:extLst>
                  <a:ext uri="{FF2B5EF4-FFF2-40B4-BE49-F238E27FC236}">
                    <a16:creationId xmlns:a16="http://schemas.microsoft.com/office/drawing/2014/main" id="{166E82E9-2055-CCF8-4594-E841F65A41F2}"/>
                  </a:ext>
                </a:extLst>
              </p:cNvPr>
              <p:cNvGrpSpPr/>
              <p:nvPr/>
            </p:nvGrpSpPr>
            <p:grpSpPr>
              <a:xfrm>
                <a:off x="9448180" y="2765213"/>
                <a:ext cx="690563" cy="993775"/>
                <a:chOff x="9448180" y="2765213"/>
                <a:chExt cx="690563" cy="993775"/>
              </a:xfrm>
              <a:solidFill>
                <a:srgbClr val="B4DE2C"/>
              </a:solidFill>
            </p:grpSpPr>
            <p:grpSp>
              <p:nvGrpSpPr>
                <p:cNvPr id="57" name="Group 48">
                  <a:extLst>
                    <a:ext uri="{FF2B5EF4-FFF2-40B4-BE49-F238E27FC236}">
                      <a16:creationId xmlns:a16="http://schemas.microsoft.com/office/drawing/2014/main" id="{B4FF8FE3-AA1F-5016-0277-6FBF10D8CB4F}"/>
                    </a:ext>
                  </a:extLst>
                </p:cNvPr>
                <p:cNvGrpSpPr/>
                <p:nvPr/>
              </p:nvGrpSpPr>
              <p:grpSpPr>
                <a:xfrm>
                  <a:off x="9448180" y="3070013"/>
                  <a:ext cx="690563" cy="688975"/>
                  <a:chOff x="9448180" y="3070013"/>
                  <a:chExt cx="690563" cy="688975"/>
                </a:xfrm>
                <a:grpFill/>
              </p:grpSpPr>
              <p:sp>
                <p:nvSpPr>
                  <p:cNvPr id="59" name="Freeform 73">
                    <a:extLst>
                      <a:ext uri="{FF2B5EF4-FFF2-40B4-BE49-F238E27FC236}">
                        <a16:creationId xmlns:a16="http://schemas.microsoft.com/office/drawing/2014/main" id="{695455C7-6907-E9ED-BADE-92A15FAC3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76768" y="3073188"/>
                    <a:ext cx="198438" cy="674688"/>
                  </a:xfrm>
                  <a:custGeom>
                    <a:avLst/>
                    <a:gdLst>
                      <a:gd name="T0" fmla="*/ 0 w 52"/>
                      <a:gd name="T1" fmla="*/ 15 h 179"/>
                      <a:gd name="T2" fmla="*/ 24 w 52"/>
                      <a:gd name="T3" fmla="*/ 0 h 179"/>
                      <a:gd name="T4" fmla="*/ 49 w 52"/>
                      <a:gd name="T5" fmla="*/ 13 h 179"/>
                      <a:gd name="T6" fmla="*/ 52 w 52"/>
                      <a:gd name="T7" fmla="*/ 178 h 179"/>
                      <a:gd name="T8" fmla="*/ 14 w 52"/>
                      <a:gd name="T9" fmla="*/ 179 h 179"/>
                      <a:gd name="T10" fmla="*/ 0 w 52"/>
                      <a:gd name="T11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79">
                        <a:moveTo>
                          <a:pt x="0" y="15"/>
                        </a:moveTo>
                        <a:cubicBezTo>
                          <a:pt x="8" y="10"/>
                          <a:pt x="16" y="5"/>
                          <a:pt x="24" y="0"/>
                        </a:cubicBezTo>
                        <a:cubicBezTo>
                          <a:pt x="33" y="4"/>
                          <a:pt x="41" y="8"/>
                          <a:pt x="49" y="13"/>
                        </a:cubicBezTo>
                        <a:cubicBezTo>
                          <a:pt x="50" y="68"/>
                          <a:pt x="51" y="123"/>
                          <a:pt x="52" y="178"/>
                        </a:cubicBezTo>
                        <a:cubicBezTo>
                          <a:pt x="39" y="178"/>
                          <a:pt x="26" y="179"/>
                          <a:pt x="14" y="179"/>
                        </a:cubicBezTo>
                        <a:cubicBezTo>
                          <a:pt x="9" y="125"/>
                          <a:pt x="5" y="70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0" name="Freeform 74">
                    <a:extLst>
                      <a:ext uri="{FF2B5EF4-FFF2-40B4-BE49-F238E27FC236}">
                        <a16:creationId xmlns:a16="http://schemas.microsoft.com/office/drawing/2014/main" id="{EFAE8BA1-343C-56CA-3330-D1B80C2CB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9655" y="3070013"/>
                    <a:ext cx="196850" cy="677863"/>
                  </a:xfrm>
                  <a:custGeom>
                    <a:avLst/>
                    <a:gdLst>
                      <a:gd name="T0" fmla="*/ 0 w 52"/>
                      <a:gd name="T1" fmla="*/ 179 h 180"/>
                      <a:gd name="T2" fmla="*/ 2 w 52"/>
                      <a:gd name="T3" fmla="*/ 14 h 180"/>
                      <a:gd name="T4" fmla="*/ 27 w 52"/>
                      <a:gd name="T5" fmla="*/ 0 h 180"/>
                      <a:gd name="T6" fmla="*/ 52 w 52"/>
                      <a:gd name="T7" fmla="*/ 17 h 180"/>
                      <a:gd name="T8" fmla="*/ 40 w 52"/>
                      <a:gd name="T9" fmla="*/ 180 h 180"/>
                      <a:gd name="T10" fmla="*/ 0 w 52"/>
                      <a:gd name="T11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80">
                        <a:moveTo>
                          <a:pt x="0" y="179"/>
                        </a:moveTo>
                        <a:cubicBezTo>
                          <a:pt x="1" y="124"/>
                          <a:pt x="1" y="69"/>
                          <a:pt x="2" y="14"/>
                        </a:cubicBezTo>
                        <a:cubicBezTo>
                          <a:pt x="10" y="9"/>
                          <a:pt x="18" y="5"/>
                          <a:pt x="27" y="0"/>
                        </a:cubicBezTo>
                        <a:cubicBezTo>
                          <a:pt x="35" y="6"/>
                          <a:pt x="44" y="11"/>
                          <a:pt x="52" y="17"/>
                        </a:cubicBezTo>
                        <a:cubicBezTo>
                          <a:pt x="48" y="71"/>
                          <a:pt x="44" y="126"/>
                          <a:pt x="40" y="180"/>
                        </a:cubicBezTo>
                        <a:cubicBezTo>
                          <a:pt x="26" y="179"/>
                          <a:pt x="13" y="179"/>
                          <a:pt x="0" y="179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1" name="Freeform 75">
                    <a:extLst>
                      <a:ext uri="{FF2B5EF4-FFF2-40B4-BE49-F238E27FC236}">
                        <a16:creationId xmlns:a16="http://schemas.microsoft.com/office/drawing/2014/main" id="{CFBCD4BD-E78F-4CCD-4818-516B9C509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48180" y="3108113"/>
                    <a:ext cx="133350" cy="650875"/>
                  </a:xfrm>
                  <a:custGeom>
                    <a:avLst/>
                    <a:gdLst>
                      <a:gd name="T0" fmla="*/ 0 w 35"/>
                      <a:gd name="T1" fmla="*/ 0 h 173"/>
                      <a:gd name="T2" fmla="*/ 18 w 35"/>
                      <a:gd name="T3" fmla="*/ 7 h 173"/>
                      <a:gd name="T4" fmla="*/ 35 w 35"/>
                      <a:gd name="T5" fmla="*/ 171 h 173"/>
                      <a:gd name="T6" fmla="*/ 22 w 35"/>
                      <a:gd name="T7" fmla="*/ 173 h 173"/>
                      <a:gd name="T8" fmla="*/ 0 w 35"/>
                      <a:gd name="T9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173">
                        <a:moveTo>
                          <a:pt x="0" y="0"/>
                        </a:moveTo>
                        <a:cubicBezTo>
                          <a:pt x="6" y="2"/>
                          <a:pt x="12" y="5"/>
                          <a:pt x="18" y="7"/>
                        </a:cubicBezTo>
                        <a:cubicBezTo>
                          <a:pt x="23" y="62"/>
                          <a:pt x="29" y="117"/>
                          <a:pt x="35" y="171"/>
                        </a:cubicBezTo>
                        <a:cubicBezTo>
                          <a:pt x="31" y="172"/>
                          <a:pt x="26" y="172"/>
                          <a:pt x="22" y="173"/>
                        </a:cubicBezTo>
                        <a:cubicBezTo>
                          <a:pt x="15" y="115"/>
                          <a:pt x="8" y="5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2" name="Freeform 76">
                    <a:extLst>
                      <a:ext uri="{FF2B5EF4-FFF2-40B4-BE49-F238E27FC236}">
                        <a16:creationId xmlns:a16="http://schemas.microsoft.com/office/drawing/2014/main" id="{3F93F994-7F30-B212-31A3-1114190B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16505" y="3103351"/>
                    <a:ext cx="122238" cy="652463"/>
                  </a:xfrm>
                  <a:custGeom>
                    <a:avLst/>
                    <a:gdLst>
                      <a:gd name="T0" fmla="*/ 12 w 32"/>
                      <a:gd name="T1" fmla="*/ 173 h 173"/>
                      <a:gd name="T2" fmla="*/ 0 w 32"/>
                      <a:gd name="T3" fmla="*/ 172 h 173"/>
                      <a:gd name="T4" fmla="*/ 17 w 32"/>
                      <a:gd name="T5" fmla="*/ 7 h 173"/>
                      <a:gd name="T6" fmla="*/ 32 w 32"/>
                      <a:gd name="T7" fmla="*/ 0 h 173"/>
                      <a:gd name="T8" fmla="*/ 12 w 32"/>
                      <a:gd name="T9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73">
                        <a:moveTo>
                          <a:pt x="12" y="173"/>
                        </a:moveTo>
                        <a:cubicBezTo>
                          <a:pt x="8" y="173"/>
                          <a:pt x="4" y="173"/>
                          <a:pt x="0" y="172"/>
                        </a:cubicBezTo>
                        <a:cubicBezTo>
                          <a:pt x="6" y="117"/>
                          <a:pt x="11" y="62"/>
                          <a:pt x="17" y="7"/>
                        </a:cubicBezTo>
                        <a:cubicBezTo>
                          <a:pt x="22" y="5"/>
                          <a:pt x="27" y="2"/>
                          <a:pt x="32" y="0"/>
                        </a:cubicBezTo>
                        <a:cubicBezTo>
                          <a:pt x="26" y="58"/>
                          <a:pt x="19" y="116"/>
                          <a:pt x="12" y="173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</p:grpSp>
            <p:sp>
              <p:nvSpPr>
                <p:cNvPr id="58" name="Freeform 72">
                  <a:extLst>
                    <a:ext uri="{FF2B5EF4-FFF2-40B4-BE49-F238E27FC236}">
                      <a16:creationId xmlns:a16="http://schemas.microsoft.com/office/drawing/2014/main" id="{E212BFA9-DC19-03C1-2C4B-523108D19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91068" y="2765213"/>
                  <a:ext cx="204788" cy="82550"/>
                </a:xfrm>
                <a:custGeom>
                  <a:avLst/>
                  <a:gdLst>
                    <a:gd name="T0" fmla="*/ 54 w 54"/>
                    <a:gd name="T1" fmla="*/ 21 h 22"/>
                    <a:gd name="T2" fmla="*/ 0 w 54"/>
                    <a:gd name="T3" fmla="*/ 21 h 22"/>
                    <a:gd name="T4" fmla="*/ 27 w 54"/>
                    <a:gd name="T5" fmla="*/ 0 h 22"/>
                    <a:gd name="T6" fmla="*/ 54 w 54"/>
                    <a:gd name="T7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2">
                      <a:moveTo>
                        <a:pt x="54" y="21"/>
                      </a:moveTo>
                      <a:cubicBezTo>
                        <a:pt x="36" y="22"/>
                        <a:pt x="18" y="22"/>
                        <a:pt x="0" y="21"/>
                      </a:cubicBezTo>
                      <a:cubicBezTo>
                        <a:pt x="9" y="14"/>
                        <a:pt x="18" y="7"/>
                        <a:pt x="27" y="0"/>
                      </a:cubicBezTo>
                      <a:cubicBezTo>
                        <a:pt x="36" y="7"/>
                        <a:pt x="45" y="14"/>
                        <a:pt x="54" y="2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5" name="Oval 46">
                <a:extLst>
                  <a:ext uri="{FF2B5EF4-FFF2-40B4-BE49-F238E27FC236}">
                    <a16:creationId xmlns:a16="http://schemas.microsoft.com/office/drawing/2014/main" id="{7576A842-0CE4-BF10-79C4-C49609404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2343" y="3536738"/>
                <a:ext cx="136525" cy="7397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56" name="Oval 47">
                <a:extLst>
                  <a:ext uri="{FF2B5EF4-FFF2-40B4-BE49-F238E27FC236}">
                    <a16:creationId xmlns:a16="http://schemas.microsoft.com/office/drawing/2014/main" id="{81544D45-73C7-E1AB-215A-DB88BBEB7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155" y="3612938"/>
                <a:ext cx="55563" cy="482600"/>
              </a:xfrm>
              <a:prstGeom prst="ellipse">
                <a:avLst/>
              </a:prstGeom>
              <a:solidFill>
                <a:srgbClr val="8C8C8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</p:grpSp>
      <p:pic>
        <p:nvPicPr>
          <p:cNvPr id="82" name="Bilde 81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AF6F1C03-6EB9-F9AD-46BA-4DF50703CE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C8C8C">
                <a:tint val="45000"/>
                <a:satMod val="400000"/>
              </a:srgbClr>
            </a:duotone>
            <a:alphaModFix amt="8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4488" r="77606" b="11793"/>
          <a:stretch/>
        </p:blipFill>
        <p:spPr>
          <a:xfrm>
            <a:off x="8825239" y="2432381"/>
            <a:ext cx="284018" cy="3240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9C52A54D-4F20-105E-BDA0-1F3185BF4830}"/>
              </a:ext>
            </a:extLst>
          </p:cNvPr>
          <p:cNvGrpSpPr/>
          <p:nvPr/>
        </p:nvGrpSpPr>
        <p:grpSpPr>
          <a:xfrm>
            <a:off x="381663" y="3941309"/>
            <a:ext cx="11049707" cy="2128846"/>
            <a:chOff x="381663" y="3909505"/>
            <a:chExt cx="11049707" cy="2128846"/>
          </a:xfrm>
        </p:grpSpPr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CF0B33A2-4E59-8C47-E1F8-C096E9113169}"/>
                </a:ext>
              </a:extLst>
            </p:cNvPr>
            <p:cNvGrpSpPr/>
            <p:nvPr/>
          </p:nvGrpSpPr>
          <p:grpSpPr>
            <a:xfrm>
              <a:off x="381663" y="4211056"/>
              <a:ext cx="4814211" cy="1827295"/>
              <a:chOff x="415113" y="4779651"/>
              <a:chExt cx="4416194" cy="1827295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518D4B-FF1F-4F62-AFB9-69B9D9D07A68}"/>
                  </a:ext>
                </a:extLst>
              </p:cNvPr>
              <p:cNvSpPr txBox="1"/>
              <p:nvPr/>
            </p:nvSpPr>
            <p:spPr>
              <a:xfrm>
                <a:off x="1997414" y="4779651"/>
                <a:ext cx="27927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600" b="1" dirty="0">
                    <a:solidFill>
                      <a:srgbClr val="01474F"/>
                    </a:solidFill>
                    <a:latin typeface="+mj-lt"/>
                  </a:rPr>
                  <a:t>Ansvar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FA94EAB-F21A-4531-883B-D751908113F5}"/>
                  </a:ext>
                </a:extLst>
              </p:cNvPr>
              <p:cNvSpPr/>
              <p:nvPr/>
            </p:nvSpPr>
            <p:spPr>
              <a:xfrm>
                <a:off x="415113" y="5118205"/>
                <a:ext cx="4416194" cy="1488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 algn="r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Oversikt over medlemsarbeid som ønskes prioritert for 2026. </a:t>
                </a:r>
              </a:p>
              <a:p>
                <a:pPr marL="228600" indent="-228600" algn="r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Sikre at tillitsvalgte og *sekretariatsfunksjoner fra egen organisasjon er godt kjent med prioritert aktivitet.</a:t>
                </a:r>
              </a:p>
              <a:p>
                <a:pPr marL="228600" indent="-228600" algn="r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Melde inn roller (tillitsvalgte og *sekretariatsfunksjoner) i</a:t>
                </a:r>
                <a:br>
                  <a:rPr lang="nb-NO" sz="1100" dirty="0">
                    <a:ea typeface="Times New Roman" panose="02020603050405020304" pitchFamily="18" charset="0"/>
                    <a:cs typeface="Raleway"/>
                  </a:rPr>
                </a:b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  regionale Landbrukssamvirker til Norsk Landbrukssamvirke. </a:t>
                </a:r>
                <a:endPara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72AB63-FA02-467E-B5BE-60D7D67C9D94}"/>
                </a:ext>
              </a:extLst>
            </p:cNvPr>
            <p:cNvSpPr txBox="1"/>
            <p:nvPr/>
          </p:nvSpPr>
          <p:spPr>
            <a:xfrm>
              <a:off x="7019702" y="4211056"/>
              <a:ext cx="2792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b="1" dirty="0">
                  <a:solidFill>
                    <a:srgbClr val="01474F"/>
                  </a:solidFill>
                  <a:latin typeface="+mj-lt"/>
                </a:rPr>
                <a:t>Tidspunkt</a:t>
              </a: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4D797D77-6E76-4D40-B8F5-AFDF76885D9B}"/>
                </a:ext>
              </a:extLst>
            </p:cNvPr>
            <p:cNvSpPr/>
            <p:nvPr/>
          </p:nvSpPr>
          <p:spPr>
            <a:xfrm rot="10800000">
              <a:off x="5948680" y="3909505"/>
              <a:ext cx="294640" cy="254000"/>
            </a:xfrm>
            <a:prstGeom prst="triangle">
              <a:avLst/>
            </a:prstGeom>
            <a:solidFill>
              <a:srgbClr val="0147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70EF624-ACB9-4D65-BC09-B88FD43E475D}"/>
                </a:ext>
              </a:extLst>
            </p:cNvPr>
            <p:cNvGrpSpPr/>
            <p:nvPr/>
          </p:nvGrpSpPr>
          <p:grpSpPr>
            <a:xfrm>
              <a:off x="5927785" y="4498537"/>
              <a:ext cx="365681" cy="481270"/>
              <a:chOff x="5081588" y="1744663"/>
              <a:chExt cx="552450" cy="727075"/>
            </a:xfrm>
            <a:solidFill>
              <a:srgbClr val="01474F"/>
            </a:solidFill>
          </p:grpSpPr>
          <p:sp>
            <p:nvSpPr>
              <p:cNvPr id="72" name="Freeform 65">
                <a:extLst>
                  <a:ext uri="{FF2B5EF4-FFF2-40B4-BE49-F238E27FC236}">
                    <a16:creationId xmlns:a16="http://schemas.microsoft.com/office/drawing/2014/main" id="{6E9F4947-665B-4665-A620-93C96CD9E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1588" y="1744663"/>
                <a:ext cx="552450" cy="727075"/>
              </a:xfrm>
              <a:custGeom>
                <a:avLst/>
                <a:gdLst>
                  <a:gd name="T0" fmla="*/ 884 w 971"/>
                  <a:gd name="T1" fmla="*/ 207 h 1283"/>
                  <a:gd name="T2" fmla="*/ 715 w 971"/>
                  <a:gd name="T3" fmla="*/ 207 h 1283"/>
                  <a:gd name="T4" fmla="*/ 715 w 971"/>
                  <a:gd name="T5" fmla="*/ 192 h 1283"/>
                  <a:gd name="T6" fmla="*/ 673 w 971"/>
                  <a:gd name="T7" fmla="*/ 150 h 1283"/>
                  <a:gd name="T8" fmla="*/ 578 w 971"/>
                  <a:gd name="T9" fmla="*/ 150 h 1283"/>
                  <a:gd name="T10" fmla="*/ 589 w 971"/>
                  <a:gd name="T11" fmla="*/ 103 h 1283"/>
                  <a:gd name="T12" fmla="*/ 485 w 971"/>
                  <a:gd name="T13" fmla="*/ 0 h 1283"/>
                  <a:gd name="T14" fmla="*/ 382 w 971"/>
                  <a:gd name="T15" fmla="*/ 103 h 1283"/>
                  <a:gd name="T16" fmla="*/ 393 w 971"/>
                  <a:gd name="T17" fmla="*/ 150 h 1283"/>
                  <a:gd name="T18" fmla="*/ 297 w 971"/>
                  <a:gd name="T19" fmla="*/ 150 h 1283"/>
                  <a:gd name="T20" fmla="*/ 255 w 971"/>
                  <a:gd name="T21" fmla="*/ 192 h 1283"/>
                  <a:gd name="T22" fmla="*/ 255 w 971"/>
                  <a:gd name="T23" fmla="*/ 207 h 1283"/>
                  <a:gd name="T24" fmla="*/ 87 w 971"/>
                  <a:gd name="T25" fmla="*/ 207 h 1283"/>
                  <a:gd name="T26" fmla="*/ 0 w 971"/>
                  <a:gd name="T27" fmla="*/ 294 h 1283"/>
                  <a:gd name="T28" fmla="*/ 0 w 971"/>
                  <a:gd name="T29" fmla="*/ 1196 h 1283"/>
                  <a:gd name="T30" fmla="*/ 87 w 971"/>
                  <a:gd name="T31" fmla="*/ 1283 h 1283"/>
                  <a:gd name="T32" fmla="*/ 884 w 971"/>
                  <a:gd name="T33" fmla="*/ 1283 h 1283"/>
                  <a:gd name="T34" fmla="*/ 971 w 971"/>
                  <a:gd name="T35" fmla="*/ 1196 h 1283"/>
                  <a:gd name="T36" fmla="*/ 971 w 971"/>
                  <a:gd name="T37" fmla="*/ 294 h 1283"/>
                  <a:gd name="T38" fmla="*/ 884 w 971"/>
                  <a:gd name="T39" fmla="*/ 207 h 1283"/>
                  <a:gd name="T40" fmla="*/ 485 w 971"/>
                  <a:gd name="T41" fmla="*/ 59 h 1283"/>
                  <a:gd name="T42" fmla="*/ 530 w 971"/>
                  <a:gd name="T43" fmla="*/ 103 h 1283"/>
                  <a:gd name="T44" fmla="*/ 485 w 971"/>
                  <a:gd name="T45" fmla="*/ 148 h 1283"/>
                  <a:gd name="T46" fmla="*/ 441 w 971"/>
                  <a:gd name="T47" fmla="*/ 103 h 1283"/>
                  <a:gd name="T48" fmla="*/ 485 w 971"/>
                  <a:gd name="T49" fmla="*/ 59 h 1283"/>
                  <a:gd name="T50" fmla="*/ 825 w 971"/>
                  <a:gd name="T51" fmla="*/ 921 h 1283"/>
                  <a:gd name="T52" fmla="*/ 659 w 971"/>
                  <a:gd name="T53" fmla="*/ 921 h 1283"/>
                  <a:gd name="T54" fmla="*/ 659 w 971"/>
                  <a:gd name="T55" fmla="*/ 1087 h 1283"/>
                  <a:gd name="T56" fmla="*/ 146 w 971"/>
                  <a:gd name="T57" fmla="*/ 1087 h 1283"/>
                  <a:gd name="T58" fmla="*/ 146 w 971"/>
                  <a:gd name="T59" fmla="*/ 275 h 1283"/>
                  <a:gd name="T60" fmla="*/ 255 w 971"/>
                  <a:gd name="T61" fmla="*/ 275 h 1283"/>
                  <a:gd name="T62" fmla="*/ 255 w 971"/>
                  <a:gd name="T63" fmla="*/ 290 h 1283"/>
                  <a:gd name="T64" fmla="*/ 297 w 971"/>
                  <a:gd name="T65" fmla="*/ 332 h 1283"/>
                  <a:gd name="T66" fmla="*/ 673 w 971"/>
                  <a:gd name="T67" fmla="*/ 332 h 1283"/>
                  <a:gd name="T68" fmla="*/ 715 w 971"/>
                  <a:gd name="T69" fmla="*/ 290 h 1283"/>
                  <a:gd name="T70" fmla="*/ 715 w 971"/>
                  <a:gd name="T71" fmla="*/ 275 h 1283"/>
                  <a:gd name="T72" fmla="*/ 825 w 971"/>
                  <a:gd name="T73" fmla="*/ 275 h 1283"/>
                  <a:gd name="T74" fmla="*/ 825 w 971"/>
                  <a:gd name="T75" fmla="*/ 921 h 1283"/>
                  <a:gd name="T76" fmla="*/ 802 w 971"/>
                  <a:gd name="T77" fmla="*/ 953 h 1283"/>
                  <a:gd name="T78" fmla="*/ 691 w 971"/>
                  <a:gd name="T79" fmla="*/ 1065 h 1283"/>
                  <a:gd name="T80" fmla="*/ 691 w 971"/>
                  <a:gd name="T81" fmla="*/ 953 h 1283"/>
                  <a:gd name="T82" fmla="*/ 802 w 971"/>
                  <a:gd name="T83" fmla="*/ 953 h 1283"/>
                  <a:gd name="T84" fmla="*/ 903 w 971"/>
                  <a:gd name="T85" fmla="*/ 1196 h 1283"/>
                  <a:gd name="T86" fmla="*/ 884 w 971"/>
                  <a:gd name="T87" fmla="*/ 1215 h 1283"/>
                  <a:gd name="T88" fmla="*/ 87 w 971"/>
                  <a:gd name="T89" fmla="*/ 1215 h 1283"/>
                  <a:gd name="T90" fmla="*/ 68 w 971"/>
                  <a:gd name="T91" fmla="*/ 1196 h 1283"/>
                  <a:gd name="T92" fmla="*/ 68 w 971"/>
                  <a:gd name="T93" fmla="*/ 294 h 1283"/>
                  <a:gd name="T94" fmla="*/ 87 w 971"/>
                  <a:gd name="T95" fmla="*/ 275 h 1283"/>
                  <a:gd name="T96" fmla="*/ 114 w 971"/>
                  <a:gd name="T97" fmla="*/ 275 h 1283"/>
                  <a:gd name="T98" fmla="*/ 114 w 971"/>
                  <a:gd name="T99" fmla="*/ 1120 h 1283"/>
                  <a:gd name="T100" fmla="*/ 681 w 971"/>
                  <a:gd name="T101" fmla="*/ 1120 h 1283"/>
                  <a:gd name="T102" fmla="*/ 686 w 971"/>
                  <a:gd name="T103" fmla="*/ 1115 h 1283"/>
                  <a:gd name="T104" fmla="*/ 852 w 971"/>
                  <a:gd name="T105" fmla="*/ 948 h 1283"/>
                  <a:gd name="T106" fmla="*/ 857 w 971"/>
                  <a:gd name="T107" fmla="*/ 943 h 1283"/>
                  <a:gd name="T108" fmla="*/ 857 w 971"/>
                  <a:gd name="T109" fmla="*/ 275 h 1283"/>
                  <a:gd name="T110" fmla="*/ 884 w 971"/>
                  <a:gd name="T111" fmla="*/ 275 h 1283"/>
                  <a:gd name="T112" fmla="*/ 903 w 971"/>
                  <a:gd name="T113" fmla="*/ 294 h 1283"/>
                  <a:gd name="T114" fmla="*/ 903 w 971"/>
                  <a:gd name="T115" fmla="*/ 1196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1" h="1283">
                    <a:moveTo>
                      <a:pt x="884" y="207"/>
                    </a:moveTo>
                    <a:cubicBezTo>
                      <a:pt x="715" y="207"/>
                      <a:pt x="715" y="207"/>
                      <a:pt x="715" y="207"/>
                    </a:cubicBezTo>
                    <a:cubicBezTo>
                      <a:pt x="715" y="192"/>
                      <a:pt x="715" y="192"/>
                      <a:pt x="715" y="192"/>
                    </a:cubicBezTo>
                    <a:cubicBezTo>
                      <a:pt x="715" y="169"/>
                      <a:pt x="696" y="150"/>
                      <a:pt x="673" y="150"/>
                    </a:cubicBezTo>
                    <a:cubicBezTo>
                      <a:pt x="578" y="150"/>
                      <a:pt x="578" y="150"/>
                      <a:pt x="578" y="150"/>
                    </a:cubicBezTo>
                    <a:cubicBezTo>
                      <a:pt x="585" y="136"/>
                      <a:pt x="589" y="120"/>
                      <a:pt x="589" y="103"/>
                    </a:cubicBezTo>
                    <a:cubicBezTo>
                      <a:pt x="589" y="46"/>
                      <a:pt x="542" y="0"/>
                      <a:pt x="485" y="0"/>
                    </a:cubicBezTo>
                    <a:cubicBezTo>
                      <a:pt x="428" y="0"/>
                      <a:pt x="382" y="46"/>
                      <a:pt x="382" y="103"/>
                    </a:cubicBezTo>
                    <a:cubicBezTo>
                      <a:pt x="382" y="120"/>
                      <a:pt x="386" y="136"/>
                      <a:pt x="393" y="150"/>
                    </a:cubicBezTo>
                    <a:cubicBezTo>
                      <a:pt x="297" y="150"/>
                      <a:pt x="297" y="150"/>
                      <a:pt x="297" y="150"/>
                    </a:cubicBezTo>
                    <a:cubicBezTo>
                      <a:pt x="274" y="150"/>
                      <a:pt x="255" y="169"/>
                      <a:pt x="255" y="192"/>
                    </a:cubicBezTo>
                    <a:cubicBezTo>
                      <a:pt x="255" y="207"/>
                      <a:pt x="255" y="207"/>
                      <a:pt x="255" y="207"/>
                    </a:cubicBezTo>
                    <a:cubicBezTo>
                      <a:pt x="87" y="207"/>
                      <a:pt x="87" y="207"/>
                      <a:pt x="87" y="207"/>
                    </a:cubicBezTo>
                    <a:cubicBezTo>
                      <a:pt x="39" y="207"/>
                      <a:pt x="0" y="246"/>
                      <a:pt x="0" y="294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0" y="1244"/>
                      <a:pt x="39" y="1283"/>
                      <a:pt x="87" y="1283"/>
                    </a:cubicBezTo>
                    <a:cubicBezTo>
                      <a:pt x="884" y="1283"/>
                      <a:pt x="884" y="1283"/>
                      <a:pt x="884" y="1283"/>
                    </a:cubicBezTo>
                    <a:cubicBezTo>
                      <a:pt x="932" y="1283"/>
                      <a:pt x="971" y="1244"/>
                      <a:pt x="971" y="1196"/>
                    </a:cubicBezTo>
                    <a:cubicBezTo>
                      <a:pt x="971" y="294"/>
                      <a:pt x="971" y="294"/>
                      <a:pt x="971" y="294"/>
                    </a:cubicBezTo>
                    <a:cubicBezTo>
                      <a:pt x="971" y="246"/>
                      <a:pt x="932" y="207"/>
                      <a:pt x="884" y="207"/>
                    </a:cubicBezTo>
                    <a:close/>
                    <a:moveTo>
                      <a:pt x="485" y="59"/>
                    </a:moveTo>
                    <a:cubicBezTo>
                      <a:pt x="510" y="59"/>
                      <a:pt x="530" y="79"/>
                      <a:pt x="530" y="103"/>
                    </a:cubicBezTo>
                    <a:cubicBezTo>
                      <a:pt x="530" y="128"/>
                      <a:pt x="510" y="148"/>
                      <a:pt x="485" y="148"/>
                    </a:cubicBezTo>
                    <a:cubicBezTo>
                      <a:pt x="461" y="148"/>
                      <a:pt x="441" y="128"/>
                      <a:pt x="441" y="103"/>
                    </a:cubicBezTo>
                    <a:cubicBezTo>
                      <a:pt x="441" y="79"/>
                      <a:pt x="461" y="59"/>
                      <a:pt x="485" y="59"/>
                    </a:cubicBezTo>
                    <a:close/>
                    <a:moveTo>
                      <a:pt x="825" y="921"/>
                    </a:moveTo>
                    <a:cubicBezTo>
                      <a:pt x="659" y="921"/>
                      <a:pt x="659" y="921"/>
                      <a:pt x="659" y="921"/>
                    </a:cubicBezTo>
                    <a:cubicBezTo>
                      <a:pt x="659" y="1087"/>
                      <a:pt x="659" y="1087"/>
                      <a:pt x="659" y="1087"/>
                    </a:cubicBezTo>
                    <a:cubicBezTo>
                      <a:pt x="146" y="1087"/>
                      <a:pt x="146" y="1087"/>
                      <a:pt x="146" y="1087"/>
                    </a:cubicBezTo>
                    <a:cubicBezTo>
                      <a:pt x="146" y="275"/>
                      <a:pt x="146" y="275"/>
                      <a:pt x="146" y="275"/>
                    </a:cubicBezTo>
                    <a:cubicBezTo>
                      <a:pt x="255" y="275"/>
                      <a:pt x="255" y="275"/>
                      <a:pt x="255" y="275"/>
                    </a:cubicBezTo>
                    <a:cubicBezTo>
                      <a:pt x="255" y="290"/>
                      <a:pt x="255" y="290"/>
                      <a:pt x="255" y="290"/>
                    </a:cubicBezTo>
                    <a:cubicBezTo>
                      <a:pt x="255" y="313"/>
                      <a:pt x="274" y="332"/>
                      <a:pt x="297" y="332"/>
                    </a:cubicBezTo>
                    <a:cubicBezTo>
                      <a:pt x="673" y="332"/>
                      <a:pt x="673" y="332"/>
                      <a:pt x="673" y="332"/>
                    </a:cubicBezTo>
                    <a:cubicBezTo>
                      <a:pt x="696" y="332"/>
                      <a:pt x="715" y="313"/>
                      <a:pt x="715" y="290"/>
                    </a:cubicBezTo>
                    <a:cubicBezTo>
                      <a:pt x="715" y="275"/>
                      <a:pt x="715" y="275"/>
                      <a:pt x="715" y="275"/>
                    </a:cubicBezTo>
                    <a:cubicBezTo>
                      <a:pt x="825" y="275"/>
                      <a:pt x="825" y="275"/>
                      <a:pt x="825" y="275"/>
                    </a:cubicBezTo>
                    <a:lnTo>
                      <a:pt x="825" y="921"/>
                    </a:lnTo>
                    <a:close/>
                    <a:moveTo>
                      <a:pt x="802" y="953"/>
                    </a:moveTo>
                    <a:cubicBezTo>
                      <a:pt x="770" y="985"/>
                      <a:pt x="726" y="1029"/>
                      <a:pt x="691" y="1065"/>
                    </a:cubicBezTo>
                    <a:cubicBezTo>
                      <a:pt x="691" y="953"/>
                      <a:pt x="691" y="953"/>
                      <a:pt x="691" y="953"/>
                    </a:cubicBezTo>
                    <a:lnTo>
                      <a:pt x="802" y="953"/>
                    </a:lnTo>
                    <a:close/>
                    <a:moveTo>
                      <a:pt x="903" y="1196"/>
                    </a:moveTo>
                    <a:cubicBezTo>
                      <a:pt x="903" y="1207"/>
                      <a:pt x="894" y="1215"/>
                      <a:pt x="884" y="1215"/>
                    </a:cubicBezTo>
                    <a:cubicBezTo>
                      <a:pt x="87" y="1215"/>
                      <a:pt x="87" y="1215"/>
                      <a:pt x="87" y="1215"/>
                    </a:cubicBezTo>
                    <a:cubicBezTo>
                      <a:pt x="76" y="1215"/>
                      <a:pt x="68" y="1207"/>
                      <a:pt x="68" y="1196"/>
                    </a:cubicBezTo>
                    <a:cubicBezTo>
                      <a:pt x="68" y="294"/>
                      <a:pt x="68" y="294"/>
                      <a:pt x="68" y="294"/>
                    </a:cubicBezTo>
                    <a:cubicBezTo>
                      <a:pt x="68" y="284"/>
                      <a:pt x="76" y="275"/>
                      <a:pt x="87" y="275"/>
                    </a:cubicBezTo>
                    <a:cubicBezTo>
                      <a:pt x="114" y="275"/>
                      <a:pt x="114" y="275"/>
                      <a:pt x="114" y="275"/>
                    </a:cubicBezTo>
                    <a:cubicBezTo>
                      <a:pt x="114" y="1120"/>
                      <a:pt x="114" y="1120"/>
                      <a:pt x="114" y="1120"/>
                    </a:cubicBezTo>
                    <a:cubicBezTo>
                      <a:pt x="681" y="1120"/>
                      <a:pt x="681" y="1120"/>
                      <a:pt x="681" y="1120"/>
                    </a:cubicBezTo>
                    <a:cubicBezTo>
                      <a:pt x="686" y="1115"/>
                      <a:pt x="686" y="1115"/>
                      <a:pt x="686" y="1115"/>
                    </a:cubicBezTo>
                    <a:cubicBezTo>
                      <a:pt x="732" y="1069"/>
                      <a:pt x="818" y="983"/>
                      <a:pt x="852" y="948"/>
                    </a:cubicBezTo>
                    <a:cubicBezTo>
                      <a:pt x="857" y="943"/>
                      <a:pt x="857" y="943"/>
                      <a:pt x="857" y="943"/>
                    </a:cubicBezTo>
                    <a:cubicBezTo>
                      <a:pt x="857" y="275"/>
                      <a:pt x="857" y="275"/>
                      <a:pt x="857" y="275"/>
                    </a:cubicBezTo>
                    <a:cubicBezTo>
                      <a:pt x="884" y="275"/>
                      <a:pt x="884" y="275"/>
                      <a:pt x="884" y="275"/>
                    </a:cubicBezTo>
                    <a:cubicBezTo>
                      <a:pt x="894" y="275"/>
                      <a:pt x="903" y="284"/>
                      <a:pt x="903" y="294"/>
                    </a:cubicBezTo>
                    <a:lnTo>
                      <a:pt x="903" y="1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Rectangle 66">
                <a:extLst>
                  <a:ext uri="{FF2B5EF4-FFF2-40B4-BE49-F238E27FC236}">
                    <a16:creationId xmlns:a16="http://schemas.microsoft.com/office/drawing/2014/main" id="{95CA2BF2-18F5-4B6E-9A61-F89FA23C4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2003426"/>
                <a:ext cx="2984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Rectangle 67">
                <a:extLst>
                  <a:ext uri="{FF2B5EF4-FFF2-40B4-BE49-F238E27FC236}">
                    <a16:creationId xmlns:a16="http://schemas.microsoft.com/office/drawing/2014/main" id="{FBE7B14F-4F9C-427A-87D5-AA65053CD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2081213"/>
                <a:ext cx="2984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Rectangle 68">
                <a:extLst>
                  <a:ext uri="{FF2B5EF4-FFF2-40B4-BE49-F238E27FC236}">
                    <a16:creationId xmlns:a16="http://schemas.microsoft.com/office/drawing/2014/main" id="{FCA1E08F-5537-4DEA-8B17-C7E3D63C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2154238"/>
                <a:ext cx="2984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0F52B4-6FCD-431E-A38A-08606815041F}"/>
                </a:ext>
              </a:extLst>
            </p:cNvPr>
            <p:cNvSpPr txBox="1"/>
            <p:nvPr/>
          </p:nvSpPr>
          <p:spPr>
            <a:xfrm>
              <a:off x="5448300" y="5151089"/>
              <a:ext cx="132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 dirty="0">
                  <a:solidFill>
                    <a:srgbClr val="01474F"/>
                  </a:solidFill>
                  <a:latin typeface="+mj-lt"/>
                </a:rPr>
                <a:t>Sjekkliste</a:t>
              </a:r>
            </a:p>
          </p:txBody>
        </p:sp>
        <p:sp>
          <p:nvSpPr>
            <p:cNvPr id="86" name="Rectangle 40">
              <a:extLst>
                <a:ext uri="{FF2B5EF4-FFF2-40B4-BE49-F238E27FC236}">
                  <a16:creationId xmlns:a16="http://schemas.microsoft.com/office/drawing/2014/main" id="{3CFE299A-C292-0D2C-ED3A-4D791F9F0FFE}"/>
                </a:ext>
              </a:extLst>
            </p:cNvPr>
            <p:cNvSpPr/>
            <p:nvPr/>
          </p:nvSpPr>
          <p:spPr>
            <a:xfrm>
              <a:off x="7021746" y="4548939"/>
              <a:ext cx="4409624" cy="98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Høst 2025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Innen desember 2025 (viktig før årsmøter i 2026)</a:t>
              </a:r>
            </a:p>
            <a:p>
              <a:pPr marL="228600" indent="-228600">
                <a:lnSpc>
                  <a:spcPct val="15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20. november 2025 </a:t>
              </a:r>
              <a:endParaRPr lang="nb-NO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Rectangle 40">
            <a:extLst>
              <a:ext uri="{FF2B5EF4-FFF2-40B4-BE49-F238E27FC236}">
                <a16:creationId xmlns:a16="http://schemas.microsoft.com/office/drawing/2014/main" id="{129F5B2D-3A2F-E689-8628-D4E1394138F7}"/>
              </a:ext>
            </a:extLst>
          </p:cNvPr>
          <p:cNvSpPr/>
          <p:nvPr/>
        </p:nvSpPr>
        <p:spPr>
          <a:xfrm>
            <a:off x="245943" y="6331191"/>
            <a:ext cx="4409624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b-NO" sz="900" dirty="0">
                <a:ea typeface="Times New Roman" panose="02020603050405020304" pitchFamily="18" charset="0"/>
                <a:cs typeface="Raleway"/>
              </a:rPr>
              <a:t>*Gjelder TINE, Nortura og Felleskjøpet Agri/Felleskjøpet Rogaland Agder</a:t>
            </a:r>
          </a:p>
        </p:txBody>
      </p:sp>
      <p:sp>
        <p:nvSpPr>
          <p:cNvPr id="38" name="Freeform 165">
            <a:extLst>
              <a:ext uri="{FF2B5EF4-FFF2-40B4-BE49-F238E27FC236}">
                <a16:creationId xmlns:a16="http://schemas.microsoft.com/office/drawing/2014/main" id="{90F873FC-864C-4D39-95EC-BCA74E99408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11878" y="2355461"/>
            <a:ext cx="489423" cy="468000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01474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9" name="Gruppe 38">
            <a:extLst>
              <a:ext uri="{FF2B5EF4-FFF2-40B4-BE49-F238E27FC236}">
                <a16:creationId xmlns:a16="http://schemas.microsoft.com/office/drawing/2014/main" id="{20BA97B2-CCEA-9C41-3809-D35237949833}"/>
              </a:ext>
            </a:extLst>
          </p:cNvPr>
          <p:cNvGrpSpPr>
            <a:grpSpLocks noChangeAspect="1"/>
          </p:cNvGrpSpPr>
          <p:nvPr/>
        </p:nvGrpSpPr>
        <p:grpSpPr>
          <a:xfrm>
            <a:off x="167811" y="211329"/>
            <a:ext cx="565845" cy="360000"/>
            <a:chOff x="8026554" y="1225485"/>
            <a:chExt cx="1980456" cy="1246251"/>
          </a:xfrm>
        </p:grpSpPr>
        <p:sp>
          <p:nvSpPr>
            <p:cNvPr id="42" name="Rektangel: avrundede hjørner 41">
              <a:extLst>
                <a:ext uri="{FF2B5EF4-FFF2-40B4-BE49-F238E27FC236}">
                  <a16:creationId xmlns:a16="http://schemas.microsoft.com/office/drawing/2014/main" id="{77DEBED8-1861-69FC-D59E-D4B3C82DF8DB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43" name="Grafikk 42">
              <a:extLst>
                <a:ext uri="{FF2B5EF4-FFF2-40B4-BE49-F238E27FC236}">
                  <a16:creationId xmlns:a16="http://schemas.microsoft.com/office/drawing/2014/main" id="{BDA1C754-B3D6-0F81-A18A-F41957321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44" name="Bilde 43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C0EFE9D6-56C3-F4DE-D58B-6B9264780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" y="192475"/>
            <a:ext cx="144525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097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D5D009-D3A8-40B6-A379-18720590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TILLITSVALGTE</a:t>
            </a:r>
            <a:endParaRPr lang="en-ID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0CE2-4A24-496D-92F3-D0D931AD7D30}"/>
              </a:ext>
            </a:extLst>
          </p:cNvPr>
          <p:cNvSpPr/>
          <p:nvPr/>
        </p:nvSpPr>
        <p:spPr>
          <a:xfrm>
            <a:off x="2440045" y="1915079"/>
            <a:ext cx="1339200" cy="1339200"/>
          </a:xfrm>
          <a:prstGeom prst="rect">
            <a:avLst/>
          </a:prstGeom>
          <a:noFill/>
          <a:ln w="38100">
            <a:solidFill>
              <a:srgbClr val="82A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2859AA-BD20-48DB-94C0-74E4FA4A34AC}"/>
              </a:ext>
            </a:extLst>
          </p:cNvPr>
          <p:cNvSpPr/>
          <p:nvPr/>
        </p:nvSpPr>
        <p:spPr>
          <a:xfrm>
            <a:off x="8448549" y="2052165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A02B6-AF22-4C52-951C-A6034336B13D}"/>
              </a:ext>
            </a:extLst>
          </p:cNvPr>
          <p:cNvSpPr txBox="1"/>
          <p:nvPr/>
        </p:nvSpPr>
        <p:spPr>
          <a:xfrm>
            <a:off x="8025832" y="3308479"/>
            <a:ext cx="182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8C8C8C"/>
                </a:solidFill>
                <a:latin typeface="+mj-lt"/>
              </a:rPr>
              <a:t>Norsk Landbrukssamvirke</a:t>
            </a:r>
            <a:endParaRPr lang="en-ID" sz="1200" b="1" dirty="0">
              <a:solidFill>
                <a:srgbClr val="8C8C8C"/>
              </a:solidFill>
              <a:latin typeface="+mj-lt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258B979-683C-5473-B656-BC1A03611C66}"/>
              </a:ext>
            </a:extLst>
          </p:cNvPr>
          <p:cNvGrpSpPr/>
          <p:nvPr/>
        </p:nvGrpSpPr>
        <p:grpSpPr>
          <a:xfrm>
            <a:off x="6209402" y="2076631"/>
            <a:ext cx="1598144" cy="1508847"/>
            <a:chOff x="9471844" y="288654"/>
            <a:chExt cx="1598144" cy="1508847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A24E752C-BD22-B974-DBF1-17CB51D49F29}"/>
                </a:ext>
              </a:extLst>
            </p:cNvPr>
            <p:cNvSpPr/>
            <p:nvPr/>
          </p:nvSpPr>
          <p:spPr>
            <a:xfrm>
              <a:off x="9767996" y="288654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75C28820-E5DD-D6A0-1309-ABC90F487DBD}"/>
                </a:ext>
              </a:extLst>
            </p:cNvPr>
            <p:cNvSpPr txBox="1"/>
            <p:nvPr/>
          </p:nvSpPr>
          <p:spPr>
            <a:xfrm>
              <a:off x="9471844" y="1520501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Sekretær</a:t>
              </a:r>
            </a:p>
          </p:txBody>
        </p:sp>
      </p:grpSp>
      <p:sp>
        <p:nvSpPr>
          <p:cNvPr id="13" name="Rectangle 25">
            <a:extLst>
              <a:ext uri="{FF2B5EF4-FFF2-40B4-BE49-F238E27FC236}">
                <a16:creationId xmlns:a16="http://schemas.microsoft.com/office/drawing/2014/main" id="{B9A9FB24-80C2-2AA1-D150-F937638729D1}"/>
              </a:ext>
            </a:extLst>
          </p:cNvPr>
          <p:cNvSpPr/>
          <p:nvPr/>
        </p:nvSpPr>
        <p:spPr>
          <a:xfrm>
            <a:off x="4535875" y="2073178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4" name="Group 28">
            <a:extLst>
              <a:ext uri="{FF2B5EF4-FFF2-40B4-BE49-F238E27FC236}">
                <a16:creationId xmlns:a16="http://schemas.microsoft.com/office/drawing/2014/main" id="{51645477-A27E-05F9-0A5B-5539D47E09BF}"/>
              </a:ext>
            </a:extLst>
          </p:cNvPr>
          <p:cNvGrpSpPr/>
          <p:nvPr/>
        </p:nvGrpSpPr>
        <p:grpSpPr>
          <a:xfrm>
            <a:off x="4881716" y="2432381"/>
            <a:ext cx="314159" cy="314160"/>
            <a:chOff x="8756835" y="3387391"/>
            <a:chExt cx="380133" cy="380134"/>
          </a:xfrm>
          <a:solidFill>
            <a:srgbClr val="8C8C8C"/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3F17237-4286-F601-083D-9C3C7914D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1ABB69DA-47D6-7B46-D8FC-CA8B8C4A4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12ACE9C-AFAD-D7B5-7595-E7AF99F0D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2" name="TextBox 27">
            <a:extLst>
              <a:ext uri="{FF2B5EF4-FFF2-40B4-BE49-F238E27FC236}">
                <a16:creationId xmlns:a16="http://schemas.microsoft.com/office/drawing/2014/main" id="{F485F8FD-F9D0-F732-F278-C912D9596064}"/>
              </a:ext>
            </a:extLst>
          </p:cNvPr>
          <p:cNvSpPr txBox="1"/>
          <p:nvPr/>
        </p:nvSpPr>
        <p:spPr>
          <a:xfrm>
            <a:off x="4239723" y="3303531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Sekretariat</a:t>
            </a:r>
          </a:p>
        </p:txBody>
      </p:sp>
      <p:grpSp>
        <p:nvGrpSpPr>
          <p:cNvPr id="18" name="Group 71">
            <a:extLst>
              <a:ext uri="{FF2B5EF4-FFF2-40B4-BE49-F238E27FC236}">
                <a16:creationId xmlns:a16="http://schemas.microsoft.com/office/drawing/2014/main" id="{592C5BE7-95A7-6134-0BAC-E9147EEA0724}"/>
              </a:ext>
            </a:extLst>
          </p:cNvPr>
          <p:cNvGrpSpPr/>
          <p:nvPr/>
        </p:nvGrpSpPr>
        <p:grpSpPr>
          <a:xfrm>
            <a:off x="6864474" y="2432381"/>
            <a:ext cx="288000" cy="324000"/>
            <a:chOff x="9217025" y="1244600"/>
            <a:chExt cx="403225" cy="439738"/>
          </a:xfrm>
          <a:solidFill>
            <a:srgbClr val="8C8C8C"/>
          </a:soli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9EB90BF-52F0-C95D-7688-66D16B0A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2A3C7361-7AF6-6642-566B-78D21F83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0CCE80CE-F300-3F1A-8AD1-0FC738ECC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17A6A1F8-3623-FED7-87A0-BF81501DA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FFBD28E9-19B2-70E6-2E97-25571F6B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C02EBD17-C589-933E-18E4-2AB7A9DB1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D98B7BA3-8746-67BC-5701-D3234B048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BB8EC88-7458-91F0-D3C9-C3A7F4B0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B778C140-AEB0-E44F-4DD9-CC36051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A767AC2A-B32C-6AB3-F9AF-4A2E884DD8B1}"/>
              </a:ext>
            </a:extLst>
          </p:cNvPr>
          <p:cNvGrpSpPr/>
          <p:nvPr/>
        </p:nvGrpSpPr>
        <p:grpSpPr>
          <a:xfrm>
            <a:off x="10232783" y="2070292"/>
            <a:ext cx="1598144" cy="1507353"/>
            <a:chOff x="10232783" y="2260792"/>
            <a:chExt cx="1598144" cy="1507353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C71A0C5-4A87-A460-4C65-B94E2BEBE6A5}"/>
                </a:ext>
              </a:extLst>
            </p:cNvPr>
            <p:cNvSpPr/>
            <p:nvPr/>
          </p:nvSpPr>
          <p:spPr>
            <a:xfrm>
              <a:off x="10528935" y="2260792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B78DFCAA-D84C-773A-5EF9-A7F4961AFD5C}"/>
                </a:ext>
              </a:extLst>
            </p:cNvPr>
            <p:cNvSpPr txBox="1"/>
            <p:nvPr/>
          </p:nvSpPr>
          <p:spPr>
            <a:xfrm>
              <a:off x="10232783" y="3491145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Årssamling</a:t>
              </a: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20FDCBA8-0A8E-B03C-04AC-5D4AA2D32593}"/>
              </a:ext>
            </a:extLst>
          </p:cNvPr>
          <p:cNvGrpSpPr>
            <a:grpSpLocks noChangeAspect="1"/>
          </p:cNvGrpSpPr>
          <p:nvPr/>
        </p:nvGrpSpPr>
        <p:grpSpPr>
          <a:xfrm>
            <a:off x="10828227" y="2439529"/>
            <a:ext cx="407255" cy="360000"/>
            <a:chOff x="10660078" y="2429535"/>
            <a:chExt cx="773781" cy="689828"/>
          </a:xfrm>
        </p:grpSpPr>
        <p:grpSp>
          <p:nvGrpSpPr>
            <p:cNvPr id="47" name="Group 38">
              <a:extLst>
                <a:ext uri="{FF2B5EF4-FFF2-40B4-BE49-F238E27FC236}">
                  <a16:creationId xmlns:a16="http://schemas.microsoft.com/office/drawing/2014/main" id="{17E7BF26-A515-B2D1-DB70-91000621E586}"/>
                </a:ext>
              </a:extLst>
            </p:cNvPr>
            <p:cNvGrpSpPr/>
            <p:nvPr/>
          </p:nvGrpSpPr>
          <p:grpSpPr>
            <a:xfrm rot="2700000">
              <a:off x="10708201" y="2781290"/>
              <a:ext cx="289950" cy="386196"/>
              <a:chOff x="9456118" y="3917738"/>
              <a:chExt cx="688975" cy="927100"/>
            </a:xfrm>
          </p:grpSpPr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0918B33D-0140-CA83-8A6B-7C4E863D5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3917738"/>
                <a:ext cx="688975" cy="927100"/>
              </a:xfrm>
              <a:custGeom>
                <a:avLst/>
                <a:gdLst>
                  <a:gd name="T0" fmla="*/ 48 w 182"/>
                  <a:gd name="T1" fmla="*/ 188 h 246"/>
                  <a:gd name="T2" fmla="*/ 44 w 182"/>
                  <a:gd name="T3" fmla="*/ 159 h 246"/>
                  <a:gd name="T4" fmla="*/ 55 w 182"/>
                  <a:gd name="T5" fmla="*/ 159 h 246"/>
                  <a:gd name="T6" fmla="*/ 82 w 182"/>
                  <a:gd name="T7" fmla="*/ 204 h 246"/>
                  <a:gd name="T8" fmla="*/ 44 w 182"/>
                  <a:gd name="T9" fmla="*/ 237 h 246"/>
                  <a:gd name="T10" fmla="*/ 54 w 182"/>
                  <a:gd name="T11" fmla="*/ 240 h 246"/>
                  <a:gd name="T12" fmla="*/ 122 w 182"/>
                  <a:gd name="T13" fmla="*/ 189 h 246"/>
                  <a:gd name="T14" fmla="*/ 118 w 182"/>
                  <a:gd name="T15" fmla="*/ 149 h 246"/>
                  <a:gd name="T16" fmla="*/ 117 w 182"/>
                  <a:gd name="T17" fmla="*/ 136 h 246"/>
                  <a:gd name="T18" fmla="*/ 138 w 182"/>
                  <a:gd name="T19" fmla="*/ 121 h 246"/>
                  <a:gd name="T20" fmla="*/ 146 w 182"/>
                  <a:gd name="T21" fmla="*/ 149 h 246"/>
                  <a:gd name="T22" fmla="*/ 144 w 182"/>
                  <a:gd name="T23" fmla="*/ 155 h 246"/>
                  <a:gd name="T24" fmla="*/ 173 w 182"/>
                  <a:gd name="T25" fmla="*/ 108 h 246"/>
                  <a:gd name="T26" fmla="*/ 108 w 182"/>
                  <a:gd name="T27" fmla="*/ 10 h 246"/>
                  <a:gd name="T28" fmla="*/ 10 w 182"/>
                  <a:gd name="T29" fmla="*/ 75 h 246"/>
                  <a:gd name="T30" fmla="*/ 9 w 182"/>
                  <a:gd name="T31" fmla="*/ 77 h 246"/>
                  <a:gd name="T32" fmla="*/ 8 w 182"/>
                  <a:gd name="T33" fmla="*/ 80 h 246"/>
                  <a:gd name="T34" fmla="*/ 48 w 182"/>
                  <a:gd name="T35" fmla="*/ 18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46">
                    <a:moveTo>
                      <a:pt x="48" y="188"/>
                    </a:moveTo>
                    <a:cubicBezTo>
                      <a:pt x="41" y="182"/>
                      <a:pt x="36" y="161"/>
                      <a:pt x="44" y="159"/>
                    </a:cubicBezTo>
                    <a:cubicBezTo>
                      <a:pt x="47" y="158"/>
                      <a:pt x="52" y="158"/>
                      <a:pt x="55" y="159"/>
                    </a:cubicBezTo>
                    <a:cubicBezTo>
                      <a:pt x="74" y="163"/>
                      <a:pt x="86" y="183"/>
                      <a:pt x="82" y="204"/>
                    </a:cubicBezTo>
                    <a:cubicBezTo>
                      <a:pt x="78" y="224"/>
                      <a:pt x="62" y="237"/>
                      <a:pt x="44" y="237"/>
                    </a:cubicBezTo>
                    <a:cubicBezTo>
                      <a:pt x="48" y="238"/>
                      <a:pt x="51" y="239"/>
                      <a:pt x="54" y="240"/>
                    </a:cubicBezTo>
                    <a:cubicBezTo>
                      <a:pt x="85" y="246"/>
                      <a:pt x="115" y="223"/>
                      <a:pt x="122" y="189"/>
                    </a:cubicBezTo>
                    <a:cubicBezTo>
                      <a:pt x="125" y="174"/>
                      <a:pt x="123" y="160"/>
                      <a:pt x="118" y="149"/>
                    </a:cubicBezTo>
                    <a:cubicBezTo>
                      <a:pt x="118" y="149"/>
                      <a:pt x="116" y="140"/>
                      <a:pt x="117" y="136"/>
                    </a:cubicBezTo>
                    <a:cubicBezTo>
                      <a:pt x="119" y="126"/>
                      <a:pt x="128" y="119"/>
                      <a:pt x="138" y="121"/>
                    </a:cubicBezTo>
                    <a:cubicBezTo>
                      <a:pt x="149" y="124"/>
                      <a:pt x="147" y="141"/>
                      <a:pt x="146" y="149"/>
                    </a:cubicBezTo>
                    <a:cubicBezTo>
                      <a:pt x="145" y="151"/>
                      <a:pt x="145" y="153"/>
                      <a:pt x="144" y="155"/>
                    </a:cubicBezTo>
                    <a:cubicBezTo>
                      <a:pt x="158" y="143"/>
                      <a:pt x="169" y="127"/>
                      <a:pt x="173" y="108"/>
                    </a:cubicBezTo>
                    <a:cubicBezTo>
                      <a:pt x="182" y="62"/>
                      <a:pt x="153" y="19"/>
                      <a:pt x="108" y="10"/>
                    </a:cubicBezTo>
                    <a:cubicBezTo>
                      <a:pt x="63" y="0"/>
                      <a:pt x="19" y="30"/>
                      <a:pt x="10" y="75"/>
                    </a:cubicBezTo>
                    <a:cubicBezTo>
                      <a:pt x="9" y="76"/>
                      <a:pt x="9" y="76"/>
                      <a:pt x="9" y="77"/>
                    </a:cubicBezTo>
                    <a:cubicBezTo>
                      <a:pt x="9" y="78"/>
                      <a:pt x="9" y="79"/>
                      <a:pt x="8" y="80"/>
                    </a:cubicBezTo>
                    <a:cubicBezTo>
                      <a:pt x="0" y="122"/>
                      <a:pt x="17" y="164"/>
                      <a:pt x="48" y="188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81" name="Freeform 86">
                <a:extLst>
                  <a:ext uri="{FF2B5EF4-FFF2-40B4-BE49-F238E27FC236}">
                    <a16:creationId xmlns:a16="http://schemas.microsoft.com/office/drawing/2014/main" id="{25E9F27B-D2A6-C0EC-C321-CC2E7600F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2805" y="3986001"/>
                <a:ext cx="349250" cy="422275"/>
              </a:xfrm>
              <a:custGeom>
                <a:avLst/>
                <a:gdLst>
                  <a:gd name="T0" fmla="*/ 46 w 92"/>
                  <a:gd name="T1" fmla="*/ 0 h 112"/>
                  <a:gd name="T2" fmla="*/ 92 w 92"/>
                  <a:gd name="T3" fmla="*/ 46 h 112"/>
                  <a:gd name="T4" fmla="*/ 64 w 92"/>
                  <a:gd name="T5" fmla="*/ 99 h 112"/>
                  <a:gd name="T6" fmla="*/ 64 w 92"/>
                  <a:gd name="T7" fmla="*/ 94 h 112"/>
                  <a:gd name="T8" fmla="*/ 64 w 92"/>
                  <a:gd name="T9" fmla="*/ 89 h 112"/>
                  <a:gd name="T10" fmla="*/ 63 w 92"/>
                  <a:gd name="T11" fmla="*/ 89 h 112"/>
                  <a:gd name="T12" fmla="*/ 50 w 92"/>
                  <a:gd name="T13" fmla="*/ 112 h 112"/>
                  <a:gd name="T14" fmla="*/ 30 w 92"/>
                  <a:gd name="T15" fmla="*/ 89 h 112"/>
                  <a:gd name="T16" fmla="*/ 27 w 92"/>
                  <a:gd name="T17" fmla="*/ 88 h 112"/>
                  <a:gd name="T18" fmla="*/ 31 w 92"/>
                  <a:gd name="T19" fmla="*/ 101 h 112"/>
                  <a:gd name="T20" fmla="*/ 0 w 92"/>
                  <a:gd name="T21" fmla="*/ 46 h 112"/>
                  <a:gd name="T22" fmla="*/ 46 w 92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12">
                    <a:moveTo>
                      <a:pt x="46" y="0"/>
                    </a:moveTo>
                    <a:cubicBezTo>
                      <a:pt x="72" y="0"/>
                      <a:pt x="92" y="20"/>
                      <a:pt x="92" y="46"/>
                    </a:cubicBezTo>
                    <a:cubicBezTo>
                      <a:pt x="92" y="68"/>
                      <a:pt x="81" y="88"/>
                      <a:pt x="64" y="99"/>
                    </a:cubicBezTo>
                    <a:cubicBezTo>
                      <a:pt x="64" y="98"/>
                      <a:pt x="64" y="96"/>
                      <a:pt x="64" y="94"/>
                    </a:cubicBezTo>
                    <a:cubicBezTo>
                      <a:pt x="64" y="92"/>
                      <a:pt x="64" y="90"/>
                      <a:pt x="64" y="89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1" y="98"/>
                      <a:pt x="56" y="106"/>
                      <a:pt x="50" y="112"/>
                    </a:cubicBezTo>
                    <a:cubicBezTo>
                      <a:pt x="46" y="102"/>
                      <a:pt x="39" y="94"/>
                      <a:pt x="30" y="89"/>
                    </a:cubicBezTo>
                    <a:cubicBezTo>
                      <a:pt x="29" y="89"/>
                      <a:pt x="28" y="88"/>
                      <a:pt x="27" y="88"/>
                    </a:cubicBezTo>
                    <a:cubicBezTo>
                      <a:pt x="27" y="92"/>
                      <a:pt x="29" y="97"/>
                      <a:pt x="31" y="101"/>
                    </a:cubicBezTo>
                    <a:cubicBezTo>
                      <a:pt x="12" y="89"/>
                      <a:pt x="0" y="69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  <p:grpSp>
          <p:nvGrpSpPr>
            <p:cNvPr id="48" name="Group 39">
              <a:extLst>
                <a:ext uri="{FF2B5EF4-FFF2-40B4-BE49-F238E27FC236}">
                  <a16:creationId xmlns:a16="http://schemas.microsoft.com/office/drawing/2014/main" id="{F0425454-D3C8-70FA-4A47-47834C92F6F1}"/>
                </a:ext>
              </a:extLst>
            </p:cNvPr>
            <p:cNvGrpSpPr/>
            <p:nvPr/>
          </p:nvGrpSpPr>
          <p:grpSpPr>
            <a:xfrm rot="2700000">
              <a:off x="10827585" y="2382450"/>
              <a:ext cx="559190" cy="653359"/>
              <a:chOff x="9138618" y="2708062"/>
              <a:chExt cx="1328738" cy="1568451"/>
            </a:xfrm>
          </p:grpSpPr>
          <p:grpSp>
            <p:nvGrpSpPr>
              <p:cNvPr id="49" name="Group 40">
                <a:extLst>
                  <a:ext uri="{FF2B5EF4-FFF2-40B4-BE49-F238E27FC236}">
                    <a16:creationId xmlns:a16="http://schemas.microsoft.com/office/drawing/2014/main" id="{9D1B8533-A66A-9BFA-F971-4E65E464784A}"/>
                  </a:ext>
                </a:extLst>
              </p:cNvPr>
              <p:cNvGrpSpPr/>
              <p:nvPr/>
            </p:nvGrpSpPr>
            <p:grpSpPr>
              <a:xfrm>
                <a:off x="9138618" y="3481176"/>
                <a:ext cx="1328738" cy="730250"/>
                <a:chOff x="9138618" y="3481176"/>
                <a:chExt cx="1328738" cy="730250"/>
              </a:xfrm>
              <a:solidFill>
                <a:srgbClr val="29401C"/>
              </a:solidFill>
            </p:grpSpPr>
            <p:sp>
              <p:nvSpPr>
                <p:cNvPr id="78" name="Freeform 83">
                  <a:extLst>
                    <a:ext uri="{FF2B5EF4-FFF2-40B4-BE49-F238E27FC236}">
                      <a16:creationId xmlns:a16="http://schemas.microsoft.com/office/drawing/2014/main" id="{D10CFD9F-C325-5FFE-259E-ECECEB518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8618" y="3481176"/>
                  <a:ext cx="715963" cy="730250"/>
                </a:xfrm>
                <a:custGeom>
                  <a:avLst/>
                  <a:gdLst>
                    <a:gd name="T0" fmla="*/ 176 w 189"/>
                    <a:gd name="T1" fmla="*/ 0 h 194"/>
                    <a:gd name="T2" fmla="*/ 30 w 189"/>
                    <a:gd name="T3" fmla="*/ 172 h 194"/>
                    <a:gd name="T4" fmla="*/ 39 w 189"/>
                    <a:gd name="T5" fmla="*/ 194 h 194"/>
                    <a:gd name="T6" fmla="*/ 102 w 189"/>
                    <a:gd name="T7" fmla="*/ 123 h 194"/>
                    <a:gd name="T8" fmla="*/ 187 w 189"/>
                    <a:gd name="T9" fmla="*/ 84 h 194"/>
                    <a:gd name="T10" fmla="*/ 189 w 189"/>
                    <a:gd name="T11" fmla="*/ 0 h 194"/>
                    <a:gd name="T12" fmla="*/ 176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76" y="0"/>
                      </a:moveTo>
                      <a:cubicBezTo>
                        <a:pt x="64" y="0"/>
                        <a:pt x="0" y="92"/>
                        <a:pt x="30" y="172"/>
                      </a:cubicBezTo>
                      <a:cubicBezTo>
                        <a:pt x="33" y="179"/>
                        <a:pt x="36" y="187"/>
                        <a:pt x="39" y="194"/>
                      </a:cubicBezTo>
                      <a:cubicBezTo>
                        <a:pt x="48" y="163"/>
                        <a:pt x="70" y="137"/>
                        <a:pt x="102" y="123"/>
                      </a:cubicBezTo>
                      <a:cubicBezTo>
                        <a:pt x="123" y="101"/>
                        <a:pt x="153" y="87"/>
                        <a:pt x="187" y="84"/>
                      </a:cubicBezTo>
                      <a:cubicBezTo>
                        <a:pt x="188" y="56"/>
                        <a:pt x="189" y="28"/>
                        <a:pt x="189" y="0"/>
                      </a:cubicBezTo>
                      <a:cubicBezTo>
                        <a:pt x="185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9" name="Freeform 84">
                  <a:extLst>
                    <a:ext uri="{FF2B5EF4-FFF2-40B4-BE49-F238E27FC236}">
                      <a16:creationId xmlns:a16="http://schemas.microsoft.com/office/drawing/2014/main" id="{C61D8B70-7082-9D23-41A4-EA39068DF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51393" y="3481176"/>
                  <a:ext cx="715963" cy="730250"/>
                </a:xfrm>
                <a:custGeom>
                  <a:avLst/>
                  <a:gdLst>
                    <a:gd name="T0" fmla="*/ 13 w 189"/>
                    <a:gd name="T1" fmla="*/ 0 h 194"/>
                    <a:gd name="T2" fmla="*/ 159 w 189"/>
                    <a:gd name="T3" fmla="*/ 172 h 194"/>
                    <a:gd name="T4" fmla="*/ 150 w 189"/>
                    <a:gd name="T5" fmla="*/ 194 h 194"/>
                    <a:gd name="T6" fmla="*/ 87 w 189"/>
                    <a:gd name="T7" fmla="*/ 123 h 194"/>
                    <a:gd name="T8" fmla="*/ 2 w 189"/>
                    <a:gd name="T9" fmla="*/ 84 h 194"/>
                    <a:gd name="T10" fmla="*/ 0 w 189"/>
                    <a:gd name="T11" fmla="*/ 0 h 194"/>
                    <a:gd name="T12" fmla="*/ 13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3" y="0"/>
                      </a:moveTo>
                      <a:cubicBezTo>
                        <a:pt x="125" y="0"/>
                        <a:pt x="189" y="92"/>
                        <a:pt x="159" y="172"/>
                      </a:cubicBezTo>
                      <a:cubicBezTo>
                        <a:pt x="157" y="179"/>
                        <a:pt x="154" y="187"/>
                        <a:pt x="150" y="194"/>
                      </a:cubicBezTo>
                      <a:cubicBezTo>
                        <a:pt x="142" y="163"/>
                        <a:pt x="119" y="137"/>
                        <a:pt x="87" y="123"/>
                      </a:cubicBezTo>
                      <a:cubicBezTo>
                        <a:pt x="67" y="101"/>
                        <a:pt x="36" y="87"/>
                        <a:pt x="2" y="84"/>
                      </a:cubicBezTo>
                      <a:cubicBezTo>
                        <a:pt x="2" y="56"/>
                        <a:pt x="1" y="28"/>
                        <a:pt x="0" y="0"/>
                      </a:cubicBezTo>
                      <a:cubicBezTo>
                        <a:pt x="5" y="0"/>
                        <a:pt x="9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grpSp>
            <p:nvGrpSpPr>
              <p:cNvPr id="50" name="Group 41">
                <a:extLst>
                  <a:ext uri="{FF2B5EF4-FFF2-40B4-BE49-F238E27FC236}">
                    <a16:creationId xmlns:a16="http://schemas.microsoft.com/office/drawing/2014/main" id="{50BD2F60-F47F-0E6E-D5E2-4BBB0DAE5982}"/>
                  </a:ext>
                </a:extLst>
              </p:cNvPr>
              <p:cNvGrpSpPr/>
              <p:nvPr/>
            </p:nvGrpSpPr>
            <p:grpSpPr>
              <a:xfrm>
                <a:off x="9213230" y="3492288"/>
                <a:ext cx="1182688" cy="587376"/>
                <a:chOff x="9213230" y="3492288"/>
                <a:chExt cx="1182688" cy="587376"/>
              </a:xfrm>
              <a:solidFill>
                <a:srgbClr val="D3EC84"/>
              </a:solidFill>
            </p:grpSpPr>
            <p:sp>
              <p:nvSpPr>
                <p:cNvPr id="76" name="Freeform 81">
                  <a:extLst>
                    <a:ext uri="{FF2B5EF4-FFF2-40B4-BE49-F238E27FC236}">
                      <a16:creationId xmlns:a16="http://schemas.microsoft.com/office/drawing/2014/main" id="{A5E7EF7C-C811-60EE-5B64-95C3C5992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3230" y="3492289"/>
                  <a:ext cx="690563" cy="587375"/>
                </a:xfrm>
                <a:custGeom>
                  <a:avLst/>
                  <a:gdLst>
                    <a:gd name="T0" fmla="*/ 169 w 182"/>
                    <a:gd name="T1" fmla="*/ 1 h 156"/>
                    <a:gd name="T2" fmla="*/ 18 w 182"/>
                    <a:gd name="T3" fmla="*/ 156 h 156"/>
                    <a:gd name="T4" fmla="*/ 164 w 182"/>
                    <a:gd name="T5" fmla="*/ 24 h 156"/>
                    <a:gd name="T6" fmla="*/ 176 w 182"/>
                    <a:gd name="T7" fmla="*/ 24 h 156"/>
                    <a:gd name="T8" fmla="*/ 174 w 182"/>
                    <a:gd name="T9" fmla="*/ 86 h 156"/>
                    <a:gd name="T10" fmla="*/ 178 w 182"/>
                    <a:gd name="T11" fmla="*/ 86 h 156"/>
                    <a:gd name="T12" fmla="*/ 182 w 182"/>
                    <a:gd name="T13" fmla="*/ 2 h 156"/>
                    <a:gd name="T14" fmla="*/ 169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69" y="1"/>
                      </a:moveTo>
                      <a:cubicBezTo>
                        <a:pt x="66" y="0"/>
                        <a:pt x="0" y="80"/>
                        <a:pt x="18" y="156"/>
                      </a:cubicBezTo>
                      <a:cubicBezTo>
                        <a:pt x="13" y="88"/>
                        <a:pt x="75" y="23"/>
                        <a:pt x="164" y="24"/>
                      </a:cubicBezTo>
                      <a:cubicBezTo>
                        <a:pt x="168" y="24"/>
                        <a:pt x="172" y="24"/>
                        <a:pt x="176" y="24"/>
                      </a:cubicBezTo>
                      <a:cubicBezTo>
                        <a:pt x="175" y="45"/>
                        <a:pt x="175" y="66"/>
                        <a:pt x="174" y="86"/>
                      </a:cubicBezTo>
                      <a:cubicBezTo>
                        <a:pt x="176" y="86"/>
                        <a:pt x="177" y="86"/>
                        <a:pt x="178" y="86"/>
                      </a:cubicBezTo>
                      <a:cubicBezTo>
                        <a:pt x="180" y="58"/>
                        <a:pt x="181" y="30"/>
                        <a:pt x="182" y="2"/>
                      </a:cubicBezTo>
                      <a:cubicBezTo>
                        <a:pt x="178" y="2"/>
                        <a:pt x="173" y="1"/>
                        <a:pt x="169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7" name="Freeform 82">
                  <a:extLst>
                    <a:ext uri="{FF2B5EF4-FFF2-40B4-BE49-F238E27FC236}">
                      <a16:creationId xmlns:a16="http://schemas.microsoft.com/office/drawing/2014/main" id="{584A3DEA-4D01-3EB6-9105-B35FCC135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6943" y="3492288"/>
                  <a:ext cx="688975" cy="587375"/>
                </a:xfrm>
                <a:custGeom>
                  <a:avLst/>
                  <a:gdLst>
                    <a:gd name="T0" fmla="*/ 12 w 182"/>
                    <a:gd name="T1" fmla="*/ 1 h 156"/>
                    <a:gd name="T2" fmla="*/ 164 w 182"/>
                    <a:gd name="T3" fmla="*/ 156 h 156"/>
                    <a:gd name="T4" fmla="*/ 18 w 182"/>
                    <a:gd name="T5" fmla="*/ 24 h 156"/>
                    <a:gd name="T6" fmla="*/ 5 w 182"/>
                    <a:gd name="T7" fmla="*/ 24 h 156"/>
                    <a:gd name="T8" fmla="*/ 7 w 182"/>
                    <a:gd name="T9" fmla="*/ 86 h 156"/>
                    <a:gd name="T10" fmla="*/ 3 w 182"/>
                    <a:gd name="T11" fmla="*/ 86 h 156"/>
                    <a:gd name="T12" fmla="*/ 0 w 182"/>
                    <a:gd name="T13" fmla="*/ 2 h 156"/>
                    <a:gd name="T14" fmla="*/ 12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2" y="1"/>
                      </a:moveTo>
                      <a:cubicBezTo>
                        <a:pt x="116" y="0"/>
                        <a:pt x="182" y="80"/>
                        <a:pt x="164" y="156"/>
                      </a:cubicBezTo>
                      <a:cubicBezTo>
                        <a:pt x="169" y="88"/>
                        <a:pt x="107" y="23"/>
                        <a:pt x="18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6" y="45"/>
                        <a:pt x="7" y="66"/>
                        <a:pt x="7" y="86"/>
                      </a:cubicBezTo>
                      <a:cubicBezTo>
                        <a:pt x="6" y="86"/>
                        <a:pt x="5" y="86"/>
                        <a:pt x="3" y="86"/>
                      </a:cubicBezTo>
                      <a:cubicBezTo>
                        <a:pt x="2" y="58"/>
                        <a:pt x="1" y="30"/>
                        <a:pt x="0" y="2"/>
                      </a:cubicBezTo>
                      <a:cubicBezTo>
                        <a:pt x="4" y="2"/>
                        <a:pt x="8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2891D2A7-DFE9-F95D-FE68-FE4038158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917" y="2708062"/>
                <a:ext cx="830263" cy="1365250"/>
              </a:xfrm>
              <a:custGeom>
                <a:avLst/>
                <a:gdLst>
                  <a:gd name="T0" fmla="*/ 109 w 219"/>
                  <a:gd name="T1" fmla="*/ 0 h 362"/>
                  <a:gd name="T2" fmla="*/ 102 w 219"/>
                  <a:gd name="T3" fmla="*/ 2 h 362"/>
                  <a:gd name="T4" fmla="*/ 59 w 219"/>
                  <a:gd name="T5" fmla="*/ 37 h 362"/>
                  <a:gd name="T6" fmla="*/ 59 w 219"/>
                  <a:gd name="T7" fmla="*/ 37 h 362"/>
                  <a:gd name="T8" fmla="*/ 1 w 219"/>
                  <a:gd name="T9" fmla="*/ 92 h 362"/>
                  <a:gd name="T10" fmla="*/ 1 w 219"/>
                  <a:gd name="T11" fmla="*/ 93 h 362"/>
                  <a:gd name="T12" fmla="*/ 0 w 219"/>
                  <a:gd name="T13" fmla="*/ 94 h 362"/>
                  <a:gd name="T14" fmla="*/ 0 w 219"/>
                  <a:gd name="T15" fmla="*/ 95 h 362"/>
                  <a:gd name="T16" fmla="*/ 0 w 219"/>
                  <a:gd name="T17" fmla="*/ 96 h 362"/>
                  <a:gd name="T18" fmla="*/ 34 w 219"/>
                  <a:gd name="T19" fmla="*/ 327 h 362"/>
                  <a:gd name="T20" fmla="*/ 36 w 219"/>
                  <a:gd name="T21" fmla="*/ 336 h 362"/>
                  <a:gd name="T22" fmla="*/ 54 w 219"/>
                  <a:gd name="T23" fmla="*/ 355 h 362"/>
                  <a:gd name="T24" fmla="*/ 166 w 219"/>
                  <a:gd name="T25" fmla="*/ 355 h 362"/>
                  <a:gd name="T26" fmla="*/ 184 w 219"/>
                  <a:gd name="T27" fmla="*/ 336 h 362"/>
                  <a:gd name="T28" fmla="*/ 186 w 219"/>
                  <a:gd name="T29" fmla="*/ 326 h 362"/>
                  <a:gd name="T30" fmla="*/ 186 w 219"/>
                  <a:gd name="T31" fmla="*/ 326 h 362"/>
                  <a:gd name="T32" fmla="*/ 190 w 219"/>
                  <a:gd name="T33" fmla="*/ 295 h 362"/>
                  <a:gd name="T34" fmla="*/ 192 w 219"/>
                  <a:gd name="T35" fmla="*/ 285 h 362"/>
                  <a:gd name="T36" fmla="*/ 219 w 219"/>
                  <a:gd name="T37" fmla="*/ 95 h 362"/>
                  <a:gd name="T38" fmla="*/ 219 w 219"/>
                  <a:gd name="T39" fmla="*/ 94 h 362"/>
                  <a:gd name="T40" fmla="*/ 218 w 219"/>
                  <a:gd name="T41" fmla="*/ 93 h 362"/>
                  <a:gd name="T42" fmla="*/ 218 w 219"/>
                  <a:gd name="T43" fmla="*/ 92 h 362"/>
                  <a:gd name="T44" fmla="*/ 217 w 219"/>
                  <a:gd name="T45" fmla="*/ 91 h 362"/>
                  <a:gd name="T46" fmla="*/ 116 w 219"/>
                  <a:gd name="T47" fmla="*/ 2 h 362"/>
                  <a:gd name="T48" fmla="*/ 109 w 219"/>
                  <a:gd name="T4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362">
                    <a:moveTo>
                      <a:pt x="109" y="0"/>
                    </a:moveTo>
                    <a:cubicBezTo>
                      <a:pt x="106" y="0"/>
                      <a:pt x="103" y="1"/>
                      <a:pt x="102" y="2"/>
                    </a:cubicBezTo>
                    <a:cubicBezTo>
                      <a:pt x="87" y="14"/>
                      <a:pt x="73" y="25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39" y="55"/>
                      <a:pt x="19" y="73"/>
                      <a:pt x="1" y="92"/>
                    </a:cubicBezTo>
                    <a:cubicBezTo>
                      <a:pt x="1" y="92"/>
                      <a:pt x="1" y="92"/>
                      <a:pt x="1" y="93"/>
                    </a:cubicBezTo>
                    <a:cubicBezTo>
                      <a:pt x="1" y="93"/>
                      <a:pt x="0" y="93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6"/>
                    </a:cubicBezTo>
                    <a:cubicBezTo>
                      <a:pt x="11" y="173"/>
                      <a:pt x="23" y="250"/>
                      <a:pt x="34" y="327"/>
                    </a:cubicBezTo>
                    <a:cubicBezTo>
                      <a:pt x="35" y="330"/>
                      <a:pt x="35" y="333"/>
                      <a:pt x="36" y="336"/>
                    </a:cubicBezTo>
                    <a:cubicBezTo>
                      <a:pt x="37" y="345"/>
                      <a:pt x="45" y="353"/>
                      <a:pt x="54" y="355"/>
                    </a:cubicBezTo>
                    <a:cubicBezTo>
                      <a:pt x="92" y="362"/>
                      <a:pt x="128" y="361"/>
                      <a:pt x="166" y="355"/>
                    </a:cubicBezTo>
                    <a:cubicBezTo>
                      <a:pt x="175" y="353"/>
                      <a:pt x="183" y="345"/>
                      <a:pt x="184" y="336"/>
                    </a:cubicBezTo>
                    <a:cubicBezTo>
                      <a:pt x="185" y="333"/>
                      <a:pt x="185" y="329"/>
                      <a:pt x="186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7" y="316"/>
                      <a:pt x="189" y="305"/>
                      <a:pt x="190" y="295"/>
                    </a:cubicBezTo>
                    <a:cubicBezTo>
                      <a:pt x="191" y="292"/>
                      <a:pt x="191" y="288"/>
                      <a:pt x="192" y="285"/>
                    </a:cubicBezTo>
                    <a:cubicBezTo>
                      <a:pt x="201" y="222"/>
                      <a:pt x="210" y="158"/>
                      <a:pt x="219" y="95"/>
                    </a:cubicBezTo>
                    <a:cubicBezTo>
                      <a:pt x="219" y="95"/>
                      <a:pt x="219" y="95"/>
                      <a:pt x="219" y="94"/>
                    </a:cubicBezTo>
                    <a:cubicBezTo>
                      <a:pt x="219" y="94"/>
                      <a:pt x="219" y="94"/>
                      <a:pt x="218" y="93"/>
                    </a:cubicBezTo>
                    <a:cubicBezTo>
                      <a:pt x="218" y="93"/>
                      <a:pt x="218" y="92"/>
                      <a:pt x="218" y="92"/>
                    </a:cubicBezTo>
                    <a:cubicBezTo>
                      <a:pt x="218" y="92"/>
                      <a:pt x="218" y="92"/>
                      <a:pt x="217" y="91"/>
                    </a:cubicBezTo>
                    <a:cubicBezTo>
                      <a:pt x="188" y="60"/>
                      <a:pt x="154" y="30"/>
                      <a:pt x="116" y="2"/>
                    </a:cubicBezTo>
                    <a:cubicBezTo>
                      <a:pt x="115" y="1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2" name="Group 43">
                <a:extLst>
                  <a:ext uri="{FF2B5EF4-FFF2-40B4-BE49-F238E27FC236}">
                    <a16:creationId xmlns:a16="http://schemas.microsoft.com/office/drawing/2014/main" id="{BAA7AA78-F499-4F23-2194-4B9D8DE2E0F5}"/>
                  </a:ext>
                </a:extLst>
              </p:cNvPr>
              <p:cNvGrpSpPr/>
              <p:nvPr/>
            </p:nvGrpSpPr>
            <p:grpSpPr>
              <a:xfrm>
                <a:off x="9543430" y="3835188"/>
                <a:ext cx="508001" cy="79376"/>
                <a:chOff x="9543430" y="3835188"/>
                <a:chExt cx="508001" cy="79376"/>
              </a:xfrm>
              <a:solidFill>
                <a:srgbClr val="D3EC84"/>
              </a:solidFill>
            </p:grpSpPr>
            <p:sp>
              <p:nvSpPr>
                <p:cNvPr id="63" name="Freeform 77">
                  <a:extLst>
                    <a:ext uri="{FF2B5EF4-FFF2-40B4-BE49-F238E27FC236}">
                      <a16:creationId xmlns:a16="http://schemas.microsoft.com/office/drawing/2014/main" id="{2EA4CD1F-2259-0889-37E6-B0B569DD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3918" y="3835188"/>
                  <a:ext cx="141288" cy="71438"/>
                </a:xfrm>
                <a:custGeom>
                  <a:avLst/>
                  <a:gdLst>
                    <a:gd name="T0" fmla="*/ 37 w 37"/>
                    <a:gd name="T1" fmla="*/ 0 h 19"/>
                    <a:gd name="T2" fmla="*/ 37 w 37"/>
                    <a:gd name="T3" fmla="*/ 17 h 19"/>
                    <a:gd name="T4" fmla="*/ 2 w 37"/>
                    <a:gd name="T5" fmla="*/ 19 h 19"/>
                    <a:gd name="T6" fmla="*/ 0 w 37"/>
                    <a:gd name="T7" fmla="*/ 1 h 19"/>
                    <a:gd name="T8" fmla="*/ 37 w 37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7" y="0"/>
                      </a:moveTo>
                      <a:cubicBezTo>
                        <a:pt x="37" y="6"/>
                        <a:pt x="37" y="12"/>
                        <a:pt x="37" y="17"/>
                      </a:cubicBezTo>
                      <a:cubicBezTo>
                        <a:pt x="25" y="18"/>
                        <a:pt x="14" y="18"/>
                        <a:pt x="2" y="19"/>
                      </a:cubicBezTo>
                      <a:cubicBezTo>
                        <a:pt x="1" y="13"/>
                        <a:pt x="1" y="7"/>
                        <a:pt x="0" y="1"/>
                      </a:cubicBezTo>
                      <a:cubicBezTo>
                        <a:pt x="13" y="1"/>
                        <a:pt x="25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4" name="Freeform 78">
                  <a:extLst>
                    <a:ext uri="{FF2B5EF4-FFF2-40B4-BE49-F238E27FC236}">
                      <a16:creationId xmlns:a16="http://schemas.microsoft.com/office/drawing/2014/main" id="{07E4C23F-6BFE-F6A5-1DDC-35DD6B672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9655" y="3835188"/>
                  <a:ext cx="144463" cy="71438"/>
                </a:xfrm>
                <a:custGeom>
                  <a:avLst/>
                  <a:gdLst>
                    <a:gd name="T0" fmla="*/ 0 w 38"/>
                    <a:gd name="T1" fmla="*/ 0 h 19"/>
                    <a:gd name="T2" fmla="*/ 38 w 38"/>
                    <a:gd name="T3" fmla="*/ 1 h 19"/>
                    <a:gd name="T4" fmla="*/ 36 w 38"/>
                    <a:gd name="T5" fmla="*/ 19 h 19"/>
                    <a:gd name="T6" fmla="*/ 0 w 38"/>
                    <a:gd name="T7" fmla="*/ 17 h 19"/>
                    <a:gd name="T8" fmla="*/ 0 w 38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9">
                      <a:moveTo>
                        <a:pt x="0" y="0"/>
                      </a:moveTo>
                      <a:cubicBezTo>
                        <a:pt x="13" y="0"/>
                        <a:pt x="25" y="1"/>
                        <a:pt x="38" y="1"/>
                      </a:cubicBezTo>
                      <a:cubicBezTo>
                        <a:pt x="37" y="7"/>
                        <a:pt x="37" y="13"/>
                        <a:pt x="36" y="19"/>
                      </a:cubicBezTo>
                      <a:cubicBezTo>
                        <a:pt x="24" y="18"/>
                        <a:pt x="12" y="17"/>
                        <a:pt x="0" y="17"/>
                      </a:cubicBezTo>
                      <a:cubicBezTo>
                        <a:pt x="0" y="12"/>
                        <a:pt x="0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5" name="Freeform 79">
                  <a:extLst>
                    <a:ext uri="{FF2B5EF4-FFF2-40B4-BE49-F238E27FC236}">
                      <a16:creationId xmlns:a16="http://schemas.microsoft.com/office/drawing/2014/main" id="{144D8FE7-7987-76C4-BF06-642419B99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3430" y="3843126"/>
                  <a:ext cx="52388" cy="71438"/>
                </a:xfrm>
                <a:custGeom>
                  <a:avLst/>
                  <a:gdLst>
                    <a:gd name="T0" fmla="*/ 0 w 14"/>
                    <a:gd name="T1" fmla="*/ 2 h 19"/>
                    <a:gd name="T2" fmla="*/ 12 w 14"/>
                    <a:gd name="T3" fmla="*/ 0 h 19"/>
                    <a:gd name="T4" fmla="*/ 14 w 14"/>
                    <a:gd name="T5" fmla="*/ 18 h 19"/>
                    <a:gd name="T6" fmla="*/ 2 w 14"/>
                    <a:gd name="T7" fmla="*/ 19 h 19"/>
                    <a:gd name="T8" fmla="*/ 0 w 14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9">
                      <a:moveTo>
                        <a:pt x="0" y="2"/>
                      </a:moveTo>
                      <a:cubicBezTo>
                        <a:pt x="4" y="1"/>
                        <a:pt x="8" y="1"/>
                        <a:pt x="12" y="0"/>
                      </a:cubicBezTo>
                      <a:cubicBezTo>
                        <a:pt x="13" y="6"/>
                        <a:pt x="13" y="12"/>
                        <a:pt x="14" y="18"/>
                      </a:cubicBezTo>
                      <a:cubicBezTo>
                        <a:pt x="10" y="18"/>
                        <a:pt x="6" y="18"/>
                        <a:pt x="2" y="19"/>
                      </a:cubicBezTo>
                      <a:cubicBezTo>
                        <a:pt x="2" y="13"/>
                        <a:pt x="1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6" name="Freeform 80">
                  <a:extLst>
                    <a:ext uri="{FF2B5EF4-FFF2-40B4-BE49-F238E27FC236}">
                      <a16:creationId xmlns:a16="http://schemas.microsoft.com/office/drawing/2014/main" id="{10703510-AD49-5203-5E9E-4685E82A0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2218" y="3843126"/>
                  <a:ext cx="49213" cy="71438"/>
                </a:xfrm>
                <a:custGeom>
                  <a:avLst/>
                  <a:gdLst>
                    <a:gd name="T0" fmla="*/ 11 w 13"/>
                    <a:gd name="T1" fmla="*/ 19 h 19"/>
                    <a:gd name="T2" fmla="*/ 0 w 13"/>
                    <a:gd name="T3" fmla="*/ 18 h 19"/>
                    <a:gd name="T4" fmla="*/ 2 w 13"/>
                    <a:gd name="T5" fmla="*/ 0 h 19"/>
                    <a:gd name="T6" fmla="*/ 13 w 13"/>
                    <a:gd name="T7" fmla="*/ 1 h 19"/>
                    <a:gd name="T8" fmla="*/ 11 w 1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9">
                      <a:moveTo>
                        <a:pt x="11" y="19"/>
                      </a:moveTo>
                      <a:cubicBezTo>
                        <a:pt x="7" y="18"/>
                        <a:pt x="4" y="18"/>
                        <a:pt x="0" y="18"/>
                      </a:cubicBezTo>
                      <a:cubicBezTo>
                        <a:pt x="1" y="12"/>
                        <a:pt x="1" y="6"/>
                        <a:pt x="2" y="0"/>
                      </a:cubicBezTo>
                      <a:cubicBezTo>
                        <a:pt x="6" y="1"/>
                        <a:pt x="9" y="1"/>
                        <a:pt x="13" y="1"/>
                      </a:cubicBezTo>
                      <a:cubicBezTo>
                        <a:pt x="12" y="7"/>
                        <a:pt x="12" y="13"/>
                        <a:pt x="11" y="19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B33FB60A-E8C5-015E-6B5E-E9B9DAFE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2877926"/>
                <a:ext cx="677863" cy="219075"/>
              </a:xfrm>
              <a:custGeom>
                <a:avLst/>
                <a:gdLst>
                  <a:gd name="T0" fmla="*/ 179 w 179"/>
                  <a:gd name="T1" fmla="*/ 47 h 58"/>
                  <a:gd name="T2" fmla="*/ 156 w 179"/>
                  <a:gd name="T3" fmla="*/ 58 h 58"/>
                  <a:gd name="T4" fmla="*/ 129 w 179"/>
                  <a:gd name="T5" fmla="*/ 40 h 58"/>
                  <a:gd name="T6" fmla="*/ 118 w 179"/>
                  <a:gd name="T7" fmla="*/ 40 h 58"/>
                  <a:gd name="T8" fmla="*/ 89 w 179"/>
                  <a:gd name="T9" fmla="*/ 55 h 58"/>
                  <a:gd name="T10" fmla="*/ 61 w 179"/>
                  <a:gd name="T11" fmla="*/ 40 h 58"/>
                  <a:gd name="T12" fmla="*/ 50 w 179"/>
                  <a:gd name="T13" fmla="*/ 41 h 58"/>
                  <a:gd name="T14" fmla="*/ 23 w 179"/>
                  <a:gd name="T15" fmla="*/ 58 h 58"/>
                  <a:gd name="T16" fmla="*/ 0 w 179"/>
                  <a:gd name="T17" fmla="*/ 48 h 58"/>
                  <a:gd name="T18" fmla="*/ 50 w 179"/>
                  <a:gd name="T19" fmla="*/ 1 h 58"/>
                  <a:gd name="T20" fmla="*/ 128 w 179"/>
                  <a:gd name="T21" fmla="*/ 0 h 58"/>
                  <a:gd name="T22" fmla="*/ 179 w 179"/>
                  <a:gd name="T23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58">
                    <a:moveTo>
                      <a:pt x="179" y="47"/>
                    </a:moveTo>
                    <a:cubicBezTo>
                      <a:pt x="171" y="51"/>
                      <a:pt x="163" y="54"/>
                      <a:pt x="156" y="58"/>
                    </a:cubicBezTo>
                    <a:cubicBezTo>
                      <a:pt x="147" y="52"/>
                      <a:pt x="138" y="46"/>
                      <a:pt x="129" y="40"/>
                    </a:cubicBezTo>
                    <a:cubicBezTo>
                      <a:pt x="126" y="38"/>
                      <a:pt x="121" y="38"/>
                      <a:pt x="118" y="40"/>
                    </a:cubicBezTo>
                    <a:cubicBezTo>
                      <a:pt x="108" y="45"/>
                      <a:pt x="99" y="50"/>
                      <a:pt x="89" y="55"/>
                    </a:cubicBezTo>
                    <a:cubicBezTo>
                      <a:pt x="80" y="50"/>
                      <a:pt x="71" y="45"/>
                      <a:pt x="61" y="40"/>
                    </a:cubicBezTo>
                    <a:cubicBezTo>
                      <a:pt x="58" y="38"/>
                      <a:pt x="53" y="39"/>
                      <a:pt x="50" y="41"/>
                    </a:cubicBezTo>
                    <a:cubicBezTo>
                      <a:pt x="41" y="46"/>
                      <a:pt x="32" y="52"/>
                      <a:pt x="23" y="58"/>
                    </a:cubicBezTo>
                    <a:cubicBezTo>
                      <a:pt x="15" y="54"/>
                      <a:pt x="8" y="51"/>
                      <a:pt x="0" y="48"/>
                    </a:cubicBezTo>
                    <a:cubicBezTo>
                      <a:pt x="16" y="32"/>
                      <a:pt x="32" y="16"/>
                      <a:pt x="50" y="1"/>
                    </a:cubicBezTo>
                    <a:cubicBezTo>
                      <a:pt x="76" y="3"/>
                      <a:pt x="102" y="3"/>
                      <a:pt x="128" y="0"/>
                    </a:cubicBezTo>
                    <a:cubicBezTo>
                      <a:pt x="146" y="16"/>
                      <a:pt x="163" y="31"/>
                      <a:pt x="179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4" name="Group 45">
                <a:extLst>
                  <a:ext uri="{FF2B5EF4-FFF2-40B4-BE49-F238E27FC236}">
                    <a16:creationId xmlns:a16="http://schemas.microsoft.com/office/drawing/2014/main" id="{166E82E9-2055-CCF8-4594-E841F65A41F2}"/>
                  </a:ext>
                </a:extLst>
              </p:cNvPr>
              <p:cNvGrpSpPr/>
              <p:nvPr/>
            </p:nvGrpSpPr>
            <p:grpSpPr>
              <a:xfrm>
                <a:off x="9448180" y="2765213"/>
                <a:ext cx="690563" cy="993775"/>
                <a:chOff x="9448180" y="2765213"/>
                <a:chExt cx="690563" cy="993775"/>
              </a:xfrm>
              <a:solidFill>
                <a:srgbClr val="B4DE2C"/>
              </a:solidFill>
            </p:grpSpPr>
            <p:grpSp>
              <p:nvGrpSpPr>
                <p:cNvPr id="57" name="Group 48">
                  <a:extLst>
                    <a:ext uri="{FF2B5EF4-FFF2-40B4-BE49-F238E27FC236}">
                      <a16:creationId xmlns:a16="http://schemas.microsoft.com/office/drawing/2014/main" id="{B4FF8FE3-AA1F-5016-0277-6FBF10D8CB4F}"/>
                    </a:ext>
                  </a:extLst>
                </p:cNvPr>
                <p:cNvGrpSpPr/>
                <p:nvPr/>
              </p:nvGrpSpPr>
              <p:grpSpPr>
                <a:xfrm>
                  <a:off x="9448180" y="3070013"/>
                  <a:ext cx="690563" cy="688975"/>
                  <a:chOff x="9448180" y="3070013"/>
                  <a:chExt cx="690563" cy="688975"/>
                </a:xfrm>
                <a:grpFill/>
              </p:grpSpPr>
              <p:sp>
                <p:nvSpPr>
                  <p:cNvPr id="59" name="Freeform 73">
                    <a:extLst>
                      <a:ext uri="{FF2B5EF4-FFF2-40B4-BE49-F238E27FC236}">
                        <a16:creationId xmlns:a16="http://schemas.microsoft.com/office/drawing/2014/main" id="{695455C7-6907-E9ED-BADE-92A15FAC3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76768" y="3073188"/>
                    <a:ext cx="198438" cy="674688"/>
                  </a:xfrm>
                  <a:custGeom>
                    <a:avLst/>
                    <a:gdLst>
                      <a:gd name="T0" fmla="*/ 0 w 52"/>
                      <a:gd name="T1" fmla="*/ 15 h 179"/>
                      <a:gd name="T2" fmla="*/ 24 w 52"/>
                      <a:gd name="T3" fmla="*/ 0 h 179"/>
                      <a:gd name="T4" fmla="*/ 49 w 52"/>
                      <a:gd name="T5" fmla="*/ 13 h 179"/>
                      <a:gd name="T6" fmla="*/ 52 w 52"/>
                      <a:gd name="T7" fmla="*/ 178 h 179"/>
                      <a:gd name="T8" fmla="*/ 14 w 52"/>
                      <a:gd name="T9" fmla="*/ 179 h 179"/>
                      <a:gd name="T10" fmla="*/ 0 w 52"/>
                      <a:gd name="T11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79">
                        <a:moveTo>
                          <a:pt x="0" y="15"/>
                        </a:moveTo>
                        <a:cubicBezTo>
                          <a:pt x="8" y="10"/>
                          <a:pt x="16" y="5"/>
                          <a:pt x="24" y="0"/>
                        </a:cubicBezTo>
                        <a:cubicBezTo>
                          <a:pt x="33" y="4"/>
                          <a:pt x="41" y="8"/>
                          <a:pt x="49" y="13"/>
                        </a:cubicBezTo>
                        <a:cubicBezTo>
                          <a:pt x="50" y="68"/>
                          <a:pt x="51" y="123"/>
                          <a:pt x="52" y="178"/>
                        </a:cubicBezTo>
                        <a:cubicBezTo>
                          <a:pt x="39" y="178"/>
                          <a:pt x="26" y="179"/>
                          <a:pt x="14" y="179"/>
                        </a:cubicBezTo>
                        <a:cubicBezTo>
                          <a:pt x="9" y="125"/>
                          <a:pt x="5" y="70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0" name="Freeform 74">
                    <a:extLst>
                      <a:ext uri="{FF2B5EF4-FFF2-40B4-BE49-F238E27FC236}">
                        <a16:creationId xmlns:a16="http://schemas.microsoft.com/office/drawing/2014/main" id="{EFAE8BA1-343C-56CA-3330-D1B80C2CB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9655" y="3070013"/>
                    <a:ext cx="196850" cy="677863"/>
                  </a:xfrm>
                  <a:custGeom>
                    <a:avLst/>
                    <a:gdLst>
                      <a:gd name="T0" fmla="*/ 0 w 52"/>
                      <a:gd name="T1" fmla="*/ 179 h 180"/>
                      <a:gd name="T2" fmla="*/ 2 w 52"/>
                      <a:gd name="T3" fmla="*/ 14 h 180"/>
                      <a:gd name="T4" fmla="*/ 27 w 52"/>
                      <a:gd name="T5" fmla="*/ 0 h 180"/>
                      <a:gd name="T6" fmla="*/ 52 w 52"/>
                      <a:gd name="T7" fmla="*/ 17 h 180"/>
                      <a:gd name="T8" fmla="*/ 40 w 52"/>
                      <a:gd name="T9" fmla="*/ 180 h 180"/>
                      <a:gd name="T10" fmla="*/ 0 w 52"/>
                      <a:gd name="T11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80">
                        <a:moveTo>
                          <a:pt x="0" y="179"/>
                        </a:moveTo>
                        <a:cubicBezTo>
                          <a:pt x="1" y="124"/>
                          <a:pt x="1" y="69"/>
                          <a:pt x="2" y="14"/>
                        </a:cubicBezTo>
                        <a:cubicBezTo>
                          <a:pt x="10" y="9"/>
                          <a:pt x="18" y="5"/>
                          <a:pt x="27" y="0"/>
                        </a:cubicBezTo>
                        <a:cubicBezTo>
                          <a:pt x="35" y="6"/>
                          <a:pt x="44" y="11"/>
                          <a:pt x="52" y="17"/>
                        </a:cubicBezTo>
                        <a:cubicBezTo>
                          <a:pt x="48" y="71"/>
                          <a:pt x="44" y="126"/>
                          <a:pt x="40" y="180"/>
                        </a:cubicBezTo>
                        <a:cubicBezTo>
                          <a:pt x="26" y="179"/>
                          <a:pt x="13" y="179"/>
                          <a:pt x="0" y="179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1" name="Freeform 75">
                    <a:extLst>
                      <a:ext uri="{FF2B5EF4-FFF2-40B4-BE49-F238E27FC236}">
                        <a16:creationId xmlns:a16="http://schemas.microsoft.com/office/drawing/2014/main" id="{CFBCD4BD-E78F-4CCD-4818-516B9C509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48180" y="3108113"/>
                    <a:ext cx="133350" cy="650875"/>
                  </a:xfrm>
                  <a:custGeom>
                    <a:avLst/>
                    <a:gdLst>
                      <a:gd name="T0" fmla="*/ 0 w 35"/>
                      <a:gd name="T1" fmla="*/ 0 h 173"/>
                      <a:gd name="T2" fmla="*/ 18 w 35"/>
                      <a:gd name="T3" fmla="*/ 7 h 173"/>
                      <a:gd name="T4" fmla="*/ 35 w 35"/>
                      <a:gd name="T5" fmla="*/ 171 h 173"/>
                      <a:gd name="T6" fmla="*/ 22 w 35"/>
                      <a:gd name="T7" fmla="*/ 173 h 173"/>
                      <a:gd name="T8" fmla="*/ 0 w 35"/>
                      <a:gd name="T9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173">
                        <a:moveTo>
                          <a:pt x="0" y="0"/>
                        </a:moveTo>
                        <a:cubicBezTo>
                          <a:pt x="6" y="2"/>
                          <a:pt x="12" y="5"/>
                          <a:pt x="18" y="7"/>
                        </a:cubicBezTo>
                        <a:cubicBezTo>
                          <a:pt x="23" y="62"/>
                          <a:pt x="29" y="117"/>
                          <a:pt x="35" y="171"/>
                        </a:cubicBezTo>
                        <a:cubicBezTo>
                          <a:pt x="31" y="172"/>
                          <a:pt x="26" y="172"/>
                          <a:pt x="22" y="173"/>
                        </a:cubicBezTo>
                        <a:cubicBezTo>
                          <a:pt x="15" y="115"/>
                          <a:pt x="8" y="5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2" name="Freeform 76">
                    <a:extLst>
                      <a:ext uri="{FF2B5EF4-FFF2-40B4-BE49-F238E27FC236}">
                        <a16:creationId xmlns:a16="http://schemas.microsoft.com/office/drawing/2014/main" id="{3F93F994-7F30-B212-31A3-1114190B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16505" y="3103351"/>
                    <a:ext cx="122238" cy="652463"/>
                  </a:xfrm>
                  <a:custGeom>
                    <a:avLst/>
                    <a:gdLst>
                      <a:gd name="T0" fmla="*/ 12 w 32"/>
                      <a:gd name="T1" fmla="*/ 173 h 173"/>
                      <a:gd name="T2" fmla="*/ 0 w 32"/>
                      <a:gd name="T3" fmla="*/ 172 h 173"/>
                      <a:gd name="T4" fmla="*/ 17 w 32"/>
                      <a:gd name="T5" fmla="*/ 7 h 173"/>
                      <a:gd name="T6" fmla="*/ 32 w 32"/>
                      <a:gd name="T7" fmla="*/ 0 h 173"/>
                      <a:gd name="T8" fmla="*/ 12 w 32"/>
                      <a:gd name="T9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73">
                        <a:moveTo>
                          <a:pt x="12" y="173"/>
                        </a:moveTo>
                        <a:cubicBezTo>
                          <a:pt x="8" y="173"/>
                          <a:pt x="4" y="173"/>
                          <a:pt x="0" y="172"/>
                        </a:cubicBezTo>
                        <a:cubicBezTo>
                          <a:pt x="6" y="117"/>
                          <a:pt x="11" y="62"/>
                          <a:pt x="17" y="7"/>
                        </a:cubicBezTo>
                        <a:cubicBezTo>
                          <a:pt x="22" y="5"/>
                          <a:pt x="27" y="2"/>
                          <a:pt x="32" y="0"/>
                        </a:cubicBezTo>
                        <a:cubicBezTo>
                          <a:pt x="26" y="58"/>
                          <a:pt x="19" y="116"/>
                          <a:pt x="12" y="173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</p:grpSp>
            <p:sp>
              <p:nvSpPr>
                <p:cNvPr id="58" name="Freeform 72">
                  <a:extLst>
                    <a:ext uri="{FF2B5EF4-FFF2-40B4-BE49-F238E27FC236}">
                      <a16:creationId xmlns:a16="http://schemas.microsoft.com/office/drawing/2014/main" id="{E212BFA9-DC19-03C1-2C4B-523108D19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91068" y="2765213"/>
                  <a:ext cx="204788" cy="82550"/>
                </a:xfrm>
                <a:custGeom>
                  <a:avLst/>
                  <a:gdLst>
                    <a:gd name="T0" fmla="*/ 54 w 54"/>
                    <a:gd name="T1" fmla="*/ 21 h 22"/>
                    <a:gd name="T2" fmla="*/ 0 w 54"/>
                    <a:gd name="T3" fmla="*/ 21 h 22"/>
                    <a:gd name="T4" fmla="*/ 27 w 54"/>
                    <a:gd name="T5" fmla="*/ 0 h 22"/>
                    <a:gd name="T6" fmla="*/ 54 w 54"/>
                    <a:gd name="T7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2">
                      <a:moveTo>
                        <a:pt x="54" y="21"/>
                      </a:moveTo>
                      <a:cubicBezTo>
                        <a:pt x="36" y="22"/>
                        <a:pt x="18" y="22"/>
                        <a:pt x="0" y="21"/>
                      </a:cubicBezTo>
                      <a:cubicBezTo>
                        <a:pt x="9" y="14"/>
                        <a:pt x="18" y="7"/>
                        <a:pt x="27" y="0"/>
                      </a:cubicBezTo>
                      <a:cubicBezTo>
                        <a:pt x="36" y="7"/>
                        <a:pt x="45" y="14"/>
                        <a:pt x="54" y="2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5" name="Oval 46">
                <a:extLst>
                  <a:ext uri="{FF2B5EF4-FFF2-40B4-BE49-F238E27FC236}">
                    <a16:creationId xmlns:a16="http://schemas.microsoft.com/office/drawing/2014/main" id="{7576A842-0CE4-BF10-79C4-C49609404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2343" y="3536738"/>
                <a:ext cx="136525" cy="7397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56" name="Oval 47">
                <a:extLst>
                  <a:ext uri="{FF2B5EF4-FFF2-40B4-BE49-F238E27FC236}">
                    <a16:creationId xmlns:a16="http://schemas.microsoft.com/office/drawing/2014/main" id="{81544D45-73C7-E1AB-215A-DB88BBEB7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155" y="3612938"/>
                <a:ext cx="55563" cy="482600"/>
              </a:xfrm>
              <a:prstGeom prst="ellipse">
                <a:avLst/>
              </a:prstGeom>
              <a:solidFill>
                <a:srgbClr val="8C8C8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</p:grpSp>
      <p:pic>
        <p:nvPicPr>
          <p:cNvPr id="82" name="Bilde 81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AF6F1C03-6EB9-F9AD-46BA-4DF50703CE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C8C8C">
                <a:tint val="45000"/>
                <a:satMod val="400000"/>
              </a:srgbClr>
            </a:duotone>
            <a:alphaModFix amt="8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4488" r="77606" b="11793"/>
          <a:stretch/>
        </p:blipFill>
        <p:spPr>
          <a:xfrm>
            <a:off x="8825239" y="2432381"/>
            <a:ext cx="284018" cy="324000"/>
          </a:xfrm>
          <a:prstGeom prst="rect">
            <a:avLst/>
          </a:prstGeom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C08F0234-9D05-73A5-EF84-7EF8362F33A9}"/>
              </a:ext>
            </a:extLst>
          </p:cNvPr>
          <p:cNvGrpSpPr/>
          <p:nvPr/>
        </p:nvGrpSpPr>
        <p:grpSpPr>
          <a:xfrm>
            <a:off x="786251" y="3925407"/>
            <a:ext cx="10645119" cy="2232849"/>
            <a:chOff x="786251" y="3893603"/>
            <a:chExt cx="10645119" cy="2232849"/>
          </a:xfrm>
        </p:grpSpPr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CF0B33A2-4E59-8C47-E1F8-C096E9113169}"/>
                </a:ext>
              </a:extLst>
            </p:cNvPr>
            <p:cNvGrpSpPr/>
            <p:nvPr/>
          </p:nvGrpSpPr>
          <p:grpSpPr>
            <a:xfrm>
              <a:off x="786251" y="4195154"/>
              <a:ext cx="4409624" cy="1931298"/>
              <a:chOff x="786251" y="4779651"/>
              <a:chExt cx="4045056" cy="193129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518D4B-FF1F-4F62-AFB9-69B9D9D07A68}"/>
                  </a:ext>
                </a:extLst>
              </p:cNvPr>
              <p:cNvSpPr txBox="1"/>
              <p:nvPr/>
            </p:nvSpPr>
            <p:spPr>
              <a:xfrm>
                <a:off x="1997414" y="4779651"/>
                <a:ext cx="27927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600" b="1" dirty="0">
                    <a:solidFill>
                      <a:srgbClr val="82A853"/>
                    </a:solidFill>
                    <a:latin typeface="+mj-lt"/>
                  </a:rPr>
                  <a:t>Ansvar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FA94EAB-F21A-4531-883B-D751908113F5}"/>
                  </a:ext>
                </a:extLst>
              </p:cNvPr>
              <p:cNvSpPr/>
              <p:nvPr/>
            </p:nvSpPr>
            <p:spPr>
              <a:xfrm>
                <a:off x="786251" y="5118205"/>
                <a:ext cx="4045056" cy="159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 algn="r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Gjøre seg kjent med prioritert aktivitet fra egen organisasjon.</a:t>
                </a:r>
              </a:p>
              <a:p>
                <a:pPr marL="228600" indent="-228600" algn="r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Melde inn prioritert aktivitet fra egen organisasjon til sekretær. </a:t>
                </a:r>
                <a:endPara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indent="-228600" algn="r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Delta på årsmøte i sin region, sikre vedtak av aktivitetsplan og budsjett for 2025.</a:t>
                </a:r>
              </a:p>
              <a:p>
                <a:pPr marL="228600" indent="-228600" algn="r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Bidra til gjennomføring av vedtatt aktivitetsplan i samarbeid med sekretariatsgruppen. 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72AB63-FA02-467E-B5BE-60D7D67C9D94}"/>
                </a:ext>
              </a:extLst>
            </p:cNvPr>
            <p:cNvSpPr txBox="1"/>
            <p:nvPr/>
          </p:nvSpPr>
          <p:spPr>
            <a:xfrm>
              <a:off x="7019702" y="4195154"/>
              <a:ext cx="2792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b="1" dirty="0">
                  <a:solidFill>
                    <a:srgbClr val="82A853"/>
                  </a:solidFill>
                  <a:latin typeface="+mj-lt"/>
                </a:rPr>
                <a:t>Tidspunkt</a:t>
              </a: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4D797D77-6E76-4D40-B8F5-AFDF76885D9B}"/>
                </a:ext>
              </a:extLst>
            </p:cNvPr>
            <p:cNvSpPr/>
            <p:nvPr/>
          </p:nvSpPr>
          <p:spPr>
            <a:xfrm rot="10800000">
              <a:off x="5948680" y="3893603"/>
              <a:ext cx="294640" cy="254000"/>
            </a:xfrm>
            <a:prstGeom prst="triangle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70EF624-ACB9-4D65-BC09-B88FD43E475D}"/>
                </a:ext>
              </a:extLst>
            </p:cNvPr>
            <p:cNvGrpSpPr/>
            <p:nvPr/>
          </p:nvGrpSpPr>
          <p:grpSpPr>
            <a:xfrm>
              <a:off x="5927785" y="4482635"/>
              <a:ext cx="365681" cy="481270"/>
              <a:chOff x="5081588" y="1744663"/>
              <a:chExt cx="552450" cy="727075"/>
            </a:xfrm>
            <a:solidFill>
              <a:srgbClr val="82A853"/>
            </a:solidFill>
          </p:grpSpPr>
          <p:sp>
            <p:nvSpPr>
              <p:cNvPr id="72" name="Freeform 65">
                <a:extLst>
                  <a:ext uri="{FF2B5EF4-FFF2-40B4-BE49-F238E27FC236}">
                    <a16:creationId xmlns:a16="http://schemas.microsoft.com/office/drawing/2014/main" id="{6E9F4947-665B-4665-A620-93C96CD9E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1588" y="1744663"/>
                <a:ext cx="552450" cy="727075"/>
              </a:xfrm>
              <a:custGeom>
                <a:avLst/>
                <a:gdLst>
                  <a:gd name="T0" fmla="*/ 884 w 971"/>
                  <a:gd name="T1" fmla="*/ 207 h 1283"/>
                  <a:gd name="T2" fmla="*/ 715 w 971"/>
                  <a:gd name="T3" fmla="*/ 207 h 1283"/>
                  <a:gd name="T4" fmla="*/ 715 w 971"/>
                  <a:gd name="T5" fmla="*/ 192 h 1283"/>
                  <a:gd name="T6" fmla="*/ 673 w 971"/>
                  <a:gd name="T7" fmla="*/ 150 h 1283"/>
                  <a:gd name="T8" fmla="*/ 578 w 971"/>
                  <a:gd name="T9" fmla="*/ 150 h 1283"/>
                  <a:gd name="T10" fmla="*/ 589 w 971"/>
                  <a:gd name="T11" fmla="*/ 103 h 1283"/>
                  <a:gd name="T12" fmla="*/ 485 w 971"/>
                  <a:gd name="T13" fmla="*/ 0 h 1283"/>
                  <a:gd name="T14" fmla="*/ 382 w 971"/>
                  <a:gd name="T15" fmla="*/ 103 h 1283"/>
                  <a:gd name="T16" fmla="*/ 393 w 971"/>
                  <a:gd name="T17" fmla="*/ 150 h 1283"/>
                  <a:gd name="T18" fmla="*/ 297 w 971"/>
                  <a:gd name="T19" fmla="*/ 150 h 1283"/>
                  <a:gd name="T20" fmla="*/ 255 w 971"/>
                  <a:gd name="T21" fmla="*/ 192 h 1283"/>
                  <a:gd name="T22" fmla="*/ 255 w 971"/>
                  <a:gd name="T23" fmla="*/ 207 h 1283"/>
                  <a:gd name="T24" fmla="*/ 87 w 971"/>
                  <a:gd name="T25" fmla="*/ 207 h 1283"/>
                  <a:gd name="T26" fmla="*/ 0 w 971"/>
                  <a:gd name="T27" fmla="*/ 294 h 1283"/>
                  <a:gd name="T28" fmla="*/ 0 w 971"/>
                  <a:gd name="T29" fmla="*/ 1196 h 1283"/>
                  <a:gd name="T30" fmla="*/ 87 w 971"/>
                  <a:gd name="T31" fmla="*/ 1283 h 1283"/>
                  <a:gd name="T32" fmla="*/ 884 w 971"/>
                  <a:gd name="T33" fmla="*/ 1283 h 1283"/>
                  <a:gd name="T34" fmla="*/ 971 w 971"/>
                  <a:gd name="T35" fmla="*/ 1196 h 1283"/>
                  <a:gd name="T36" fmla="*/ 971 w 971"/>
                  <a:gd name="T37" fmla="*/ 294 h 1283"/>
                  <a:gd name="T38" fmla="*/ 884 w 971"/>
                  <a:gd name="T39" fmla="*/ 207 h 1283"/>
                  <a:gd name="T40" fmla="*/ 485 w 971"/>
                  <a:gd name="T41" fmla="*/ 59 h 1283"/>
                  <a:gd name="T42" fmla="*/ 530 w 971"/>
                  <a:gd name="T43" fmla="*/ 103 h 1283"/>
                  <a:gd name="T44" fmla="*/ 485 w 971"/>
                  <a:gd name="T45" fmla="*/ 148 h 1283"/>
                  <a:gd name="T46" fmla="*/ 441 w 971"/>
                  <a:gd name="T47" fmla="*/ 103 h 1283"/>
                  <a:gd name="T48" fmla="*/ 485 w 971"/>
                  <a:gd name="T49" fmla="*/ 59 h 1283"/>
                  <a:gd name="T50" fmla="*/ 825 w 971"/>
                  <a:gd name="T51" fmla="*/ 921 h 1283"/>
                  <a:gd name="T52" fmla="*/ 659 w 971"/>
                  <a:gd name="T53" fmla="*/ 921 h 1283"/>
                  <a:gd name="T54" fmla="*/ 659 w 971"/>
                  <a:gd name="T55" fmla="*/ 1087 h 1283"/>
                  <a:gd name="T56" fmla="*/ 146 w 971"/>
                  <a:gd name="T57" fmla="*/ 1087 h 1283"/>
                  <a:gd name="T58" fmla="*/ 146 w 971"/>
                  <a:gd name="T59" fmla="*/ 275 h 1283"/>
                  <a:gd name="T60" fmla="*/ 255 w 971"/>
                  <a:gd name="T61" fmla="*/ 275 h 1283"/>
                  <a:gd name="T62" fmla="*/ 255 w 971"/>
                  <a:gd name="T63" fmla="*/ 290 h 1283"/>
                  <a:gd name="T64" fmla="*/ 297 w 971"/>
                  <a:gd name="T65" fmla="*/ 332 h 1283"/>
                  <a:gd name="T66" fmla="*/ 673 w 971"/>
                  <a:gd name="T67" fmla="*/ 332 h 1283"/>
                  <a:gd name="T68" fmla="*/ 715 w 971"/>
                  <a:gd name="T69" fmla="*/ 290 h 1283"/>
                  <a:gd name="T70" fmla="*/ 715 w 971"/>
                  <a:gd name="T71" fmla="*/ 275 h 1283"/>
                  <a:gd name="T72" fmla="*/ 825 w 971"/>
                  <a:gd name="T73" fmla="*/ 275 h 1283"/>
                  <a:gd name="T74" fmla="*/ 825 w 971"/>
                  <a:gd name="T75" fmla="*/ 921 h 1283"/>
                  <a:gd name="T76" fmla="*/ 802 w 971"/>
                  <a:gd name="T77" fmla="*/ 953 h 1283"/>
                  <a:gd name="T78" fmla="*/ 691 w 971"/>
                  <a:gd name="T79" fmla="*/ 1065 h 1283"/>
                  <a:gd name="T80" fmla="*/ 691 w 971"/>
                  <a:gd name="T81" fmla="*/ 953 h 1283"/>
                  <a:gd name="T82" fmla="*/ 802 w 971"/>
                  <a:gd name="T83" fmla="*/ 953 h 1283"/>
                  <a:gd name="T84" fmla="*/ 903 w 971"/>
                  <a:gd name="T85" fmla="*/ 1196 h 1283"/>
                  <a:gd name="T86" fmla="*/ 884 w 971"/>
                  <a:gd name="T87" fmla="*/ 1215 h 1283"/>
                  <a:gd name="T88" fmla="*/ 87 w 971"/>
                  <a:gd name="T89" fmla="*/ 1215 h 1283"/>
                  <a:gd name="T90" fmla="*/ 68 w 971"/>
                  <a:gd name="T91" fmla="*/ 1196 h 1283"/>
                  <a:gd name="T92" fmla="*/ 68 w 971"/>
                  <a:gd name="T93" fmla="*/ 294 h 1283"/>
                  <a:gd name="T94" fmla="*/ 87 w 971"/>
                  <a:gd name="T95" fmla="*/ 275 h 1283"/>
                  <a:gd name="T96" fmla="*/ 114 w 971"/>
                  <a:gd name="T97" fmla="*/ 275 h 1283"/>
                  <a:gd name="T98" fmla="*/ 114 w 971"/>
                  <a:gd name="T99" fmla="*/ 1120 h 1283"/>
                  <a:gd name="T100" fmla="*/ 681 w 971"/>
                  <a:gd name="T101" fmla="*/ 1120 h 1283"/>
                  <a:gd name="T102" fmla="*/ 686 w 971"/>
                  <a:gd name="T103" fmla="*/ 1115 h 1283"/>
                  <a:gd name="T104" fmla="*/ 852 w 971"/>
                  <a:gd name="T105" fmla="*/ 948 h 1283"/>
                  <a:gd name="T106" fmla="*/ 857 w 971"/>
                  <a:gd name="T107" fmla="*/ 943 h 1283"/>
                  <a:gd name="T108" fmla="*/ 857 w 971"/>
                  <a:gd name="T109" fmla="*/ 275 h 1283"/>
                  <a:gd name="T110" fmla="*/ 884 w 971"/>
                  <a:gd name="T111" fmla="*/ 275 h 1283"/>
                  <a:gd name="T112" fmla="*/ 903 w 971"/>
                  <a:gd name="T113" fmla="*/ 294 h 1283"/>
                  <a:gd name="T114" fmla="*/ 903 w 971"/>
                  <a:gd name="T115" fmla="*/ 1196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1" h="1283">
                    <a:moveTo>
                      <a:pt x="884" y="207"/>
                    </a:moveTo>
                    <a:cubicBezTo>
                      <a:pt x="715" y="207"/>
                      <a:pt x="715" y="207"/>
                      <a:pt x="715" y="207"/>
                    </a:cubicBezTo>
                    <a:cubicBezTo>
                      <a:pt x="715" y="192"/>
                      <a:pt x="715" y="192"/>
                      <a:pt x="715" y="192"/>
                    </a:cubicBezTo>
                    <a:cubicBezTo>
                      <a:pt x="715" y="169"/>
                      <a:pt x="696" y="150"/>
                      <a:pt x="673" y="150"/>
                    </a:cubicBezTo>
                    <a:cubicBezTo>
                      <a:pt x="578" y="150"/>
                      <a:pt x="578" y="150"/>
                      <a:pt x="578" y="150"/>
                    </a:cubicBezTo>
                    <a:cubicBezTo>
                      <a:pt x="585" y="136"/>
                      <a:pt x="589" y="120"/>
                      <a:pt x="589" y="103"/>
                    </a:cubicBezTo>
                    <a:cubicBezTo>
                      <a:pt x="589" y="46"/>
                      <a:pt x="542" y="0"/>
                      <a:pt x="485" y="0"/>
                    </a:cubicBezTo>
                    <a:cubicBezTo>
                      <a:pt x="428" y="0"/>
                      <a:pt x="382" y="46"/>
                      <a:pt x="382" y="103"/>
                    </a:cubicBezTo>
                    <a:cubicBezTo>
                      <a:pt x="382" y="120"/>
                      <a:pt x="386" y="136"/>
                      <a:pt x="393" y="150"/>
                    </a:cubicBezTo>
                    <a:cubicBezTo>
                      <a:pt x="297" y="150"/>
                      <a:pt x="297" y="150"/>
                      <a:pt x="297" y="150"/>
                    </a:cubicBezTo>
                    <a:cubicBezTo>
                      <a:pt x="274" y="150"/>
                      <a:pt x="255" y="169"/>
                      <a:pt x="255" y="192"/>
                    </a:cubicBezTo>
                    <a:cubicBezTo>
                      <a:pt x="255" y="207"/>
                      <a:pt x="255" y="207"/>
                      <a:pt x="255" y="207"/>
                    </a:cubicBezTo>
                    <a:cubicBezTo>
                      <a:pt x="87" y="207"/>
                      <a:pt x="87" y="207"/>
                      <a:pt x="87" y="207"/>
                    </a:cubicBezTo>
                    <a:cubicBezTo>
                      <a:pt x="39" y="207"/>
                      <a:pt x="0" y="246"/>
                      <a:pt x="0" y="294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0" y="1244"/>
                      <a:pt x="39" y="1283"/>
                      <a:pt x="87" y="1283"/>
                    </a:cubicBezTo>
                    <a:cubicBezTo>
                      <a:pt x="884" y="1283"/>
                      <a:pt x="884" y="1283"/>
                      <a:pt x="884" y="1283"/>
                    </a:cubicBezTo>
                    <a:cubicBezTo>
                      <a:pt x="932" y="1283"/>
                      <a:pt x="971" y="1244"/>
                      <a:pt x="971" y="1196"/>
                    </a:cubicBezTo>
                    <a:cubicBezTo>
                      <a:pt x="971" y="294"/>
                      <a:pt x="971" y="294"/>
                      <a:pt x="971" y="294"/>
                    </a:cubicBezTo>
                    <a:cubicBezTo>
                      <a:pt x="971" y="246"/>
                      <a:pt x="932" y="207"/>
                      <a:pt x="884" y="207"/>
                    </a:cubicBezTo>
                    <a:close/>
                    <a:moveTo>
                      <a:pt x="485" y="59"/>
                    </a:moveTo>
                    <a:cubicBezTo>
                      <a:pt x="510" y="59"/>
                      <a:pt x="530" y="79"/>
                      <a:pt x="530" y="103"/>
                    </a:cubicBezTo>
                    <a:cubicBezTo>
                      <a:pt x="530" y="128"/>
                      <a:pt x="510" y="148"/>
                      <a:pt x="485" y="148"/>
                    </a:cubicBezTo>
                    <a:cubicBezTo>
                      <a:pt x="461" y="148"/>
                      <a:pt x="441" y="128"/>
                      <a:pt x="441" y="103"/>
                    </a:cubicBezTo>
                    <a:cubicBezTo>
                      <a:pt x="441" y="79"/>
                      <a:pt x="461" y="59"/>
                      <a:pt x="485" y="59"/>
                    </a:cubicBezTo>
                    <a:close/>
                    <a:moveTo>
                      <a:pt x="825" y="921"/>
                    </a:moveTo>
                    <a:cubicBezTo>
                      <a:pt x="659" y="921"/>
                      <a:pt x="659" y="921"/>
                      <a:pt x="659" y="921"/>
                    </a:cubicBezTo>
                    <a:cubicBezTo>
                      <a:pt x="659" y="1087"/>
                      <a:pt x="659" y="1087"/>
                      <a:pt x="659" y="1087"/>
                    </a:cubicBezTo>
                    <a:cubicBezTo>
                      <a:pt x="146" y="1087"/>
                      <a:pt x="146" y="1087"/>
                      <a:pt x="146" y="1087"/>
                    </a:cubicBezTo>
                    <a:cubicBezTo>
                      <a:pt x="146" y="275"/>
                      <a:pt x="146" y="275"/>
                      <a:pt x="146" y="275"/>
                    </a:cubicBezTo>
                    <a:cubicBezTo>
                      <a:pt x="255" y="275"/>
                      <a:pt x="255" y="275"/>
                      <a:pt x="255" y="275"/>
                    </a:cubicBezTo>
                    <a:cubicBezTo>
                      <a:pt x="255" y="290"/>
                      <a:pt x="255" y="290"/>
                      <a:pt x="255" y="290"/>
                    </a:cubicBezTo>
                    <a:cubicBezTo>
                      <a:pt x="255" y="313"/>
                      <a:pt x="274" y="332"/>
                      <a:pt x="297" y="332"/>
                    </a:cubicBezTo>
                    <a:cubicBezTo>
                      <a:pt x="673" y="332"/>
                      <a:pt x="673" y="332"/>
                      <a:pt x="673" y="332"/>
                    </a:cubicBezTo>
                    <a:cubicBezTo>
                      <a:pt x="696" y="332"/>
                      <a:pt x="715" y="313"/>
                      <a:pt x="715" y="290"/>
                    </a:cubicBezTo>
                    <a:cubicBezTo>
                      <a:pt x="715" y="275"/>
                      <a:pt x="715" y="275"/>
                      <a:pt x="715" y="275"/>
                    </a:cubicBezTo>
                    <a:cubicBezTo>
                      <a:pt x="825" y="275"/>
                      <a:pt x="825" y="275"/>
                      <a:pt x="825" y="275"/>
                    </a:cubicBezTo>
                    <a:lnTo>
                      <a:pt x="825" y="921"/>
                    </a:lnTo>
                    <a:close/>
                    <a:moveTo>
                      <a:pt x="802" y="953"/>
                    </a:moveTo>
                    <a:cubicBezTo>
                      <a:pt x="770" y="985"/>
                      <a:pt x="726" y="1029"/>
                      <a:pt x="691" y="1065"/>
                    </a:cubicBezTo>
                    <a:cubicBezTo>
                      <a:pt x="691" y="953"/>
                      <a:pt x="691" y="953"/>
                      <a:pt x="691" y="953"/>
                    </a:cubicBezTo>
                    <a:lnTo>
                      <a:pt x="802" y="953"/>
                    </a:lnTo>
                    <a:close/>
                    <a:moveTo>
                      <a:pt x="903" y="1196"/>
                    </a:moveTo>
                    <a:cubicBezTo>
                      <a:pt x="903" y="1207"/>
                      <a:pt x="894" y="1215"/>
                      <a:pt x="884" y="1215"/>
                    </a:cubicBezTo>
                    <a:cubicBezTo>
                      <a:pt x="87" y="1215"/>
                      <a:pt x="87" y="1215"/>
                      <a:pt x="87" y="1215"/>
                    </a:cubicBezTo>
                    <a:cubicBezTo>
                      <a:pt x="76" y="1215"/>
                      <a:pt x="68" y="1207"/>
                      <a:pt x="68" y="1196"/>
                    </a:cubicBezTo>
                    <a:cubicBezTo>
                      <a:pt x="68" y="294"/>
                      <a:pt x="68" y="294"/>
                      <a:pt x="68" y="294"/>
                    </a:cubicBezTo>
                    <a:cubicBezTo>
                      <a:pt x="68" y="284"/>
                      <a:pt x="76" y="275"/>
                      <a:pt x="87" y="275"/>
                    </a:cubicBezTo>
                    <a:cubicBezTo>
                      <a:pt x="114" y="275"/>
                      <a:pt x="114" y="275"/>
                      <a:pt x="114" y="275"/>
                    </a:cubicBezTo>
                    <a:cubicBezTo>
                      <a:pt x="114" y="1120"/>
                      <a:pt x="114" y="1120"/>
                      <a:pt x="114" y="1120"/>
                    </a:cubicBezTo>
                    <a:cubicBezTo>
                      <a:pt x="681" y="1120"/>
                      <a:pt x="681" y="1120"/>
                      <a:pt x="681" y="1120"/>
                    </a:cubicBezTo>
                    <a:cubicBezTo>
                      <a:pt x="686" y="1115"/>
                      <a:pt x="686" y="1115"/>
                      <a:pt x="686" y="1115"/>
                    </a:cubicBezTo>
                    <a:cubicBezTo>
                      <a:pt x="732" y="1069"/>
                      <a:pt x="818" y="983"/>
                      <a:pt x="852" y="948"/>
                    </a:cubicBezTo>
                    <a:cubicBezTo>
                      <a:pt x="857" y="943"/>
                      <a:pt x="857" y="943"/>
                      <a:pt x="857" y="943"/>
                    </a:cubicBezTo>
                    <a:cubicBezTo>
                      <a:pt x="857" y="275"/>
                      <a:pt x="857" y="275"/>
                      <a:pt x="857" y="275"/>
                    </a:cubicBezTo>
                    <a:cubicBezTo>
                      <a:pt x="884" y="275"/>
                      <a:pt x="884" y="275"/>
                      <a:pt x="884" y="275"/>
                    </a:cubicBezTo>
                    <a:cubicBezTo>
                      <a:pt x="894" y="275"/>
                      <a:pt x="903" y="284"/>
                      <a:pt x="903" y="294"/>
                    </a:cubicBezTo>
                    <a:lnTo>
                      <a:pt x="903" y="1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Rectangle 66">
                <a:extLst>
                  <a:ext uri="{FF2B5EF4-FFF2-40B4-BE49-F238E27FC236}">
                    <a16:creationId xmlns:a16="http://schemas.microsoft.com/office/drawing/2014/main" id="{95CA2BF2-18F5-4B6E-9A61-F89FA23C4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2003426"/>
                <a:ext cx="2984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Rectangle 67">
                <a:extLst>
                  <a:ext uri="{FF2B5EF4-FFF2-40B4-BE49-F238E27FC236}">
                    <a16:creationId xmlns:a16="http://schemas.microsoft.com/office/drawing/2014/main" id="{FBE7B14F-4F9C-427A-87D5-AA65053CD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2081213"/>
                <a:ext cx="2984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Rectangle 68">
                <a:extLst>
                  <a:ext uri="{FF2B5EF4-FFF2-40B4-BE49-F238E27FC236}">
                    <a16:creationId xmlns:a16="http://schemas.microsoft.com/office/drawing/2014/main" id="{FCA1E08F-5537-4DEA-8B17-C7E3D63C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2154238"/>
                <a:ext cx="2984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0F52B4-6FCD-431E-A38A-08606815041F}"/>
                </a:ext>
              </a:extLst>
            </p:cNvPr>
            <p:cNvSpPr txBox="1"/>
            <p:nvPr/>
          </p:nvSpPr>
          <p:spPr>
            <a:xfrm>
              <a:off x="5448300" y="5135187"/>
              <a:ext cx="132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 dirty="0">
                  <a:solidFill>
                    <a:srgbClr val="82A853"/>
                  </a:solidFill>
                  <a:latin typeface="+mj-lt"/>
                </a:rPr>
                <a:t>Sjekkliste</a:t>
              </a:r>
            </a:p>
          </p:txBody>
        </p:sp>
        <p:sp>
          <p:nvSpPr>
            <p:cNvPr id="86" name="Rectangle 40">
              <a:extLst>
                <a:ext uri="{FF2B5EF4-FFF2-40B4-BE49-F238E27FC236}">
                  <a16:creationId xmlns:a16="http://schemas.microsoft.com/office/drawing/2014/main" id="{3CFE299A-C292-0D2C-ED3A-4D791F9F0FFE}"/>
                </a:ext>
              </a:extLst>
            </p:cNvPr>
            <p:cNvSpPr/>
            <p:nvPr/>
          </p:nvSpPr>
          <p:spPr>
            <a:xfrm>
              <a:off x="7021746" y="4533037"/>
              <a:ext cx="4409624" cy="1311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Innen desember 2025 (viktig før årsmøte 2026)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Innen desember 2025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Januar/februar 2026 </a:t>
              </a:r>
            </a:p>
            <a:p>
              <a:pPr marL="228600" indent="-228600">
                <a:lnSpc>
                  <a:spcPct val="15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Gjennom året</a:t>
              </a:r>
            </a:p>
          </p:txBody>
        </p:sp>
      </p:grpSp>
      <p:sp>
        <p:nvSpPr>
          <p:cNvPr id="87" name="Rectangle 6">
            <a:extLst>
              <a:ext uri="{FF2B5EF4-FFF2-40B4-BE49-F238E27FC236}">
                <a16:creationId xmlns:a16="http://schemas.microsoft.com/office/drawing/2014/main" id="{44999217-8A34-10C5-CA90-242A65E8E550}"/>
              </a:ext>
            </a:extLst>
          </p:cNvPr>
          <p:cNvSpPr/>
          <p:nvPr/>
        </p:nvSpPr>
        <p:spPr>
          <a:xfrm>
            <a:off x="644508" y="2076632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Box 11">
            <a:extLst>
              <a:ext uri="{FF2B5EF4-FFF2-40B4-BE49-F238E27FC236}">
                <a16:creationId xmlns:a16="http://schemas.microsoft.com/office/drawing/2014/main" id="{D59A9E29-1ABB-8540-3353-8176A192A0F8}"/>
              </a:ext>
            </a:extLst>
          </p:cNvPr>
          <p:cNvSpPr txBox="1"/>
          <p:nvPr/>
        </p:nvSpPr>
        <p:spPr>
          <a:xfrm>
            <a:off x="348355" y="3308479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8C8C8C"/>
                </a:solidFill>
                <a:latin typeface="+mj-lt"/>
              </a:rPr>
              <a:t>Organisasjoner</a:t>
            </a:r>
          </a:p>
        </p:txBody>
      </p:sp>
      <p:sp>
        <p:nvSpPr>
          <p:cNvPr id="92" name="Freeform 48">
            <a:extLst>
              <a:ext uri="{FF2B5EF4-FFF2-40B4-BE49-F238E27FC236}">
                <a16:creationId xmlns:a16="http://schemas.microsoft.com/office/drawing/2014/main" id="{735CEE16-79B5-313B-0A48-8B6212C4FE35}"/>
              </a:ext>
            </a:extLst>
          </p:cNvPr>
          <p:cNvSpPr>
            <a:spLocks noChangeAspect="1"/>
          </p:cNvSpPr>
          <p:nvPr/>
        </p:nvSpPr>
        <p:spPr bwMode="auto">
          <a:xfrm>
            <a:off x="2820241" y="2345551"/>
            <a:ext cx="567047" cy="468000"/>
          </a:xfrm>
          <a:custGeom>
            <a:avLst/>
            <a:gdLst>
              <a:gd name="T0" fmla="*/ 65 w 97"/>
              <a:gd name="T1" fmla="*/ 27 h 80"/>
              <a:gd name="T2" fmla="*/ 67 w 97"/>
              <a:gd name="T3" fmla="*/ 27 h 80"/>
              <a:gd name="T4" fmla="*/ 67 w 97"/>
              <a:gd name="T5" fmla="*/ 30 h 80"/>
              <a:gd name="T6" fmla="*/ 67 w 97"/>
              <a:gd name="T7" fmla="*/ 33 h 80"/>
              <a:gd name="T8" fmla="*/ 66 w 97"/>
              <a:gd name="T9" fmla="*/ 37 h 80"/>
              <a:gd name="T10" fmla="*/ 64 w 97"/>
              <a:gd name="T11" fmla="*/ 39 h 80"/>
              <a:gd name="T12" fmla="*/ 63 w 97"/>
              <a:gd name="T13" fmla="*/ 40 h 80"/>
              <a:gd name="T14" fmla="*/ 63 w 97"/>
              <a:gd name="T15" fmla="*/ 40 h 80"/>
              <a:gd name="T16" fmla="*/ 61 w 97"/>
              <a:gd name="T17" fmla="*/ 46 h 80"/>
              <a:gd name="T18" fmla="*/ 60 w 97"/>
              <a:gd name="T19" fmla="*/ 48 h 80"/>
              <a:gd name="T20" fmla="*/ 59 w 97"/>
              <a:gd name="T21" fmla="*/ 48 h 80"/>
              <a:gd name="T22" fmla="*/ 59 w 97"/>
              <a:gd name="T23" fmla="*/ 50 h 80"/>
              <a:gd name="T24" fmla="*/ 59 w 97"/>
              <a:gd name="T25" fmla="*/ 51 h 80"/>
              <a:gd name="T26" fmla="*/ 60 w 97"/>
              <a:gd name="T27" fmla="*/ 52 h 80"/>
              <a:gd name="T28" fmla="*/ 61 w 97"/>
              <a:gd name="T29" fmla="*/ 51 h 80"/>
              <a:gd name="T30" fmla="*/ 66 w 97"/>
              <a:gd name="T31" fmla="*/ 57 h 80"/>
              <a:gd name="T32" fmla="*/ 95 w 97"/>
              <a:gd name="T33" fmla="*/ 70 h 80"/>
              <a:gd name="T34" fmla="*/ 96 w 97"/>
              <a:gd name="T35" fmla="*/ 73 h 80"/>
              <a:gd name="T36" fmla="*/ 97 w 97"/>
              <a:gd name="T37" fmla="*/ 78 h 80"/>
              <a:gd name="T38" fmla="*/ 97 w 97"/>
              <a:gd name="T39" fmla="*/ 80 h 80"/>
              <a:gd name="T40" fmla="*/ 0 w 97"/>
              <a:gd name="T41" fmla="*/ 80 h 80"/>
              <a:gd name="T42" fmla="*/ 0 w 97"/>
              <a:gd name="T43" fmla="*/ 79 h 80"/>
              <a:gd name="T44" fmla="*/ 1 w 97"/>
              <a:gd name="T45" fmla="*/ 70 h 80"/>
              <a:gd name="T46" fmla="*/ 30 w 97"/>
              <a:gd name="T47" fmla="*/ 57 h 80"/>
              <a:gd name="T48" fmla="*/ 33 w 97"/>
              <a:gd name="T49" fmla="*/ 55 h 80"/>
              <a:gd name="T50" fmla="*/ 35 w 97"/>
              <a:gd name="T51" fmla="*/ 53 h 80"/>
              <a:gd name="T52" fmla="*/ 35 w 97"/>
              <a:gd name="T53" fmla="*/ 51 h 80"/>
              <a:gd name="T54" fmla="*/ 36 w 97"/>
              <a:gd name="T55" fmla="*/ 52 h 80"/>
              <a:gd name="T56" fmla="*/ 37 w 97"/>
              <a:gd name="T57" fmla="*/ 51 h 80"/>
              <a:gd name="T58" fmla="*/ 37 w 97"/>
              <a:gd name="T59" fmla="*/ 50 h 80"/>
              <a:gd name="T60" fmla="*/ 37 w 97"/>
              <a:gd name="T61" fmla="*/ 48 h 80"/>
              <a:gd name="T62" fmla="*/ 36 w 97"/>
              <a:gd name="T63" fmla="*/ 48 h 80"/>
              <a:gd name="T64" fmla="*/ 35 w 97"/>
              <a:gd name="T65" fmla="*/ 46 h 80"/>
              <a:gd name="T66" fmla="*/ 34 w 97"/>
              <a:gd name="T67" fmla="*/ 40 h 80"/>
              <a:gd name="T68" fmla="*/ 33 w 97"/>
              <a:gd name="T69" fmla="*/ 40 h 80"/>
              <a:gd name="T70" fmla="*/ 32 w 97"/>
              <a:gd name="T71" fmla="*/ 39 h 80"/>
              <a:gd name="T72" fmla="*/ 31 w 97"/>
              <a:gd name="T73" fmla="*/ 37 h 80"/>
              <a:gd name="T74" fmla="*/ 30 w 97"/>
              <a:gd name="T75" fmla="*/ 33 h 80"/>
              <a:gd name="T76" fmla="*/ 29 w 97"/>
              <a:gd name="T77" fmla="*/ 30 h 80"/>
              <a:gd name="T78" fmla="*/ 30 w 97"/>
              <a:gd name="T79" fmla="*/ 27 h 80"/>
              <a:gd name="T80" fmla="*/ 31 w 97"/>
              <a:gd name="T81" fmla="*/ 27 h 80"/>
              <a:gd name="T82" fmla="*/ 29 w 97"/>
              <a:gd name="T83" fmla="*/ 20 h 80"/>
              <a:gd name="T84" fmla="*/ 29 w 97"/>
              <a:gd name="T85" fmla="*/ 14 h 80"/>
              <a:gd name="T86" fmla="*/ 30 w 97"/>
              <a:gd name="T87" fmla="*/ 9 h 80"/>
              <a:gd name="T88" fmla="*/ 32 w 97"/>
              <a:gd name="T89" fmla="*/ 5 h 80"/>
              <a:gd name="T90" fmla="*/ 34 w 97"/>
              <a:gd name="T91" fmla="*/ 4 h 80"/>
              <a:gd name="T92" fmla="*/ 35 w 97"/>
              <a:gd name="T93" fmla="*/ 4 h 80"/>
              <a:gd name="T94" fmla="*/ 36 w 97"/>
              <a:gd name="T95" fmla="*/ 4 h 80"/>
              <a:gd name="T96" fmla="*/ 39 w 97"/>
              <a:gd name="T97" fmla="*/ 1 h 80"/>
              <a:gd name="T98" fmla="*/ 45 w 97"/>
              <a:gd name="T99" fmla="*/ 0 h 80"/>
              <a:gd name="T100" fmla="*/ 49 w 97"/>
              <a:gd name="T101" fmla="*/ 0 h 80"/>
              <a:gd name="T102" fmla="*/ 54 w 97"/>
              <a:gd name="T103" fmla="*/ 1 h 80"/>
              <a:gd name="T104" fmla="*/ 57 w 97"/>
              <a:gd name="T105" fmla="*/ 2 h 80"/>
              <a:gd name="T106" fmla="*/ 59 w 97"/>
              <a:gd name="T107" fmla="*/ 3 h 80"/>
              <a:gd name="T108" fmla="*/ 61 w 97"/>
              <a:gd name="T109" fmla="*/ 4 h 80"/>
              <a:gd name="T110" fmla="*/ 62 w 97"/>
              <a:gd name="T111" fmla="*/ 5 h 80"/>
              <a:gd name="T112" fmla="*/ 63 w 97"/>
              <a:gd name="T113" fmla="*/ 7 h 80"/>
              <a:gd name="T114" fmla="*/ 64 w 97"/>
              <a:gd name="T115" fmla="*/ 8 h 80"/>
              <a:gd name="T116" fmla="*/ 65 w 97"/>
              <a:gd name="T117" fmla="*/ 10 h 80"/>
              <a:gd name="T118" fmla="*/ 67 w 97"/>
              <a:gd name="T119" fmla="*/ 16 h 80"/>
              <a:gd name="T120" fmla="*/ 66 w 97"/>
              <a:gd name="T121" fmla="*/ 24 h 80"/>
              <a:gd name="T122" fmla="*/ 65 w 97"/>
              <a:gd name="T12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80">
                <a:moveTo>
                  <a:pt x="65" y="27"/>
                </a:moveTo>
                <a:cubicBezTo>
                  <a:pt x="67" y="27"/>
                  <a:pt x="67" y="27"/>
                  <a:pt x="67" y="27"/>
                </a:cubicBezTo>
                <a:cubicBezTo>
                  <a:pt x="67" y="28"/>
                  <a:pt x="67" y="29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5"/>
                  <a:pt x="66" y="36"/>
                  <a:pt x="66" y="37"/>
                </a:cubicBezTo>
                <a:cubicBezTo>
                  <a:pt x="65" y="38"/>
                  <a:pt x="65" y="39"/>
                  <a:pt x="64" y="39"/>
                </a:cubicBezTo>
                <a:cubicBezTo>
                  <a:pt x="64" y="40"/>
                  <a:pt x="64" y="40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2" y="43"/>
                  <a:pt x="62" y="45"/>
                  <a:pt x="61" y="46"/>
                </a:cubicBezTo>
                <a:cubicBezTo>
                  <a:pt x="61" y="47"/>
                  <a:pt x="60" y="48"/>
                  <a:pt x="60" y="48"/>
                </a:cubicBezTo>
                <a:cubicBezTo>
                  <a:pt x="60" y="48"/>
                  <a:pt x="59" y="48"/>
                  <a:pt x="59" y="48"/>
                </a:cubicBez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9" y="51"/>
                  <a:pt x="59" y="51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54"/>
                  <a:pt x="64" y="56"/>
                  <a:pt x="66" y="57"/>
                </a:cubicBezTo>
                <a:cubicBezTo>
                  <a:pt x="85" y="65"/>
                  <a:pt x="94" y="69"/>
                  <a:pt x="95" y="70"/>
                </a:cubicBezTo>
                <a:cubicBezTo>
                  <a:pt x="96" y="70"/>
                  <a:pt x="96" y="71"/>
                  <a:pt x="96" y="73"/>
                </a:cubicBezTo>
                <a:cubicBezTo>
                  <a:pt x="97" y="75"/>
                  <a:pt x="97" y="77"/>
                  <a:pt x="97" y="78"/>
                </a:cubicBezTo>
                <a:cubicBezTo>
                  <a:pt x="97" y="80"/>
                  <a:pt x="97" y="80"/>
                  <a:pt x="9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79"/>
                  <a:pt x="0" y="79"/>
                </a:cubicBezTo>
                <a:cubicBezTo>
                  <a:pt x="0" y="74"/>
                  <a:pt x="0" y="71"/>
                  <a:pt x="1" y="70"/>
                </a:cubicBezTo>
                <a:cubicBezTo>
                  <a:pt x="2" y="69"/>
                  <a:pt x="12" y="65"/>
                  <a:pt x="30" y="57"/>
                </a:cubicBezTo>
                <a:cubicBezTo>
                  <a:pt x="31" y="57"/>
                  <a:pt x="32" y="56"/>
                  <a:pt x="33" y="55"/>
                </a:cubicBezTo>
                <a:cubicBezTo>
                  <a:pt x="34" y="54"/>
                  <a:pt x="35" y="53"/>
                  <a:pt x="35" y="53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6" y="52"/>
                  <a:pt x="37" y="51"/>
                </a:cubicBezTo>
                <a:cubicBezTo>
                  <a:pt x="37" y="51"/>
                  <a:pt x="37" y="50"/>
                  <a:pt x="37" y="50"/>
                </a:cubicBezTo>
                <a:cubicBezTo>
                  <a:pt x="37" y="49"/>
                  <a:pt x="37" y="49"/>
                  <a:pt x="37" y="48"/>
                </a:cubicBezTo>
                <a:cubicBezTo>
                  <a:pt x="37" y="48"/>
                  <a:pt x="36" y="48"/>
                  <a:pt x="36" y="48"/>
                </a:cubicBezTo>
                <a:cubicBezTo>
                  <a:pt x="36" y="48"/>
                  <a:pt x="36" y="47"/>
                  <a:pt x="35" y="46"/>
                </a:cubicBezTo>
                <a:cubicBezTo>
                  <a:pt x="35" y="45"/>
                  <a:pt x="34" y="43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3" y="40"/>
                  <a:pt x="33" y="40"/>
                  <a:pt x="32" y="39"/>
                </a:cubicBezTo>
                <a:cubicBezTo>
                  <a:pt x="31" y="39"/>
                  <a:pt x="31" y="38"/>
                  <a:pt x="31" y="37"/>
                </a:cubicBezTo>
                <a:cubicBezTo>
                  <a:pt x="30" y="36"/>
                  <a:pt x="30" y="35"/>
                  <a:pt x="30" y="33"/>
                </a:cubicBezTo>
                <a:cubicBezTo>
                  <a:pt x="29" y="32"/>
                  <a:pt x="29" y="31"/>
                  <a:pt x="29" y="30"/>
                </a:cubicBezTo>
                <a:cubicBezTo>
                  <a:pt x="29" y="29"/>
                  <a:pt x="29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6"/>
                  <a:pt x="30" y="24"/>
                  <a:pt x="29" y="20"/>
                </a:cubicBezTo>
                <a:cubicBezTo>
                  <a:pt x="29" y="17"/>
                  <a:pt x="29" y="15"/>
                  <a:pt x="29" y="14"/>
                </a:cubicBezTo>
                <a:cubicBezTo>
                  <a:pt x="29" y="13"/>
                  <a:pt x="29" y="12"/>
                  <a:pt x="30" y="9"/>
                </a:cubicBezTo>
                <a:cubicBezTo>
                  <a:pt x="31" y="7"/>
                  <a:pt x="31" y="6"/>
                  <a:pt x="32" y="5"/>
                </a:cubicBezTo>
                <a:cubicBezTo>
                  <a:pt x="32" y="5"/>
                  <a:pt x="33" y="5"/>
                  <a:pt x="34" y="4"/>
                </a:cubicBezTo>
                <a:cubicBezTo>
                  <a:pt x="34" y="4"/>
                  <a:pt x="35" y="4"/>
                  <a:pt x="35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3"/>
                  <a:pt x="37" y="2"/>
                  <a:pt x="39" y="1"/>
                </a:cubicBezTo>
                <a:cubicBezTo>
                  <a:pt x="41" y="0"/>
                  <a:pt x="43" y="0"/>
                  <a:pt x="45" y="0"/>
                </a:cubicBezTo>
                <a:cubicBezTo>
                  <a:pt x="48" y="0"/>
                  <a:pt x="49" y="0"/>
                  <a:pt x="49" y="0"/>
                </a:cubicBezTo>
                <a:cubicBezTo>
                  <a:pt x="49" y="0"/>
                  <a:pt x="51" y="0"/>
                  <a:pt x="54" y="1"/>
                </a:cubicBezTo>
                <a:cubicBezTo>
                  <a:pt x="55" y="1"/>
                  <a:pt x="56" y="2"/>
                  <a:pt x="57" y="2"/>
                </a:cubicBezTo>
                <a:cubicBezTo>
                  <a:pt x="58" y="2"/>
                  <a:pt x="58" y="3"/>
                  <a:pt x="59" y="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2" y="5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8"/>
                  <a:pt x="64" y="8"/>
                </a:cubicBezTo>
                <a:cubicBezTo>
                  <a:pt x="65" y="9"/>
                  <a:pt x="65" y="10"/>
                  <a:pt x="65" y="10"/>
                </a:cubicBezTo>
                <a:cubicBezTo>
                  <a:pt x="66" y="11"/>
                  <a:pt x="67" y="13"/>
                  <a:pt x="67" y="16"/>
                </a:cubicBezTo>
                <a:cubicBezTo>
                  <a:pt x="67" y="19"/>
                  <a:pt x="67" y="22"/>
                  <a:pt x="66" y="24"/>
                </a:cubicBezTo>
                <a:lnTo>
                  <a:pt x="65" y="27"/>
                </a:lnTo>
                <a:close/>
              </a:path>
            </a:pathLst>
          </a:custGeom>
          <a:solidFill>
            <a:srgbClr val="82A85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TextBox 11">
            <a:extLst>
              <a:ext uri="{FF2B5EF4-FFF2-40B4-BE49-F238E27FC236}">
                <a16:creationId xmlns:a16="http://schemas.microsoft.com/office/drawing/2014/main" id="{2F339E1D-D35B-BAEA-4222-214B89DA2AAA}"/>
              </a:ext>
            </a:extLst>
          </p:cNvPr>
          <p:cNvSpPr txBox="1"/>
          <p:nvPr/>
        </p:nvSpPr>
        <p:spPr>
          <a:xfrm>
            <a:off x="2198392" y="3533137"/>
            <a:ext cx="1822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82A853"/>
                </a:solidFill>
                <a:latin typeface="+mj-lt"/>
              </a:rPr>
              <a:t>Tillitsvalgte</a:t>
            </a:r>
          </a:p>
        </p:txBody>
      </p:sp>
      <p:sp>
        <p:nvSpPr>
          <p:cNvPr id="98" name="Freeform 165">
            <a:extLst>
              <a:ext uri="{FF2B5EF4-FFF2-40B4-BE49-F238E27FC236}">
                <a16:creationId xmlns:a16="http://schemas.microsoft.com/office/drawing/2014/main" id="{DD0C6800-FA0A-FFC9-D2D3-6DFD3C480458}"/>
              </a:ext>
            </a:extLst>
          </p:cNvPr>
          <p:cNvSpPr>
            <a:spLocks noEditPoints="1"/>
          </p:cNvSpPr>
          <p:nvPr/>
        </p:nvSpPr>
        <p:spPr bwMode="auto">
          <a:xfrm>
            <a:off x="967363" y="2432689"/>
            <a:ext cx="338831" cy="34107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945D1A86-BC83-B995-CA40-DC1516F5B07C}"/>
              </a:ext>
            </a:extLst>
          </p:cNvPr>
          <p:cNvGrpSpPr>
            <a:grpSpLocks noChangeAspect="1"/>
          </p:cNvGrpSpPr>
          <p:nvPr/>
        </p:nvGrpSpPr>
        <p:grpSpPr>
          <a:xfrm>
            <a:off x="167811" y="211329"/>
            <a:ext cx="565845" cy="360000"/>
            <a:chOff x="8026554" y="1225485"/>
            <a:chExt cx="1980456" cy="1246251"/>
          </a:xfrm>
        </p:grpSpPr>
        <p:sp>
          <p:nvSpPr>
            <p:cNvPr id="5" name="Rektangel: avrundede hjørner 4">
              <a:extLst>
                <a:ext uri="{FF2B5EF4-FFF2-40B4-BE49-F238E27FC236}">
                  <a16:creationId xmlns:a16="http://schemas.microsoft.com/office/drawing/2014/main" id="{F7606E99-83AB-9BEE-A9FC-DEFC710AAEC8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" name="Grafikk 5">
              <a:extLst>
                <a:ext uri="{FF2B5EF4-FFF2-40B4-BE49-F238E27FC236}">
                  <a16:creationId xmlns:a16="http://schemas.microsoft.com/office/drawing/2014/main" id="{E8DC3CF0-57AC-98A0-70A3-434DDF2F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7" name="Bilde 6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8C62EF4A-A245-7D89-7A5E-786B3A488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" y="192475"/>
            <a:ext cx="144525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4258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D5D009-D3A8-40B6-A379-18720590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SEKRETARIAT</a:t>
            </a:r>
            <a:endParaRPr lang="en-ID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2859AA-BD20-48DB-94C0-74E4FA4A34AC}"/>
              </a:ext>
            </a:extLst>
          </p:cNvPr>
          <p:cNvSpPr/>
          <p:nvPr/>
        </p:nvSpPr>
        <p:spPr>
          <a:xfrm>
            <a:off x="8448549" y="2052165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A02B6-AF22-4C52-951C-A6034336B13D}"/>
              </a:ext>
            </a:extLst>
          </p:cNvPr>
          <p:cNvSpPr txBox="1"/>
          <p:nvPr/>
        </p:nvSpPr>
        <p:spPr>
          <a:xfrm>
            <a:off x="8025832" y="3308479"/>
            <a:ext cx="182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8C8C8C"/>
                </a:solidFill>
                <a:latin typeface="+mj-lt"/>
              </a:rPr>
              <a:t>Norsk Landbrukssamvirke</a:t>
            </a:r>
            <a:endParaRPr lang="en-ID" sz="1200" b="1" dirty="0">
              <a:solidFill>
                <a:srgbClr val="8C8C8C"/>
              </a:solidFill>
              <a:latin typeface="+mj-lt"/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258B979-683C-5473-B656-BC1A03611C66}"/>
              </a:ext>
            </a:extLst>
          </p:cNvPr>
          <p:cNvGrpSpPr/>
          <p:nvPr/>
        </p:nvGrpSpPr>
        <p:grpSpPr>
          <a:xfrm>
            <a:off x="6209402" y="2076631"/>
            <a:ext cx="1598144" cy="1508847"/>
            <a:chOff x="9471844" y="288654"/>
            <a:chExt cx="1598144" cy="1508847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A24E752C-BD22-B974-DBF1-17CB51D49F29}"/>
                </a:ext>
              </a:extLst>
            </p:cNvPr>
            <p:cNvSpPr/>
            <p:nvPr/>
          </p:nvSpPr>
          <p:spPr>
            <a:xfrm>
              <a:off x="9767996" y="288654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75C28820-E5DD-D6A0-1309-ABC90F487DBD}"/>
                </a:ext>
              </a:extLst>
            </p:cNvPr>
            <p:cNvSpPr txBox="1"/>
            <p:nvPr/>
          </p:nvSpPr>
          <p:spPr>
            <a:xfrm>
              <a:off x="9471844" y="1520501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Sekretær</a:t>
              </a:r>
            </a:p>
          </p:txBody>
        </p:sp>
      </p:grpSp>
      <p:sp>
        <p:nvSpPr>
          <p:cNvPr id="13" name="Rectangle 25">
            <a:extLst>
              <a:ext uri="{FF2B5EF4-FFF2-40B4-BE49-F238E27FC236}">
                <a16:creationId xmlns:a16="http://schemas.microsoft.com/office/drawing/2014/main" id="{B9A9FB24-80C2-2AA1-D150-F937638729D1}"/>
              </a:ext>
            </a:extLst>
          </p:cNvPr>
          <p:cNvSpPr>
            <a:spLocks noChangeAspect="1"/>
          </p:cNvSpPr>
          <p:nvPr/>
        </p:nvSpPr>
        <p:spPr>
          <a:xfrm>
            <a:off x="4388880" y="1878690"/>
            <a:ext cx="1339200" cy="1339200"/>
          </a:xfrm>
          <a:prstGeom prst="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71">
            <a:extLst>
              <a:ext uri="{FF2B5EF4-FFF2-40B4-BE49-F238E27FC236}">
                <a16:creationId xmlns:a16="http://schemas.microsoft.com/office/drawing/2014/main" id="{592C5BE7-95A7-6134-0BAC-E9147EEA0724}"/>
              </a:ext>
            </a:extLst>
          </p:cNvPr>
          <p:cNvGrpSpPr/>
          <p:nvPr/>
        </p:nvGrpSpPr>
        <p:grpSpPr>
          <a:xfrm>
            <a:off x="6864474" y="2432381"/>
            <a:ext cx="288000" cy="324000"/>
            <a:chOff x="9217025" y="1244600"/>
            <a:chExt cx="403225" cy="439738"/>
          </a:xfrm>
          <a:solidFill>
            <a:srgbClr val="8C8C8C"/>
          </a:soli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9EB90BF-52F0-C95D-7688-66D16B0A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2A3C7361-7AF6-6642-566B-78D21F83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0CCE80CE-F300-3F1A-8AD1-0FC738ECC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17A6A1F8-3623-FED7-87A0-BF81501DA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FFBD28E9-19B2-70E6-2E97-25571F6B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C02EBD17-C589-933E-18E4-2AB7A9DB1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D98B7BA3-8746-67BC-5701-D3234B048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BB8EC88-7458-91F0-D3C9-C3A7F4B0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B778C140-AEB0-E44F-4DD9-CC36051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A767AC2A-B32C-6AB3-F9AF-4A2E884DD8B1}"/>
              </a:ext>
            </a:extLst>
          </p:cNvPr>
          <p:cNvGrpSpPr/>
          <p:nvPr/>
        </p:nvGrpSpPr>
        <p:grpSpPr>
          <a:xfrm>
            <a:off x="10232783" y="2070292"/>
            <a:ext cx="1598144" cy="1507353"/>
            <a:chOff x="10232783" y="2260792"/>
            <a:chExt cx="1598144" cy="1507353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C71A0C5-4A87-A460-4C65-B94E2BEBE6A5}"/>
                </a:ext>
              </a:extLst>
            </p:cNvPr>
            <p:cNvSpPr/>
            <p:nvPr/>
          </p:nvSpPr>
          <p:spPr>
            <a:xfrm>
              <a:off x="10528935" y="2260792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B78DFCAA-D84C-773A-5EF9-A7F4961AFD5C}"/>
                </a:ext>
              </a:extLst>
            </p:cNvPr>
            <p:cNvSpPr txBox="1"/>
            <p:nvPr/>
          </p:nvSpPr>
          <p:spPr>
            <a:xfrm>
              <a:off x="10232783" y="3491145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Årssamling</a:t>
              </a: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20FDCBA8-0A8E-B03C-04AC-5D4AA2D32593}"/>
              </a:ext>
            </a:extLst>
          </p:cNvPr>
          <p:cNvGrpSpPr>
            <a:grpSpLocks noChangeAspect="1"/>
          </p:cNvGrpSpPr>
          <p:nvPr/>
        </p:nvGrpSpPr>
        <p:grpSpPr>
          <a:xfrm>
            <a:off x="10828227" y="2439529"/>
            <a:ext cx="407255" cy="360000"/>
            <a:chOff x="10660078" y="2429535"/>
            <a:chExt cx="773781" cy="689828"/>
          </a:xfrm>
        </p:grpSpPr>
        <p:grpSp>
          <p:nvGrpSpPr>
            <p:cNvPr id="47" name="Group 38">
              <a:extLst>
                <a:ext uri="{FF2B5EF4-FFF2-40B4-BE49-F238E27FC236}">
                  <a16:creationId xmlns:a16="http://schemas.microsoft.com/office/drawing/2014/main" id="{17E7BF26-A515-B2D1-DB70-91000621E586}"/>
                </a:ext>
              </a:extLst>
            </p:cNvPr>
            <p:cNvGrpSpPr/>
            <p:nvPr/>
          </p:nvGrpSpPr>
          <p:grpSpPr>
            <a:xfrm rot="2700000">
              <a:off x="10708201" y="2781290"/>
              <a:ext cx="289950" cy="386196"/>
              <a:chOff x="9456118" y="3917738"/>
              <a:chExt cx="688975" cy="927100"/>
            </a:xfrm>
          </p:grpSpPr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0918B33D-0140-CA83-8A6B-7C4E863D5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3917738"/>
                <a:ext cx="688975" cy="927100"/>
              </a:xfrm>
              <a:custGeom>
                <a:avLst/>
                <a:gdLst>
                  <a:gd name="T0" fmla="*/ 48 w 182"/>
                  <a:gd name="T1" fmla="*/ 188 h 246"/>
                  <a:gd name="T2" fmla="*/ 44 w 182"/>
                  <a:gd name="T3" fmla="*/ 159 h 246"/>
                  <a:gd name="T4" fmla="*/ 55 w 182"/>
                  <a:gd name="T5" fmla="*/ 159 h 246"/>
                  <a:gd name="T6" fmla="*/ 82 w 182"/>
                  <a:gd name="T7" fmla="*/ 204 h 246"/>
                  <a:gd name="T8" fmla="*/ 44 w 182"/>
                  <a:gd name="T9" fmla="*/ 237 h 246"/>
                  <a:gd name="T10" fmla="*/ 54 w 182"/>
                  <a:gd name="T11" fmla="*/ 240 h 246"/>
                  <a:gd name="T12" fmla="*/ 122 w 182"/>
                  <a:gd name="T13" fmla="*/ 189 h 246"/>
                  <a:gd name="T14" fmla="*/ 118 w 182"/>
                  <a:gd name="T15" fmla="*/ 149 h 246"/>
                  <a:gd name="T16" fmla="*/ 117 w 182"/>
                  <a:gd name="T17" fmla="*/ 136 h 246"/>
                  <a:gd name="T18" fmla="*/ 138 w 182"/>
                  <a:gd name="T19" fmla="*/ 121 h 246"/>
                  <a:gd name="T20" fmla="*/ 146 w 182"/>
                  <a:gd name="T21" fmla="*/ 149 h 246"/>
                  <a:gd name="T22" fmla="*/ 144 w 182"/>
                  <a:gd name="T23" fmla="*/ 155 h 246"/>
                  <a:gd name="T24" fmla="*/ 173 w 182"/>
                  <a:gd name="T25" fmla="*/ 108 h 246"/>
                  <a:gd name="T26" fmla="*/ 108 w 182"/>
                  <a:gd name="T27" fmla="*/ 10 h 246"/>
                  <a:gd name="T28" fmla="*/ 10 w 182"/>
                  <a:gd name="T29" fmla="*/ 75 h 246"/>
                  <a:gd name="T30" fmla="*/ 9 w 182"/>
                  <a:gd name="T31" fmla="*/ 77 h 246"/>
                  <a:gd name="T32" fmla="*/ 8 w 182"/>
                  <a:gd name="T33" fmla="*/ 80 h 246"/>
                  <a:gd name="T34" fmla="*/ 48 w 182"/>
                  <a:gd name="T35" fmla="*/ 18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46">
                    <a:moveTo>
                      <a:pt x="48" y="188"/>
                    </a:moveTo>
                    <a:cubicBezTo>
                      <a:pt x="41" y="182"/>
                      <a:pt x="36" y="161"/>
                      <a:pt x="44" y="159"/>
                    </a:cubicBezTo>
                    <a:cubicBezTo>
                      <a:pt x="47" y="158"/>
                      <a:pt x="52" y="158"/>
                      <a:pt x="55" y="159"/>
                    </a:cubicBezTo>
                    <a:cubicBezTo>
                      <a:pt x="74" y="163"/>
                      <a:pt x="86" y="183"/>
                      <a:pt x="82" y="204"/>
                    </a:cubicBezTo>
                    <a:cubicBezTo>
                      <a:pt x="78" y="224"/>
                      <a:pt x="62" y="237"/>
                      <a:pt x="44" y="237"/>
                    </a:cubicBezTo>
                    <a:cubicBezTo>
                      <a:pt x="48" y="238"/>
                      <a:pt x="51" y="239"/>
                      <a:pt x="54" y="240"/>
                    </a:cubicBezTo>
                    <a:cubicBezTo>
                      <a:pt x="85" y="246"/>
                      <a:pt x="115" y="223"/>
                      <a:pt x="122" y="189"/>
                    </a:cubicBezTo>
                    <a:cubicBezTo>
                      <a:pt x="125" y="174"/>
                      <a:pt x="123" y="160"/>
                      <a:pt x="118" y="149"/>
                    </a:cubicBezTo>
                    <a:cubicBezTo>
                      <a:pt x="118" y="149"/>
                      <a:pt x="116" y="140"/>
                      <a:pt x="117" y="136"/>
                    </a:cubicBezTo>
                    <a:cubicBezTo>
                      <a:pt x="119" y="126"/>
                      <a:pt x="128" y="119"/>
                      <a:pt x="138" y="121"/>
                    </a:cubicBezTo>
                    <a:cubicBezTo>
                      <a:pt x="149" y="124"/>
                      <a:pt x="147" y="141"/>
                      <a:pt x="146" y="149"/>
                    </a:cubicBezTo>
                    <a:cubicBezTo>
                      <a:pt x="145" y="151"/>
                      <a:pt x="145" y="153"/>
                      <a:pt x="144" y="155"/>
                    </a:cubicBezTo>
                    <a:cubicBezTo>
                      <a:pt x="158" y="143"/>
                      <a:pt x="169" y="127"/>
                      <a:pt x="173" y="108"/>
                    </a:cubicBezTo>
                    <a:cubicBezTo>
                      <a:pt x="182" y="62"/>
                      <a:pt x="153" y="19"/>
                      <a:pt x="108" y="10"/>
                    </a:cubicBezTo>
                    <a:cubicBezTo>
                      <a:pt x="63" y="0"/>
                      <a:pt x="19" y="30"/>
                      <a:pt x="10" y="75"/>
                    </a:cubicBezTo>
                    <a:cubicBezTo>
                      <a:pt x="9" y="76"/>
                      <a:pt x="9" y="76"/>
                      <a:pt x="9" y="77"/>
                    </a:cubicBezTo>
                    <a:cubicBezTo>
                      <a:pt x="9" y="78"/>
                      <a:pt x="9" y="79"/>
                      <a:pt x="8" y="80"/>
                    </a:cubicBezTo>
                    <a:cubicBezTo>
                      <a:pt x="0" y="122"/>
                      <a:pt x="17" y="164"/>
                      <a:pt x="48" y="188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81" name="Freeform 86">
                <a:extLst>
                  <a:ext uri="{FF2B5EF4-FFF2-40B4-BE49-F238E27FC236}">
                    <a16:creationId xmlns:a16="http://schemas.microsoft.com/office/drawing/2014/main" id="{25E9F27B-D2A6-C0EC-C321-CC2E7600F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2805" y="3986001"/>
                <a:ext cx="349250" cy="422275"/>
              </a:xfrm>
              <a:custGeom>
                <a:avLst/>
                <a:gdLst>
                  <a:gd name="T0" fmla="*/ 46 w 92"/>
                  <a:gd name="T1" fmla="*/ 0 h 112"/>
                  <a:gd name="T2" fmla="*/ 92 w 92"/>
                  <a:gd name="T3" fmla="*/ 46 h 112"/>
                  <a:gd name="T4" fmla="*/ 64 w 92"/>
                  <a:gd name="T5" fmla="*/ 99 h 112"/>
                  <a:gd name="T6" fmla="*/ 64 w 92"/>
                  <a:gd name="T7" fmla="*/ 94 h 112"/>
                  <a:gd name="T8" fmla="*/ 64 w 92"/>
                  <a:gd name="T9" fmla="*/ 89 h 112"/>
                  <a:gd name="T10" fmla="*/ 63 w 92"/>
                  <a:gd name="T11" fmla="*/ 89 h 112"/>
                  <a:gd name="T12" fmla="*/ 50 w 92"/>
                  <a:gd name="T13" fmla="*/ 112 h 112"/>
                  <a:gd name="T14" fmla="*/ 30 w 92"/>
                  <a:gd name="T15" fmla="*/ 89 h 112"/>
                  <a:gd name="T16" fmla="*/ 27 w 92"/>
                  <a:gd name="T17" fmla="*/ 88 h 112"/>
                  <a:gd name="T18" fmla="*/ 31 w 92"/>
                  <a:gd name="T19" fmla="*/ 101 h 112"/>
                  <a:gd name="T20" fmla="*/ 0 w 92"/>
                  <a:gd name="T21" fmla="*/ 46 h 112"/>
                  <a:gd name="T22" fmla="*/ 46 w 92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12">
                    <a:moveTo>
                      <a:pt x="46" y="0"/>
                    </a:moveTo>
                    <a:cubicBezTo>
                      <a:pt x="72" y="0"/>
                      <a:pt x="92" y="20"/>
                      <a:pt x="92" y="46"/>
                    </a:cubicBezTo>
                    <a:cubicBezTo>
                      <a:pt x="92" y="68"/>
                      <a:pt x="81" y="88"/>
                      <a:pt x="64" y="99"/>
                    </a:cubicBezTo>
                    <a:cubicBezTo>
                      <a:pt x="64" y="98"/>
                      <a:pt x="64" y="96"/>
                      <a:pt x="64" y="94"/>
                    </a:cubicBezTo>
                    <a:cubicBezTo>
                      <a:pt x="64" y="92"/>
                      <a:pt x="64" y="90"/>
                      <a:pt x="64" y="89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1" y="98"/>
                      <a:pt x="56" y="106"/>
                      <a:pt x="50" y="112"/>
                    </a:cubicBezTo>
                    <a:cubicBezTo>
                      <a:pt x="46" y="102"/>
                      <a:pt x="39" y="94"/>
                      <a:pt x="30" y="89"/>
                    </a:cubicBezTo>
                    <a:cubicBezTo>
                      <a:pt x="29" y="89"/>
                      <a:pt x="28" y="88"/>
                      <a:pt x="27" y="88"/>
                    </a:cubicBezTo>
                    <a:cubicBezTo>
                      <a:pt x="27" y="92"/>
                      <a:pt x="29" y="97"/>
                      <a:pt x="31" y="101"/>
                    </a:cubicBezTo>
                    <a:cubicBezTo>
                      <a:pt x="12" y="89"/>
                      <a:pt x="0" y="69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  <p:grpSp>
          <p:nvGrpSpPr>
            <p:cNvPr id="48" name="Group 39">
              <a:extLst>
                <a:ext uri="{FF2B5EF4-FFF2-40B4-BE49-F238E27FC236}">
                  <a16:creationId xmlns:a16="http://schemas.microsoft.com/office/drawing/2014/main" id="{F0425454-D3C8-70FA-4A47-47834C92F6F1}"/>
                </a:ext>
              </a:extLst>
            </p:cNvPr>
            <p:cNvGrpSpPr/>
            <p:nvPr/>
          </p:nvGrpSpPr>
          <p:grpSpPr>
            <a:xfrm rot="2700000">
              <a:off x="10827585" y="2382450"/>
              <a:ext cx="559190" cy="653359"/>
              <a:chOff x="9138618" y="2708062"/>
              <a:chExt cx="1328738" cy="1568451"/>
            </a:xfrm>
          </p:grpSpPr>
          <p:grpSp>
            <p:nvGrpSpPr>
              <p:cNvPr id="49" name="Group 40">
                <a:extLst>
                  <a:ext uri="{FF2B5EF4-FFF2-40B4-BE49-F238E27FC236}">
                    <a16:creationId xmlns:a16="http://schemas.microsoft.com/office/drawing/2014/main" id="{9D1B8533-A66A-9BFA-F971-4E65E464784A}"/>
                  </a:ext>
                </a:extLst>
              </p:cNvPr>
              <p:cNvGrpSpPr/>
              <p:nvPr/>
            </p:nvGrpSpPr>
            <p:grpSpPr>
              <a:xfrm>
                <a:off x="9138618" y="3481176"/>
                <a:ext cx="1328738" cy="730250"/>
                <a:chOff x="9138618" y="3481176"/>
                <a:chExt cx="1328738" cy="730250"/>
              </a:xfrm>
              <a:solidFill>
                <a:srgbClr val="29401C"/>
              </a:solidFill>
            </p:grpSpPr>
            <p:sp>
              <p:nvSpPr>
                <p:cNvPr id="78" name="Freeform 83">
                  <a:extLst>
                    <a:ext uri="{FF2B5EF4-FFF2-40B4-BE49-F238E27FC236}">
                      <a16:creationId xmlns:a16="http://schemas.microsoft.com/office/drawing/2014/main" id="{D10CFD9F-C325-5FFE-259E-ECECEB518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8618" y="3481176"/>
                  <a:ext cx="715963" cy="730250"/>
                </a:xfrm>
                <a:custGeom>
                  <a:avLst/>
                  <a:gdLst>
                    <a:gd name="T0" fmla="*/ 176 w 189"/>
                    <a:gd name="T1" fmla="*/ 0 h 194"/>
                    <a:gd name="T2" fmla="*/ 30 w 189"/>
                    <a:gd name="T3" fmla="*/ 172 h 194"/>
                    <a:gd name="T4" fmla="*/ 39 w 189"/>
                    <a:gd name="T5" fmla="*/ 194 h 194"/>
                    <a:gd name="T6" fmla="*/ 102 w 189"/>
                    <a:gd name="T7" fmla="*/ 123 h 194"/>
                    <a:gd name="T8" fmla="*/ 187 w 189"/>
                    <a:gd name="T9" fmla="*/ 84 h 194"/>
                    <a:gd name="T10" fmla="*/ 189 w 189"/>
                    <a:gd name="T11" fmla="*/ 0 h 194"/>
                    <a:gd name="T12" fmla="*/ 176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76" y="0"/>
                      </a:moveTo>
                      <a:cubicBezTo>
                        <a:pt x="64" y="0"/>
                        <a:pt x="0" y="92"/>
                        <a:pt x="30" y="172"/>
                      </a:cubicBezTo>
                      <a:cubicBezTo>
                        <a:pt x="33" y="179"/>
                        <a:pt x="36" y="187"/>
                        <a:pt x="39" y="194"/>
                      </a:cubicBezTo>
                      <a:cubicBezTo>
                        <a:pt x="48" y="163"/>
                        <a:pt x="70" y="137"/>
                        <a:pt x="102" y="123"/>
                      </a:cubicBezTo>
                      <a:cubicBezTo>
                        <a:pt x="123" y="101"/>
                        <a:pt x="153" y="87"/>
                        <a:pt x="187" y="84"/>
                      </a:cubicBezTo>
                      <a:cubicBezTo>
                        <a:pt x="188" y="56"/>
                        <a:pt x="189" y="28"/>
                        <a:pt x="189" y="0"/>
                      </a:cubicBezTo>
                      <a:cubicBezTo>
                        <a:pt x="185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9" name="Freeform 84">
                  <a:extLst>
                    <a:ext uri="{FF2B5EF4-FFF2-40B4-BE49-F238E27FC236}">
                      <a16:creationId xmlns:a16="http://schemas.microsoft.com/office/drawing/2014/main" id="{C61D8B70-7082-9D23-41A4-EA39068DF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51393" y="3481176"/>
                  <a:ext cx="715963" cy="730250"/>
                </a:xfrm>
                <a:custGeom>
                  <a:avLst/>
                  <a:gdLst>
                    <a:gd name="T0" fmla="*/ 13 w 189"/>
                    <a:gd name="T1" fmla="*/ 0 h 194"/>
                    <a:gd name="T2" fmla="*/ 159 w 189"/>
                    <a:gd name="T3" fmla="*/ 172 h 194"/>
                    <a:gd name="T4" fmla="*/ 150 w 189"/>
                    <a:gd name="T5" fmla="*/ 194 h 194"/>
                    <a:gd name="T6" fmla="*/ 87 w 189"/>
                    <a:gd name="T7" fmla="*/ 123 h 194"/>
                    <a:gd name="T8" fmla="*/ 2 w 189"/>
                    <a:gd name="T9" fmla="*/ 84 h 194"/>
                    <a:gd name="T10" fmla="*/ 0 w 189"/>
                    <a:gd name="T11" fmla="*/ 0 h 194"/>
                    <a:gd name="T12" fmla="*/ 13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3" y="0"/>
                      </a:moveTo>
                      <a:cubicBezTo>
                        <a:pt x="125" y="0"/>
                        <a:pt x="189" y="92"/>
                        <a:pt x="159" y="172"/>
                      </a:cubicBezTo>
                      <a:cubicBezTo>
                        <a:pt x="157" y="179"/>
                        <a:pt x="154" y="187"/>
                        <a:pt x="150" y="194"/>
                      </a:cubicBezTo>
                      <a:cubicBezTo>
                        <a:pt x="142" y="163"/>
                        <a:pt x="119" y="137"/>
                        <a:pt x="87" y="123"/>
                      </a:cubicBezTo>
                      <a:cubicBezTo>
                        <a:pt x="67" y="101"/>
                        <a:pt x="36" y="87"/>
                        <a:pt x="2" y="84"/>
                      </a:cubicBezTo>
                      <a:cubicBezTo>
                        <a:pt x="2" y="56"/>
                        <a:pt x="1" y="28"/>
                        <a:pt x="0" y="0"/>
                      </a:cubicBezTo>
                      <a:cubicBezTo>
                        <a:pt x="5" y="0"/>
                        <a:pt x="9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grpSp>
            <p:nvGrpSpPr>
              <p:cNvPr id="50" name="Group 41">
                <a:extLst>
                  <a:ext uri="{FF2B5EF4-FFF2-40B4-BE49-F238E27FC236}">
                    <a16:creationId xmlns:a16="http://schemas.microsoft.com/office/drawing/2014/main" id="{50BD2F60-F47F-0E6E-D5E2-4BBB0DAE5982}"/>
                  </a:ext>
                </a:extLst>
              </p:cNvPr>
              <p:cNvGrpSpPr/>
              <p:nvPr/>
            </p:nvGrpSpPr>
            <p:grpSpPr>
              <a:xfrm>
                <a:off x="9213230" y="3492288"/>
                <a:ext cx="1182688" cy="587376"/>
                <a:chOff x="9213230" y="3492288"/>
                <a:chExt cx="1182688" cy="587376"/>
              </a:xfrm>
              <a:solidFill>
                <a:srgbClr val="D3EC84"/>
              </a:solidFill>
            </p:grpSpPr>
            <p:sp>
              <p:nvSpPr>
                <p:cNvPr id="76" name="Freeform 81">
                  <a:extLst>
                    <a:ext uri="{FF2B5EF4-FFF2-40B4-BE49-F238E27FC236}">
                      <a16:creationId xmlns:a16="http://schemas.microsoft.com/office/drawing/2014/main" id="{A5E7EF7C-C811-60EE-5B64-95C3C5992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3230" y="3492289"/>
                  <a:ext cx="690563" cy="587375"/>
                </a:xfrm>
                <a:custGeom>
                  <a:avLst/>
                  <a:gdLst>
                    <a:gd name="T0" fmla="*/ 169 w 182"/>
                    <a:gd name="T1" fmla="*/ 1 h 156"/>
                    <a:gd name="T2" fmla="*/ 18 w 182"/>
                    <a:gd name="T3" fmla="*/ 156 h 156"/>
                    <a:gd name="T4" fmla="*/ 164 w 182"/>
                    <a:gd name="T5" fmla="*/ 24 h 156"/>
                    <a:gd name="T6" fmla="*/ 176 w 182"/>
                    <a:gd name="T7" fmla="*/ 24 h 156"/>
                    <a:gd name="T8" fmla="*/ 174 w 182"/>
                    <a:gd name="T9" fmla="*/ 86 h 156"/>
                    <a:gd name="T10" fmla="*/ 178 w 182"/>
                    <a:gd name="T11" fmla="*/ 86 h 156"/>
                    <a:gd name="T12" fmla="*/ 182 w 182"/>
                    <a:gd name="T13" fmla="*/ 2 h 156"/>
                    <a:gd name="T14" fmla="*/ 169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69" y="1"/>
                      </a:moveTo>
                      <a:cubicBezTo>
                        <a:pt x="66" y="0"/>
                        <a:pt x="0" y="80"/>
                        <a:pt x="18" y="156"/>
                      </a:cubicBezTo>
                      <a:cubicBezTo>
                        <a:pt x="13" y="88"/>
                        <a:pt x="75" y="23"/>
                        <a:pt x="164" y="24"/>
                      </a:cubicBezTo>
                      <a:cubicBezTo>
                        <a:pt x="168" y="24"/>
                        <a:pt x="172" y="24"/>
                        <a:pt x="176" y="24"/>
                      </a:cubicBezTo>
                      <a:cubicBezTo>
                        <a:pt x="175" y="45"/>
                        <a:pt x="175" y="66"/>
                        <a:pt x="174" y="86"/>
                      </a:cubicBezTo>
                      <a:cubicBezTo>
                        <a:pt x="176" y="86"/>
                        <a:pt x="177" y="86"/>
                        <a:pt x="178" y="86"/>
                      </a:cubicBezTo>
                      <a:cubicBezTo>
                        <a:pt x="180" y="58"/>
                        <a:pt x="181" y="30"/>
                        <a:pt x="182" y="2"/>
                      </a:cubicBezTo>
                      <a:cubicBezTo>
                        <a:pt x="178" y="2"/>
                        <a:pt x="173" y="1"/>
                        <a:pt x="169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7" name="Freeform 82">
                  <a:extLst>
                    <a:ext uri="{FF2B5EF4-FFF2-40B4-BE49-F238E27FC236}">
                      <a16:creationId xmlns:a16="http://schemas.microsoft.com/office/drawing/2014/main" id="{584A3DEA-4D01-3EB6-9105-B35FCC135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6943" y="3492288"/>
                  <a:ext cx="688975" cy="587375"/>
                </a:xfrm>
                <a:custGeom>
                  <a:avLst/>
                  <a:gdLst>
                    <a:gd name="T0" fmla="*/ 12 w 182"/>
                    <a:gd name="T1" fmla="*/ 1 h 156"/>
                    <a:gd name="T2" fmla="*/ 164 w 182"/>
                    <a:gd name="T3" fmla="*/ 156 h 156"/>
                    <a:gd name="T4" fmla="*/ 18 w 182"/>
                    <a:gd name="T5" fmla="*/ 24 h 156"/>
                    <a:gd name="T6" fmla="*/ 5 w 182"/>
                    <a:gd name="T7" fmla="*/ 24 h 156"/>
                    <a:gd name="T8" fmla="*/ 7 w 182"/>
                    <a:gd name="T9" fmla="*/ 86 h 156"/>
                    <a:gd name="T10" fmla="*/ 3 w 182"/>
                    <a:gd name="T11" fmla="*/ 86 h 156"/>
                    <a:gd name="T12" fmla="*/ 0 w 182"/>
                    <a:gd name="T13" fmla="*/ 2 h 156"/>
                    <a:gd name="T14" fmla="*/ 12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2" y="1"/>
                      </a:moveTo>
                      <a:cubicBezTo>
                        <a:pt x="116" y="0"/>
                        <a:pt x="182" y="80"/>
                        <a:pt x="164" y="156"/>
                      </a:cubicBezTo>
                      <a:cubicBezTo>
                        <a:pt x="169" y="88"/>
                        <a:pt x="107" y="23"/>
                        <a:pt x="18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6" y="45"/>
                        <a:pt x="7" y="66"/>
                        <a:pt x="7" y="86"/>
                      </a:cubicBezTo>
                      <a:cubicBezTo>
                        <a:pt x="6" y="86"/>
                        <a:pt x="5" y="86"/>
                        <a:pt x="3" y="86"/>
                      </a:cubicBezTo>
                      <a:cubicBezTo>
                        <a:pt x="2" y="58"/>
                        <a:pt x="1" y="30"/>
                        <a:pt x="0" y="2"/>
                      </a:cubicBezTo>
                      <a:cubicBezTo>
                        <a:pt x="4" y="2"/>
                        <a:pt x="8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2891D2A7-DFE9-F95D-FE68-FE4038158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917" y="2708062"/>
                <a:ext cx="830263" cy="1365250"/>
              </a:xfrm>
              <a:custGeom>
                <a:avLst/>
                <a:gdLst>
                  <a:gd name="T0" fmla="*/ 109 w 219"/>
                  <a:gd name="T1" fmla="*/ 0 h 362"/>
                  <a:gd name="T2" fmla="*/ 102 w 219"/>
                  <a:gd name="T3" fmla="*/ 2 h 362"/>
                  <a:gd name="T4" fmla="*/ 59 w 219"/>
                  <a:gd name="T5" fmla="*/ 37 h 362"/>
                  <a:gd name="T6" fmla="*/ 59 w 219"/>
                  <a:gd name="T7" fmla="*/ 37 h 362"/>
                  <a:gd name="T8" fmla="*/ 1 w 219"/>
                  <a:gd name="T9" fmla="*/ 92 h 362"/>
                  <a:gd name="T10" fmla="*/ 1 w 219"/>
                  <a:gd name="T11" fmla="*/ 93 h 362"/>
                  <a:gd name="T12" fmla="*/ 0 w 219"/>
                  <a:gd name="T13" fmla="*/ 94 h 362"/>
                  <a:gd name="T14" fmla="*/ 0 w 219"/>
                  <a:gd name="T15" fmla="*/ 95 h 362"/>
                  <a:gd name="T16" fmla="*/ 0 w 219"/>
                  <a:gd name="T17" fmla="*/ 96 h 362"/>
                  <a:gd name="T18" fmla="*/ 34 w 219"/>
                  <a:gd name="T19" fmla="*/ 327 h 362"/>
                  <a:gd name="T20" fmla="*/ 36 w 219"/>
                  <a:gd name="T21" fmla="*/ 336 h 362"/>
                  <a:gd name="T22" fmla="*/ 54 w 219"/>
                  <a:gd name="T23" fmla="*/ 355 h 362"/>
                  <a:gd name="T24" fmla="*/ 166 w 219"/>
                  <a:gd name="T25" fmla="*/ 355 h 362"/>
                  <a:gd name="T26" fmla="*/ 184 w 219"/>
                  <a:gd name="T27" fmla="*/ 336 h 362"/>
                  <a:gd name="T28" fmla="*/ 186 w 219"/>
                  <a:gd name="T29" fmla="*/ 326 h 362"/>
                  <a:gd name="T30" fmla="*/ 186 w 219"/>
                  <a:gd name="T31" fmla="*/ 326 h 362"/>
                  <a:gd name="T32" fmla="*/ 190 w 219"/>
                  <a:gd name="T33" fmla="*/ 295 h 362"/>
                  <a:gd name="T34" fmla="*/ 192 w 219"/>
                  <a:gd name="T35" fmla="*/ 285 h 362"/>
                  <a:gd name="T36" fmla="*/ 219 w 219"/>
                  <a:gd name="T37" fmla="*/ 95 h 362"/>
                  <a:gd name="T38" fmla="*/ 219 w 219"/>
                  <a:gd name="T39" fmla="*/ 94 h 362"/>
                  <a:gd name="T40" fmla="*/ 218 w 219"/>
                  <a:gd name="T41" fmla="*/ 93 h 362"/>
                  <a:gd name="T42" fmla="*/ 218 w 219"/>
                  <a:gd name="T43" fmla="*/ 92 h 362"/>
                  <a:gd name="T44" fmla="*/ 217 w 219"/>
                  <a:gd name="T45" fmla="*/ 91 h 362"/>
                  <a:gd name="T46" fmla="*/ 116 w 219"/>
                  <a:gd name="T47" fmla="*/ 2 h 362"/>
                  <a:gd name="T48" fmla="*/ 109 w 219"/>
                  <a:gd name="T4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362">
                    <a:moveTo>
                      <a:pt x="109" y="0"/>
                    </a:moveTo>
                    <a:cubicBezTo>
                      <a:pt x="106" y="0"/>
                      <a:pt x="103" y="1"/>
                      <a:pt x="102" y="2"/>
                    </a:cubicBezTo>
                    <a:cubicBezTo>
                      <a:pt x="87" y="14"/>
                      <a:pt x="73" y="25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39" y="55"/>
                      <a:pt x="19" y="73"/>
                      <a:pt x="1" y="92"/>
                    </a:cubicBezTo>
                    <a:cubicBezTo>
                      <a:pt x="1" y="92"/>
                      <a:pt x="1" y="92"/>
                      <a:pt x="1" y="93"/>
                    </a:cubicBezTo>
                    <a:cubicBezTo>
                      <a:pt x="1" y="93"/>
                      <a:pt x="0" y="93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6"/>
                    </a:cubicBezTo>
                    <a:cubicBezTo>
                      <a:pt x="11" y="173"/>
                      <a:pt x="23" y="250"/>
                      <a:pt x="34" y="327"/>
                    </a:cubicBezTo>
                    <a:cubicBezTo>
                      <a:pt x="35" y="330"/>
                      <a:pt x="35" y="333"/>
                      <a:pt x="36" y="336"/>
                    </a:cubicBezTo>
                    <a:cubicBezTo>
                      <a:pt x="37" y="345"/>
                      <a:pt x="45" y="353"/>
                      <a:pt x="54" y="355"/>
                    </a:cubicBezTo>
                    <a:cubicBezTo>
                      <a:pt x="92" y="362"/>
                      <a:pt x="128" y="361"/>
                      <a:pt x="166" y="355"/>
                    </a:cubicBezTo>
                    <a:cubicBezTo>
                      <a:pt x="175" y="353"/>
                      <a:pt x="183" y="345"/>
                      <a:pt x="184" y="336"/>
                    </a:cubicBezTo>
                    <a:cubicBezTo>
                      <a:pt x="185" y="333"/>
                      <a:pt x="185" y="329"/>
                      <a:pt x="186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7" y="316"/>
                      <a:pt x="189" y="305"/>
                      <a:pt x="190" y="295"/>
                    </a:cubicBezTo>
                    <a:cubicBezTo>
                      <a:pt x="191" y="292"/>
                      <a:pt x="191" y="288"/>
                      <a:pt x="192" y="285"/>
                    </a:cubicBezTo>
                    <a:cubicBezTo>
                      <a:pt x="201" y="222"/>
                      <a:pt x="210" y="158"/>
                      <a:pt x="219" y="95"/>
                    </a:cubicBezTo>
                    <a:cubicBezTo>
                      <a:pt x="219" y="95"/>
                      <a:pt x="219" y="95"/>
                      <a:pt x="219" y="94"/>
                    </a:cubicBezTo>
                    <a:cubicBezTo>
                      <a:pt x="219" y="94"/>
                      <a:pt x="219" y="94"/>
                      <a:pt x="218" y="93"/>
                    </a:cubicBezTo>
                    <a:cubicBezTo>
                      <a:pt x="218" y="93"/>
                      <a:pt x="218" y="92"/>
                      <a:pt x="218" y="92"/>
                    </a:cubicBezTo>
                    <a:cubicBezTo>
                      <a:pt x="218" y="92"/>
                      <a:pt x="218" y="92"/>
                      <a:pt x="217" y="91"/>
                    </a:cubicBezTo>
                    <a:cubicBezTo>
                      <a:pt x="188" y="60"/>
                      <a:pt x="154" y="30"/>
                      <a:pt x="116" y="2"/>
                    </a:cubicBezTo>
                    <a:cubicBezTo>
                      <a:pt x="115" y="1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2" name="Group 43">
                <a:extLst>
                  <a:ext uri="{FF2B5EF4-FFF2-40B4-BE49-F238E27FC236}">
                    <a16:creationId xmlns:a16="http://schemas.microsoft.com/office/drawing/2014/main" id="{BAA7AA78-F499-4F23-2194-4B9D8DE2E0F5}"/>
                  </a:ext>
                </a:extLst>
              </p:cNvPr>
              <p:cNvGrpSpPr/>
              <p:nvPr/>
            </p:nvGrpSpPr>
            <p:grpSpPr>
              <a:xfrm>
                <a:off x="9543430" y="3835188"/>
                <a:ext cx="508001" cy="79376"/>
                <a:chOff x="9543430" y="3835188"/>
                <a:chExt cx="508001" cy="79376"/>
              </a:xfrm>
              <a:solidFill>
                <a:srgbClr val="D3EC84"/>
              </a:solidFill>
            </p:grpSpPr>
            <p:sp>
              <p:nvSpPr>
                <p:cNvPr id="63" name="Freeform 77">
                  <a:extLst>
                    <a:ext uri="{FF2B5EF4-FFF2-40B4-BE49-F238E27FC236}">
                      <a16:creationId xmlns:a16="http://schemas.microsoft.com/office/drawing/2014/main" id="{2EA4CD1F-2259-0889-37E6-B0B569DD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3918" y="3835188"/>
                  <a:ext cx="141288" cy="71438"/>
                </a:xfrm>
                <a:custGeom>
                  <a:avLst/>
                  <a:gdLst>
                    <a:gd name="T0" fmla="*/ 37 w 37"/>
                    <a:gd name="T1" fmla="*/ 0 h 19"/>
                    <a:gd name="T2" fmla="*/ 37 w 37"/>
                    <a:gd name="T3" fmla="*/ 17 h 19"/>
                    <a:gd name="T4" fmla="*/ 2 w 37"/>
                    <a:gd name="T5" fmla="*/ 19 h 19"/>
                    <a:gd name="T6" fmla="*/ 0 w 37"/>
                    <a:gd name="T7" fmla="*/ 1 h 19"/>
                    <a:gd name="T8" fmla="*/ 37 w 37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7" y="0"/>
                      </a:moveTo>
                      <a:cubicBezTo>
                        <a:pt x="37" y="6"/>
                        <a:pt x="37" y="12"/>
                        <a:pt x="37" y="17"/>
                      </a:cubicBezTo>
                      <a:cubicBezTo>
                        <a:pt x="25" y="18"/>
                        <a:pt x="14" y="18"/>
                        <a:pt x="2" y="19"/>
                      </a:cubicBezTo>
                      <a:cubicBezTo>
                        <a:pt x="1" y="13"/>
                        <a:pt x="1" y="7"/>
                        <a:pt x="0" y="1"/>
                      </a:cubicBezTo>
                      <a:cubicBezTo>
                        <a:pt x="13" y="1"/>
                        <a:pt x="25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4" name="Freeform 78">
                  <a:extLst>
                    <a:ext uri="{FF2B5EF4-FFF2-40B4-BE49-F238E27FC236}">
                      <a16:creationId xmlns:a16="http://schemas.microsoft.com/office/drawing/2014/main" id="{07E4C23F-6BFE-F6A5-1DDC-35DD6B672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9655" y="3835188"/>
                  <a:ext cx="144463" cy="71438"/>
                </a:xfrm>
                <a:custGeom>
                  <a:avLst/>
                  <a:gdLst>
                    <a:gd name="T0" fmla="*/ 0 w 38"/>
                    <a:gd name="T1" fmla="*/ 0 h 19"/>
                    <a:gd name="T2" fmla="*/ 38 w 38"/>
                    <a:gd name="T3" fmla="*/ 1 h 19"/>
                    <a:gd name="T4" fmla="*/ 36 w 38"/>
                    <a:gd name="T5" fmla="*/ 19 h 19"/>
                    <a:gd name="T6" fmla="*/ 0 w 38"/>
                    <a:gd name="T7" fmla="*/ 17 h 19"/>
                    <a:gd name="T8" fmla="*/ 0 w 38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9">
                      <a:moveTo>
                        <a:pt x="0" y="0"/>
                      </a:moveTo>
                      <a:cubicBezTo>
                        <a:pt x="13" y="0"/>
                        <a:pt x="25" y="1"/>
                        <a:pt x="38" y="1"/>
                      </a:cubicBezTo>
                      <a:cubicBezTo>
                        <a:pt x="37" y="7"/>
                        <a:pt x="37" y="13"/>
                        <a:pt x="36" y="19"/>
                      </a:cubicBezTo>
                      <a:cubicBezTo>
                        <a:pt x="24" y="18"/>
                        <a:pt x="12" y="17"/>
                        <a:pt x="0" y="17"/>
                      </a:cubicBezTo>
                      <a:cubicBezTo>
                        <a:pt x="0" y="12"/>
                        <a:pt x="0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5" name="Freeform 79">
                  <a:extLst>
                    <a:ext uri="{FF2B5EF4-FFF2-40B4-BE49-F238E27FC236}">
                      <a16:creationId xmlns:a16="http://schemas.microsoft.com/office/drawing/2014/main" id="{144D8FE7-7987-76C4-BF06-642419B99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3430" y="3843126"/>
                  <a:ext cx="52388" cy="71438"/>
                </a:xfrm>
                <a:custGeom>
                  <a:avLst/>
                  <a:gdLst>
                    <a:gd name="T0" fmla="*/ 0 w 14"/>
                    <a:gd name="T1" fmla="*/ 2 h 19"/>
                    <a:gd name="T2" fmla="*/ 12 w 14"/>
                    <a:gd name="T3" fmla="*/ 0 h 19"/>
                    <a:gd name="T4" fmla="*/ 14 w 14"/>
                    <a:gd name="T5" fmla="*/ 18 h 19"/>
                    <a:gd name="T6" fmla="*/ 2 w 14"/>
                    <a:gd name="T7" fmla="*/ 19 h 19"/>
                    <a:gd name="T8" fmla="*/ 0 w 14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9">
                      <a:moveTo>
                        <a:pt x="0" y="2"/>
                      </a:moveTo>
                      <a:cubicBezTo>
                        <a:pt x="4" y="1"/>
                        <a:pt x="8" y="1"/>
                        <a:pt x="12" y="0"/>
                      </a:cubicBezTo>
                      <a:cubicBezTo>
                        <a:pt x="13" y="6"/>
                        <a:pt x="13" y="12"/>
                        <a:pt x="14" y="18"/>
                      </a:cubicBezTo>
                      <a:cubicBezTo>
                        <a:pt x="10" y="18"/>
                        <a:pt x="6" y="18"/>
                        <a:pt x="2" y="19"/>
                      </a:cubicBezTo>
                      <a:cubicBezTo>
                        <a:pt x="2" y="13"/>
                        <a:pt x="1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6" name="Freeform 80">
                  <a:extLst>
                    <a:ext uri="{FF2B5EF4-FFF2-40B4-BE49-F238E27FC236}">
                      <a16:creationId xmlns:a16="http://schemas.microsoft.com/office/drawing/2014/main" id="{10703510-AD49-5203-5E9E-4685E82A0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2218" y="3843126"/>
                  <a:ext cx="49213" cy="71438"/>
                </a:xfrm>
                <a:custGeom>
                  <a:avLst/>
                  <a:gdLst>
                    <a:gd name="T0" fmla="*/ 11 w 13"/>
                    <a:gd name="T1" fmla="*/ 19 h 19"/>
                    <a:gd name="T2" fmla="*/ 0 w 13"/>
                    <a:gd name="T3" fmla="*/ 18 h 19"/>
                    <a:gd name="T4" fmla="*/ 2 w 13"/>
                    <a:gd name="T5" fmla="*/ 0 h 19"/>
                    <a:gd name="T6" fmla="*/ 13 w 13"/>
                    <a:gd name="T7" fmla="*/ 1 h 19"/>
                    <a:gd name="T8" fmla="*/ 11 w 1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9">
                      <a:moveTo>
                        <a:pt x="11" y="19"/>
                      </a:moveTo>
                      <a:cubicBezTo>
                        <a:pt x="7" y="18"/>
                        <a:pt x="4" y="18"/>
                        <a:pt x="0" y="18"/>
                      </a:cubicBezTo>
                      <a:cubicBezTo>
                        <a:pt x="1" y="12"/>
                        <a:pt x="1" y="6"/>
                        <a:pt x="2" y="0"/>
                      </a:cubicBezTo>
                      <a:cubicBezTo>
                        <a:pt x="6" y="1"/>
                        <a:pt x="9" y="1"/>
                        <a:pt x="13" y="1"/>
                      </a:cubicBezTo>
                      <a:cubicBezTo>
                        <a:pt x="12" y="7"/>
                        <a:pt x="12" y="13"/>
                        <a:pt x="11" y="19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B33FB60A-E8C5-015E-6B5E-E9B9DAFE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2877926"/>
                <a:ext cx="677863" cy="219075"/>
              </a:xfrm>
              <a:custGeom>
                <a:avLst/>
                <a:gdLst>
                  <a:gd name="T0" fmla="*/ 179 w 179"/>
                  <a:gd name="T1" fmla="*/ 47 h 58"/>
                  <a:gd name="T2" fmla="*/ 156 w 179"/>
                  <a:gd name="T3" fmla="*/ 58 h 58"/>
                  <a:gd name="T4" fmla="*/ 129 w 179"/>
                  <a:gd name="T5" fmla="*/ 40 h 58"/>
                  <a:gd name="T6" fmla="*/ 118 w 179"/>
                  <a:gd name="T7" fmla="*/ 40 h 58"/>
                  <a:gd name="T8" fmla="*/ 89 w 179"/>
                  <a:gd name="T9" fmla="*/ 55 h 58"/>
                  <a:gd name="T10" fmla="*/ 61 w 179"/>
                  <a:gd name="T11" fmla="*/ 40 h 58"/>
                  <a:gd name="T12" fmla="*/ 50 w 179"/>
                  <a:gd name="T13" fmla="*/ 41 h 58"/>
                  <a:gd name="T14" fmla="*/ 23 w 179"/>
                  <a:gd name="T15" fmla="*/ 58 h 58"/>
                  <a:gd name="T16" fmla="*/ 0 w 179"/>
                  <a:gd name="T17" fmla="*/ 48 h 58"/>
                  <a:gd name="T18" fmla="*/ 50 w 179"/>
                  <a:gd name="T19" fmla="*/ 1 h 58"/>
                  <a:gd name="T20" fmla="*/ 128 w 179"/>
                  <a:gd name="T21" fmla="*/ 0 h 58"/>
                  <a:gd name="T22" fmla="*/ 179 w 179"/>
                  <a:gd name="T23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58">
                    <a:moveTo>
                      <a:pt x="179" y="47"/>
                    </a:moveTo>
                    <a:cubicBezTo>
                      <a:pt x="171" y="51"/>
                      <a:pt x="163" y="54"/>
                      <a:pt x="156" y="58"/>
                    </a:cubicBezTo>
                    <a:cubicBezTo>
                      <a:pt x="147" y="52"/>
                      <a:pt x="138" y="46"/>
                      <a:pt x="129" y="40"/>
                    </a:cubicBezTo>
                    <a:cubicBezTo>
                      <a:pt x="126" y="38"/>
                      <a:pt x="121" y="38"/>
                      <a:pt x="118" y="40"/>
                    </a:cubicBezTo>
                    <a:cubicBezTo>
                      <a:pt x="108" y="45"/>
                      <a:pt x="99" y="50"/>
                      <a:pt x="89" y="55"/>
                    </a:cubicBezTo>
                    <a:cubicBezTo>
                      <a:pt x="80" y="50"/>
                      <a:pt x="71" y="45"/>
                      <a:pt x="61" y="40"/>
                    </a:cubicBezTo>
                    <a:cubicBezTo>
                      <a:pt x="58" y="38"/>
                      <a:pt x="53" y="39"/>
                      <a:pt x="50" y="41"/>
                    </a:cubicBezTo>
                    <a:cubicBezTo>
                      <a:pt x="41" y="46"/>
                      <a:pt x="32" y="52"/>
                      <a:pt x="23" y="58"/>
                    </a:cubicBezTo>
                    <a:cubicBezTo>
                      <a:pt x="15" y="54"/>
                      <a:pt x="8" y="51"/>
                      <a:pt x="0" y="48"/>
                    </a:cubicBezTo>
                    <a:cubicBezTo>
                      <a:pt x="16" y="32"/>
                      <a:pt x="32" y="16"/>
                      <a:pt x="50" y="1"/>
                    </a:cubicBezTo>
                    <a:cubicBezTo>
                      <a:pt x="76" y="3"/>
                      <a:pt x="102" y="3"/>
                      <a:pt x="128" y="0"/>
                    </a:cubicBezTo>
                    <a:cubicBezTo>
                      <a:pt x="146" y="16"/>
                      <a:pt x="163" y="31"/>
                      <a:pt x="179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4" name="Group 45">
                <a:extLst>
                  <a:ext uri="{FF2B5EF4-FFF2-40B4-BE49-F238E27FC236}">
                    <a16:creationId xmlns:a16="http://schemas.microsoft.com/office/drawing/2014/main" id="{166E82E9-2055-CCF8-4594-E841F65A41F2}"/>
                  </a:ext>
                </a:extLst>
              </p:cNvPr>
              <p:cNvGrpSpPr/>
              <p:nvPr/>
            </p:nvGrpSpPr>
            <p:grpSpPr>
              <a:xfrm>
                <a:off x="9448180" y="2765213"/>
                <a:ext cx="690563" cy="993775"/>
                <a:chOff x="9448180" y="2765213"/>
                <a:chExt cx="690563" cy="993775"/>
              </a:xfrm>
              <a:solidFill>
                <a:srgbClr val="B4DE2C"/>
              </a:solidFill>
            </p:grpSpPr>
            <p:grpSp>
              <p:nvGrpSpPr>
                <p:cNvPr id="57" name="Group 48">
                  <a:extLst>
                    <a:ext uri="{FF2B5EF4-FFF2-40B4-BE49-F238E27FC236}">
                      <a16:creationId xmlns:a16="http://schemas.microsoft.com/office/drawing/2014/main" id="{B4FF8FE3-AA1F-5016-0277-6FBF10D8CB4F}"/>
                    </a:ext>
                  </a:extLst>
                </p:cNvPr>
                <p:cNvGrpSpPr/>
                <p:nvPr/>
              </p:nvGrpSpPr>
              <p:grpSpPr>
                <a:xfrm>
                  <a:off x="9448180" y="3070013"/>
                  <a:ext cx="690563" cy="688975"/>
                  <a:chOff x="9448180" y="3070013"/>
                  <a:chExt cx="690563" cy="688975"/>
                </a:xfrm>
                <a:grpFill/>
              </p:grpSpPr>
              <p:sp>
                <p:nvSpPr>
                  <p:cNvPr id="59" name="Freeform 73">
                    <a:extLst>
                      <a:ext uri="{FF2B5EF4-FFF2-40B4-BE49-F238E27FC236}">
                        <a16:creationId xmlns:a16="http://schemas.microsoft.com/office/drawing/2014/main" id="{695455C7-6907-E9ED-BADE-92A15FAC3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76768" y="3073188"/>
                    <a:ext cx="198438" cy="674688"/>
                  </a:xfrm>
                  <a:custGeom>
                    <a:avLst/>
                    <a:gdLst>
                      <a:gd name="T0" fmla="*/ 0 w 52"/>
                      <a:gd name="T1" fmla="*/ 15 h 179"/>
                      <a:gd name="T2" fmla="*/ 24 w 52"/>
                      <a:gd name="T3" fmla="*/ 0 h 179"/>
                      <a:gd name="T4" fmla="*/ 49 w 52"/>
                      <a:gd name="T5" fmla="*/ 13 h 179"/>
                      <a:gd name="T6" fmla="*/ 52 w 52"/>
                      <a:gd name="T7" fmla="*/ 178 h 179"/>
                      <a:gd name="T8" fmla="*/ 14 w 52"/>
                      <a:gd name="T9" fmla="*/ 179 h 179"/>
                      <a:gd name="T10" fmla="*/ 0 w 52"/>
                      <a:gd name="T11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79">
                        <a:moveTo>
                          <a:pt x="0" y="15"/>
                        </a:moveTo>
                        <a:cubicBezTo>
                          <a:pt x="8" y="10"/>
                          <a:pt x="16" y="5"/>
                          <a:pt x="24" y="0"/>
                        </a:cubicBezTo>
                        <a:cubicBezTo>
                          <a:pt x="33" y="4"/>
                          <a:pt x="41" y="8"/>
                          <a:pt x="49" y="13"/>
                        </a:cubicBezTo>
                        <a:cubicBezTo>
                          <a:pt x="50" y="68"/>
                          <a:pt x="51" y="123"/>
                          <a:pt x="52" y="178"/>
                        </a:cubicBezTo>
                        <a:cubicBezTo>
                          <a:pt x="39" y="178"/>
                          <a:pt x="26" y="179"/>
                          <a:pt x="14" y="179"/>
                        </a:cubicBezTo>
                        <a:cubicBezTo>
                          <a:pt x="9" y="125"/>
                          <a:pt x="5" y="70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0" name="Freeform 74">
                    <a:extLst>
                      <a:ext uri="{FF2B5EF4-FFF2-40B4-BE49-F238E27FC236}">
                        <a16:creationId xmlns:a16="http://schemas.microsoft.com/office/drawing/2014/main" id="{EFAE8BA1-343C-56CA-3330-D1B80C2CB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9655" y="3070013"/>
                    <a:ext cx="196850" cy="677863"/>
                  </a:xfrm>
                  <a:custGeom>
                    <a:avLst/>
                    <a:gdLst>
                      <a:gd name="T0" fmla="*/ 0 w 52"/>
                      <a:gd name="T1" fmla="*/ 179 h 180"/>
                      <a:gd name="T2" fmla="*/ 2 w 52"/>
                      <a:gd name="T3" fmla="*/ 14 h 180"/>
                      <a:gd name="T4" fmla="*/ 27 w 52"/>
                      <a:gd name="T5" fmla="*/ 0 h 180"/>
                      <a:gd name="T6" fmla="*/ 52 w 52"/>
                      <a:gd name="T7" fmla="*/ 17 h 180"/>
                      <a:gd name="T8" fmla="*/ 40 w 52"/>
                      <a:gd name="T9" fmla="*/ 180 h 180"/>
                      <a:gd name="T10" fmla="*/ 0 w 52"/>
                      <a:gd name="T11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80">
                        <a:moveTo>
                          <a:pt x="0" y="179"/>
                        </a:moveTo>
                        <a:cubicBezTo>
                          <a:pt x="1" y="124"/>
                          <a:pt x="1" y="69"/>
                          <a:pt x="2" y="14"/>
                        </a:cubicBezTo>
                        <a:cubicBezTo>
                          <a:pt x="10" y="9"/>
                          <a:pt x="18" y="5"/>
                          <a:pt x="27" y="0"/>
                        </a:cubicBezTo>
                        <a:cubicBezTo>
                          <a:pt x="35" y="6"/>
                          <a:pt x="44" y="11"/>
                          <a:pt x="52" y="17"/>
                        </a:cubicBezTo>
                        <a:cubicBezTo>
                          <a:pt x="48" y="71"/>
                          <a:pt x="44" y="126"/>
                          <a:pt x="40" y="180"/>
                        </a:cubicBezTo>
                        <a:cubicBezTo>
                          <a:pt x="26" y="179"/>
                          <a:pt x="13" y="179"/>
                          <a:pt x="0" y="179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1" name="Freeform 75">
                    <a:extLst>
                      <a:ext uri="{FF2B5EF4-FFF2-40B4-BE49-F238E27FC236}">
                        <a16:creationId xmlns:a16="http://schemas.microsoft.com/office/drawing/2014/main" id="{CFBCD4BD-E78F-4CCD-4818-516B9C509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48180" y="3108113"/>
                    <a:ext cx="133350" cy="650875"/>
                  </a:xfrm>
                  <a:custGeom>
                    <a:avLst/>
                    <a:gdLst>
                      <a:gd name="T0" fmla="*/ 0 w 35"/>
                      <a:gd name="T1" fmla="*/ 0 h 173"/>
                      <a:gd name="T2" fmla="*/ 18 w 35"/>
                      <a:gd name="T3" fmla="*/ 7 h 173"/>
                      <a:gd name="T4" fmla="*/ 35 w 35"/>
                      <a:gd name="T5" fmla="*/ 171 h 173"/>
                      <a:gd name="T6" fmla="*/ 22 w 35"/>
                      <a:gd name="T7" fmla="*/ 173 h 173"/>
                      <a:gd name="T8" fmla="*/ 0 w 35"/>
                      <a:gd name="T9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173">
                        <a:moveTo>
                          <a:pt x="0" y="0"/>
                        </a:moveTo>
                        <a:cubicBezTo>
                          <a:pt x="6" y="2"/>
                          <a:pt x="12" y="5"/>
                          <a:pt x="18" y="7"/>
                        </a:cubicBezTo>
                        <a:cubicBezTo>
                          <a:pt x="23" y="62"/>
                          <a:pt x="29" y="117"/>
                          <a:pt x="35" y="171"/>
                        </a:cubicBezTo>
                        <a:cubicBezTo>
                          <a:pt x="31" y="172"/>
                          <a:pt x="26" y="172"/>
                          <a:pt x="22" y="173"/>
                        </a:cubicBezTo>
                        <a:cubicBezTo>
                          <a:pt x="15" y="115"/>
                          <a:pt x="8" y="5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2" name="Freeform 76">
                    <a:extLst>
                      <a:ext uri="{FF2B5EF4-FFF2-40B4-BE49-F238E27FC236}">
                        <a16:creationId xmlns:a16="http://schemas.microsoft.com/office/drawing/2014/main" id="{3F93F994-7F30-B212-31A3-1114190B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16505" y="3103351"/>
                    <a:ext cx="122238" cy="652463"/>
                  </a:xfrm>
                  <a:custGeom>
                    <a:avLst/>
                    <a:gdLst>
                      <a:gd name="T0" fmla="*/ 12 w 32"/>
                      <a:gd name="T1" fmla="*/ 173 h 173"/>
                      <a:gd name="T2" fmla="*/ 0 w 32"/>
                      <a:gd name="T3" fmla="*/ 172 h 173"/>
                      <a:gd name="T4" fmla="*/ 17 w 32"/>
                      <a:gd name="T5" fmla="*/ 7 h 173"/>
                      <a:gd name="T6" fmla="*/ 32 w 32"/>
                      <a:gd name="T7" fmla="*/ 0 h 173"/>
                      <a:gd name="T8" fmla="*/ 12 w 32"/>
                      <a:gd name="T9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73">
                        <a:moveTo>
                          <a:pt x="12" y="173"/>
                        </a:moveTo>
                        <a:cubicBezTo>
                          <a:pt x="8" y="173"/>
                          <a:pt x="4" y="173"/>
                          <a:pt x="0" y="172"/>
                        </a:cubicBezTo>
                        <a:cubicBezTo>
                          <a:pt x="6" y="117"/>
                          <a:pt x="11" y="62"/>
                          <a:pt x="17" y="7"/>
                        </a:cubicBezTo>
                        <a:cubicBezTo>
                          <a:pt x="22" y="5"/>
                          <a:pt x="27" y="2"/>
                          <a:pt x="32" y="0"/>
                        </a:cubicBezTo>
                        <a:cubicBezTo>
                          <a:pt x="26" y="58"/>
                          <a:pt x="19" y="116"/>
                          <a:pt x="12" y="173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</p:grpSp>
            <p:sp>
              <p:nvSpPr>
                <p:cNvPr id="58" name="Freeform 72">
                  <a:extLst>
                    <a:ext uri="{FF2B5EF4-FFF2-40B4-BE49-F238E27FC236}">
                      <a16:creationId xmlns:a16="http://schemas.microsoft.com/office/drawing/2014/main" id="{E212BFA9-DC19-03C1-2C4B-523108D19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91068" y="2765213"/>
                  <a:ext cx="204788" cy="82550"/>
                </a:xfrm>
                <a:custGeom>
                  <a:avLst/>
                  <a:gdLst>
                    <a:gd name="T0" fmla="*/ 54 w 54"/>
                    <a:gd name="T1" fmla="*/ 21 h 22"/>
                    <a:gd name="T2" fmla="*/ 0 w 54"/>
                    <a:gd name="T3" fmla="*/ 21 h 22"/>
                    <a:gd name="T4" fmla="*/ 27 w 54"/>
                    <a:gd name="T5" fmla="*/ 0 h 22"/>
                    <a:gd name="T6" fmla="*/ 54 w 54"/>
                    <a:gd name="T7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2">
                      <a:moveTo>
                        <a:pt x="54" y="21"/>
                      </a:moveTo>
                      <a:cubicBezTo>
                        <a:pt x="36" y="22"/>
                        <a:pt x="18" y="22"/>
                        <a:pt x="0" y="21"/>
                      </a:cubicBezTo>
                      <a:cubicBezTo>
                        <a:pt x="9" y="14"/>
                        <a:pt x="18" y="7"/>
                        <a:pt x="27" y="0"/>
                      </a:cubicBezTo>
                      <a:cubicBezTo>
                        <a:pt x="36" y="7"/>
                        <a:pt x="45" y="14"/>
                        <a:pt x="54" y="2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5" name="Oval 46">
                <a:extLst>
                  <a:ext uri="{FF2B5EF4-FFF2-40B4-BE49-F238E27FC236}">
                    <a16:creationId xmlns:a16="http://schemas.microsoft.com/office/drawing/2014/main" id="{7576A842-0CE4-BF10-79C4-C49609404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2343" y="3536738"/>
                <a:ext cx="136525" cy="7397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56" name="Oval 47">
                <a:extLst>
                  <a:ext uri="{FF2B5EF4-FFF2-40B4-BE49-F238E27FC236}">
                    <a16:creationId xmlns:a16="http://schemas.microsoft.com/office/drawing/2014/main" id="{81544D45-73C7-E1AB-215A-DB88BBEB7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155" y="3612938"/>
                <a:ext cx="55563" cy="482600"/>
              </a:xfrm>
              <a:prstGeom prst="ellipse">
                <a:avLst/>
              </a:prstGeom>
              <a:solidFill>
                <a:srgbClr val="8C8C8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</p:grpSp>
      <p:pic>
        <p:nvPicPr>
          <p:cNvPr id="82" name="Bilde 81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AF6F1C03-6EB9-F9AD-46BA-4DF50703CE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C8C8C">
                <a:tint val="45000"/>
                <a:satMod val="400000"/>
              </a:srgbClr>
            </a:duotone>
            <a:alphaModFix amt="8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4488" r="77606" b="11793"/>
          <a:stretch/>
        </p:blipFill>
        <p:spPr>
          <a:xfrm>
            <a:off x="8825239" y="2432381"/>
            <a:ext cx="284018" cy="324000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DB62A1E6-0139-06B8-F6FB-C0051C7130B2}"/>
              </a:ext>
            </a:extLst>
          </p:cNvPr>
          <p:cNvGrpSpPr/>
          <p:nvPr/>
        </p:nvGrpSpPr>
        <p:grpSpPr>
          <a:xfrm>
            <a:off x="644508" y="3948652"/>
            <a:ext cx="10786862" cy="1931305"/>
            <a:chOff x="644508" y="3948652"/>
            <a:chExt cx="10786862" cy="1931305"/>
          </a:xfrm>
        </p:grpSpPr>
        <p:grpSp>
          <p:nvGrpSpPr>
            <p:cNvPr id="83" name="Gruppe 82">
              <a:extLst>
                <a:ext uri="{FF2B5EF4-FFF2-40B4-BE49-F238E27FC236}">
                  <a16:creationId xmlns:a16="http://schemas.microsoft.com/office/drawing/2014/main" id="{CF0B33A2-4E59-8C47-E1F8-C096E9113169}"/>
                </a:ext>
              </a:extLst>
            </p:cNvPr>
            <p:cNvGrpSpPr/>
            <p:nvPr/>
          </p:nvGrpSpPr>
          <p:grpSpPr>
            <a:xfrm>
              <a:off x="644508" y="3948659"/>
              <a:ext cx="4551367" cy="1931298"/>
              <a:chOff x="656227" y="4779651"/>
              <a:chExt cx="4175080" cy="193129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5518D4B-FF1F-4F62-AFB9-69B9D9D07A68}"/>
                  </a:ext>
                </a:extLst>
              </p:cNvPr>
              <p:cNvSpPr txBox="1"/>
              <p:nvPr/>
            </p:nvSpPr>
            <p:spPr>
              <a:xfrm>
                <a:off x="1997414" y="4779651"/>
                <a:ext cx="27927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600" b="1" dirty="0">
                    <a:solidFill>
                      <a:srgbClr val="F28705"/>
                    </a:solidFill>
                    <a:latin typeface="+mj-lt"/>
                  </a:rPr>
                  <a:t>Ansvar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FA94EAB-F21A-4531-883B-D751908113F5}"/>
                  </a:ext>
                </a:extLst>
              </p:cNvPr>
              <p:cNvSpPr/>
              <p:nvPr/>
            </p:nvSpPr>
            <p:spPr>
              <a:xfrm>
                <a:off x="656227" y="5118205"/>
                <a:ext cx="4175080" cy="1592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 algn="r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Gjøre seg kjent med prioritert aktivitet fra egen organisasjon.</a:t>
                </a:r>
              </a:p>
              <a:p>
                <a:pPr marL="228600" indent="-228600" algn="r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Gjøre seg kjent med prioritert aktivitet i øvrige tilknyttede organisasjoner. </a:t>
                </a:r>
                <a:endPara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 indent="-228600" algn="r"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Utarbeide forslag til aktivitetsplan for regionen, sendes ved innkalling til årsmøte.</a:t>
                </a:r>
              </a:p>
              <a:p>
                <a:pPr marL="228600" indent="-228600" algn="r"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nb-NO" sz="1100" dirty="0">
                    <a:ea typeface="Times New Roman" panose="02020603050405020304" pitchFamily="18" charset="0"/>
                    <a:cs typeface="Raleway"/>
                  </a:rPr>
                  <a:t>Planlegge, legge til rette og gjennomføre (sammen med tillitsvalgte) aktivitetsplan gjennom året.</a:t>
                </a:r>
                <a:endPara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72AB63-FA02-467E-B5BE-60D7D67C9D94}"/>
                </a:ext>
              </a:extLst>
            </p:cNvPr>
            <p:cNvSpPr txBox="1"/>
            <p:nvPr/>
          </p:nvSpPr>
          <p:spPr>
            <a:xfrm>
              <a:off x="7019702" y="3948652"/>
              <a:ext cx="2792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b="1" dirty="0">
                  <a:solidFill>
                    <a:srgbClr val="F28705"/>
                  </a:solidFill>
                  <a:latin typeface="+mj-lt"/>
                </a:rPr>
                <a:t>Tidspunkt</a:t>
              </a:r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4D797D77-6E76-4D40-B8F5-AFDF76885D9B}"/>
                </a:ext>
              </a:extLst>
            </p:cNvPr>
            <p:cNvSpPr/>
            <p:nvPr/>
          </p:nvSpPr>
          <p:spPr>
            <a:xfrm rot="10800000">
              <a:off x="5948680" y="4068525"/>
              <a:ext cx="294640" cy="254000"/>
            </a:xfrm>
            <a:prstGeom prst="triangle">
              <a:avLst/>
            </a:prstGeom>
            <a:solidFill>
              <a:srgbClr val="F287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70EF624-ACB9-4D65-BC09-B88FD43E475D}"/>
                </a:ext>
              </a:extLst>
            </p:cNvPr>
            <p:cNvGrpSpPr/>
            <p:nvPr/>
          </p:nvGrpSpPr>
          <p:grpSpPr>
            <a:xfrm>
              <a:off x="5927785" y="4657557"/>
              <a:ext cx="365681" cy="481270"/>
              <a:chOff x="5081588" y="1744663"/>
              <a:chExt cx="552450" cy="727075"/>
            </a:xfrm>
            <a:solidFill>
              <a:srgbClr val="F28705"/>
            </a:solidFill>
          </p:grpSpPr>
          <p:sp>
            <p:nvSpPr>
              <p:cNvPr id="72" name="Freeform 65">
                <a:extLst>
                  <a:ext uri="{FF2B5EF4-FFF2-40B4-BE49-F238E27FC236}">
                    <a16:creationId xmlns:a16="http://schemas.microsoft.com/office/drawing/2014/main" id="{6E9F4947-665B-4665-A620-93C96CD9E5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1588" y="1744663"/>
                <a:ext cx="552450" cy="727075"/>
              </a:xfrm>
              <a:custGeom>
                <a:avLst/>
                <a:gdLst>
                  <a:gd name="T0" fmla="*/ 884 w 971"/>
                  <a:gd name="T1" fmla="*/ 207 h 1283"/>
                  <a:gd name="T2" fmla="*/ 715 w 971"/>
                  <a:gd name="T3" fmla="*/ 207 h 1283"/>
                  <a:gd name="T4" fmla="*/ 715 w 971"/>
                  <a:gd name="T5" fmla="*/ 192 h 1283"/>
                  <a:gd name="T6" fmla="*/ 673 w 971"/>
                  <a:gd name="T7" fmla="*/ 150 h 1283"/>
                  <a:gd name="T8" fmla="*/ 578 w 971"/>
                  <a:gd name="T9" fmla="*/ 150 h 1283"/>
                  <a:gd name="T10" fmla="*/ 589 w 971"/>
                  <a:gd name="T11" fmla="*/ 103 h 1283"/>
                  <a:gd name="T12" fmla="*/ 485 w 971"/>
                  <a:gd name="T13" fmla="*/ 0 h 1283"/>
                  <a:gd name="T14" fmla="*/ 382 w 971"/>
                  <a:gd name="T15" fmla="*/ 103 h 1283"/>
                  <a:gd name="T16" fmla="*/ 393 w 971"/>
                  <a:gd name="T17" fmla="*/ 150 h 1283"/>
                  <a:gd name="T18" fmla="*/ 297 w 971"/>
                  <a:gd name="T19" fmla="*/ 150 h 1283"/>
                  <a:gd name="T20" fmla="*/ 255 w 971"/>
                  <a:gd name="T21" fmla="*/ 192 h 1283"/>
                  <a:gd name="T22" fmla="*/ 255 w 971"/>
                  <a:gd name="T23" fmla="*/ 207 h 1283"/>
                  <a:gd name="T24" fmla="*/ 87 w 971"/>
                  <a:gd name="T25" fmla="*/ 207 h 1283"/>
                  <a:gd name="T26" fmla="*/ 0 w 971"/>
                  <a:gd name="T27" fmla="*/ 294 h 1283"/>
                  <a:gd name="T28" fmla="*/ 0 w 971"/>
                  <a:gd name="T29" fmla="*/ 1196 h 1283"/>
                  <a:gd name="T30" fmla="*/ 87 w 971"/>
                  <a:gd name="T31" fmla="*/ 1283 h 1283"/>
                  <a:gd name="T32" fmla="*/ 884 w 971"/>
                  <a:gd name="T33" fmla="*/ 1283 h 1283"/>
                  <a:gd name="T34" fmla="*/ 971 w 971"/>
                  <a:gd name="T35" fmla="*/ 1196 h 1283"/>
                  <a:gd name="T36" fmla="*/ 971 w 971"/>
                  <a:gd name="T37" fmla="*/ 294 h 1283"/>
                  <a:gd name="T38" fmla="*/ 884 w 971"/>
                  <a:gd name="T39" fmla="*/ 207 h 1283"/>
                  <a:gd name="T40" fmla="*/ 485 w 971"/>
                  <a:gd name="T41" fmla="*/ 59 h 1283"/>
                  <a:gd name="T42" fmla="*/ 530 w 971"/>
                  <a:gd name="T43" fmla="*/ 103 h 1283"/>
                  <a:gd name="T44" fmla="*/ 485 w 971"/>
                  <a:gd name="T45" fmla="*/ 148 h 1283"/>
                  <a:gd name="T46" fmla="*/ 441 w 971"/>
                  <a:gd name="T47" fmla="*/ 103 h 1283"/>
                  <a:gd name="T48" fmla="*/ 485 w 971"/>
                  <a:gd name="T49" fmla="*/ 59 h 1283"/>
                  <a:gd name="T50" fmla="*/ 825 w 971"/>
                  <a:gd name="T51" fmla="*/ 921 h 1283"/>
                  <a:gd name="T52" fmla="*/ 659 w 971"/>
                  <a:gd name="T53" fmla="*/ 921 h 1283"/>
                  <a:gd name="T54" fmla="*/ 659 w 971"/>
                  <a:gd name="T55" fmla="*/ 1087 h 1283"/>
                  <a:gd name="T56" fmla="*/ 146 w 971"/>
                  <a:gd name="T57" fmla="*/ 1087 h 1283"/>
                  <a:gd name="T58" fmla="*/ 146 w 971"/>
                  <a:gd name="T59" fmla="*/ 275 h 1283"/>
                  <a:gd name="T60" fmla="*/ 255 w 971"/>
                  <a:gd name="T61" fmla="*/ 275 h 1283"/>
                  <a:gd name="T62" fmla="*/ 255 w 971"/>
                  <a:gd name="T63" fmla="*/ 290 h 1283"/>
                  <a:gd name="T64" fmla="*/ 297 w 971"/>
                  <a:gd name="T65" fmla="*/ 332 h 1283"/>
                  <a:gd name="T66" fmla="*/ 673 w 971"/>
                  <a:gd name="T67" fmla="*/ 332 h 1283"/>
                  <a:gd name="T68" fmla="*/ 715 w 971"/>
                  <a:gd name="T69" fmla="*/ 290 h 1283"/>
                  <a:gd name="T70" fmla="*/ 715 w 971"/>
                  <a:gd name="T71" fmla="*/ 275 h 1283"/>
                  <a:gd name="T72" fmla="*/ 825 w 971"/>
                  <a:gd name="T73" fmla="*/ 275 h 1283"/>
                  <a:gd name="T74" fmla="*/ 825 w 971"/>
                  <a:gd name="T75" fmla="*/ 921 h 1283"/>
                  <a:gd name="T76" fmla="*/ 802 w 971"/>
                  <a:gd name="T77" fmla="*/ 953 h 1283"/>
                  <a:gd name="T78" fmla="*/ 691 w 971"/>
                  <a:gd name="T79" fmla="*/ 1065 h 1283"/>
                  <a:gd name="T80" fmla="*/ 691 w 971"/>
                  <a:gd name="T81" fmla="*/ 953 h 1283"/>
                  <a:gd name="T82" fmla="*/ 802 w 971"/>
                  <a:gd name="T83" fmla="*/ 953 h 1283"/>
                  <a:gd name="T84" fmla="*/ 903 w 971"/>
                  <a:gd name="T85" fmla="*/ 1196 h 1283"/>
                  <a:gd name="T86" fmla="*/ 884 w 971"/>
                  <a:gd name="T87" fmla="*/ 1215 h 1283"/>
                  <a:gd name="T88" fmla="*/ 87 w 971"/>
                  <a:gd name="T89" fmla="*/ 1215 h 1283"/>
                  <a:gd name="T90" fmla="*/ 68 w 971"/>
                  <a:gd name="T91" fmla="*/ 1196 h 1283"/>
                  <a:gd name="T92" fmla="*/ 68 w 971"/>
                  <a:gd name="T93" fmla="*/ 294 h 1283"/>
                  <a:gd name="T94" fmla="*/ 87 w 971"/>
                  <a:gd name="T95" fmla="*/ 275 h 1283"/>
                  <a:gd name="T96" fmla="*/ 114 w 971"/>
                  <a:gd name="T97" fmla="*/ 275 h 1283"/>
                  <a:gd name="T98" fmla="*/ 114 w 971"/>
                  <a:gd name="T99" fmla="*/ 1120 h 1283"/>
                  <a:gd name="T100" fmla="*/ 681 w 971"/>
                  <a:gd name="T101" fmla="*/ 1120 h 1283"/>
                  <a:gd name="T102" fmla="*/ 686 w 971"/>
                  <a:gd name="T103" fmla="*/ 1115 h 1283"/>
                  <a:gd name="T104" fmla="*/ 852 w 971"/>
                  <a:gd name="T105" fmla="*/ 948 h 1283"/>
                  <a:gd name="T106" fmla="*/ 857 w 971"/>
                  <a:gd name="T107" fmla="*/ 943 h 1283"/>
                  <a:gd name="T108" fmla="*/ 857 w 971"/>
                  <a:gd name="T109" fmla="*/ 275 h 1283"/>
                  <a:gd name="T110" fmla="*/ 884 w 971"/>
                  <a:gd name="T111" fmla="*/ 275 h 1283"/>
                  <a:gd name="T112" fmla="*/ 903 w 971"/>
                  <a:gd name="T113" fmla="*/ 294 h 1283"/>
                  <a:gd name="T114" fmla="*/ 903 w 971"/>
                  <a:gd name="T115" fmla="*/ 1196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71" h="1283">
                    <a:moveTo>
                      <a:pt x="884" y="207"/>
                    </a:moveTo>
                    <a:cubicBezTo>
                      <a:pt x="715" y="207"/>
                      <a:pt x="715" y="207"/>
                      <a:pt x="715" y="207"/>
                    </a:cubicBezTo>
                    <a:cubicBezTo>
                      <a:pt x="715" y="192"/>
                      <a:pt x="715" y="192"/>
                      <a:pt x="715" y="192"/>
                    </a:cubicBezTo>
                    <a:cubicBezTo>
                      <a:pt x="715" y="169"/>
                      <a:pt x="696" y="150"/>
                      <a:pt x="673" y="150"/>
                    </a:cubicBezTo>
                    <a:cubicBezTo>
                      <a:pt x="578" y="150"/>
                      <a:pt x="578" y="150"/>
                      <a:pt x="578" y="150"/>
                    </a:cubicBezTo>
                    <a:cubicBezTo>
                      <a:pt x="585" y="136"/>
                      <a:pt x="589" y="120"/>
                      <a:pt x="589" y="103"/>
                    </a:cubicBezTo>
                    <a:cubicBezTo>
                      <a:pt x="589" y="46"/>
                      <a:pt x="542" y="0"/>
                      <a:pt x="485" y="0"/>
                    </a:cubicBezTo>
                    <a:cubicBezTo>
                      <a:pt x="428" y="0"/>
                      <a:pt x="382" y="46"/>
                      <a:pt x="382" y="103"/>
                    </a:cubicBezTo>
                    <a:cubicBezTo>
                      <a:pt x="382" y="120"/>
                      <a:pt x="386" y="136"/>
                      <a:pt x="393" y="150"/>
                    </a:cubicBezTo>
                    <a:cubicBezTo>
                      <a:pt x="297" y="150"/>
                      <a:pt x="297" y="150"/>
                      <a:pt x="297" y="150"/>
                    </a:cubicBezTo>
                    <a:cubicBezTo>
                      <a:pt x="274" y="150"/>
                      <a:pt x="255" y="169"/>
                      <a:pt x="255" y="192"/>
                    </a:cubicBezTo>
                    <a:cubicBezTo>
                      <a:pt x="255" y="207"/>
                      <a:pt x="255" y="207"/>
                      <a:pt x="255" y="207"/>
                    </a:cubicBezTo>
                    <a:cubicBezTo>
                      <a:pt x="87" y="207"/>
                      <a:pt x="87" y="207"/>
                      <a:pt x="87" y="207"/>
                    </a:cubicBezTo>
                    <a:cubicBezTo>
                      <a:pt x="39" y="207"/>
                      <a:pt x="0" y="246"/>
                      <a:pt x="0" y="294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0" y="1244"/>
                      <a:pt x="39" y="1283"/>
                      <a:pt x="87" y="1283"/>
                    </a:cubicBezTo>
                    <a:cubicBezTo>
                      <a:pt x="884" y="1283"/>
                      <a:pt x="884" y="1283"/>
                      <a:pt x="884" y="1283"/>
                    </a:cubicBezTo>
                    <a:cubicBezTo>
                      <a:pt x="932" y="1283"/>
                      <a:pt x="971" y="1244"/>
                      <a:pt x="971" y="1196"/>
                    </a:cubicBezTo>
                    <a:cubicBezTo>
                      <a:pt x="971" y="294"/>
                      <a:pt x="971" y="294"/>
                      <a:pt x="971" y="294"/>
                    </a:cubicBezTo>
                    <a:cubicBezTo>
                      <a:pt x="971" y="246"/>
                      <a:pt x="932" y="207"/>
                      <a:pt x="884" y="207"/>
                    </a:cubicBezTo>
                    <a:close/>
                    <a:moveTo>
                      <a:pt x="485" y="59"/>
                    </a:moveTo>
                    <a:cubicBezTo>
                      <a:pt x="510" y="59"/>
                      <a:pt x="530" y="79"/>
                      <a:pt x="530" y="103"/>
                    </a:cubicBezTo>
                    <a:cubicBezTo>
                      <a:pt x="530" y="128"/>
                      <a:pt x="510" y="148"/>
                      <a:pt x="485" y="148"/>
                    </a:cubicBezTo>
                    <a:cubicBezTo>
                      <a:pt x="461" y="148"/>
                      <a:pt x="441" y="128"/>
                      <a:pt x="441" y="103"/>
                    </a:cubicBezTo>
                    <a:cubicBezTo>
                      <a:pt x="441" y="79"/>
                      <a:pt x="461" y="59"/>
                      <a:pt x="485" y="59"/>
                    </a:cubicBezTo>
                    <a:close/>
                    <a:moveTo>
                      <a:pt x="825" y="921"/>
                    </a:moveTo>
                    <a:cubicBezTo>
                      <a:pt x="659" y="921"/>
                      <a:pt x="659" y="921"/>
                      <a:pt x="659" y="921"/>
                    </a:cubicBezTo>
                    <a:cubicBezTo>
                      <a:pt x="659" y="1087"/>
                      <a:pt x="659" y="1087"/>
                      <a:pt x="659" y="1087"/>
                    </a:cubicBezTo>
                    <a:cubicBezTo>
                      <a:pt x="146" y="1087"/>
                      <a:pt x="146" y="1087"/>
                      <a:pt x="146" y="1087"/>
                    </a:cubicBezTo>
                    <a:cubicBezTo>
                      <a:pt x="146" y="275"/>
                      <a:pt x="146" y="275"/>
                      <a:pt x="146" y="275"/>
                    </a:cubicBezTo>
                    <a:cubicBezTo>
                      <a:pt x="255" y="275"/>
                      <a:pt x="255" y="275"/>
                      <a:pt x="255" y="275"/>
                    </a:cubicBezTo>
                    <a:cubicBezTo>
                      <a:pt x="255" y="290"/>
                      <a:pt x="255" y="290"/>
                      <a:pt x="255" y="290"/>
                    </a:cubicBezTo>
                    <a:cubicBezTo>
                      <a:pt x="255" y="313"/>
                      <a:pt x="274" y="332"/>
                      <a:pt x="297" y="332"/>
                    </a:cubicBezTo>
                    <a:cubicBezTo>
                      <a:pt x="673" y="332"/>
                      <a:pt x="673" y="332"/>
                      <a:pt x="673" y="332"/>
                    </a:cubicBezTo>
                    <a:cubicBezTo>
                      <a:pt x="696" y="332"/>
                      <a:pt x="715" y="313"/>
                      <a:pt x="715" y="290"/>
                    </a:cubicBezTo>
                    <a:cubicBezTo>
                      <a:pt x="715" y="275"/>
                      <a:pt x="715" y="275"/>
                      <a:pt x="715" y="275"/>
                    </a:cubicBezTo>
                    <a:cubicBezTo>
                      <a:pt x="825" y="275"/>
                      <a:pt x="825" y="275"/>
                      <a:pt x="825" y="275"/>
                    </a:cubicBezTo>
                    <a:lnTo>
                      <a:pt x="825" y="921"/>
                    </a:lnTo>
                    <a:close/>
                    <a:moveTo>
                      <a:pt x="802" y="953"/>
                    </a:moveTo>
                    <a:cubicBezTo>
                      <a:pt x="770" y="985"/>
                      <a:pt x="726" y="1029"/>
                      <a:pt x="691" y="1065"/>
                    </a:cubicBezTo>
                    <a:cubicBezTo>
                      <a:pt x="691" y="953"/>
                      <a:pt x="691" y="953"/>
                      <a:pt x="691" y="953"/>
                    </a:cubicBezTo>
                    <a:lnTo>
                      <a:pt x="802" y="953"/>
                    </a:lnTo>
                    <a:close/>
                    <a:moveTo>
                      <a:pt x="903" y="1196"/>
                    </a:moveTo>
                    <a:cubicBezTo>
                      <a:pt x="903" y="1207"/>
                      <a:pt x="894" y="1215"/>
                      <a:pt x="884" y="1215"/>
                    </a:cubicBezTo>
                    <a:cubicBezTo>
                      <a:pt x="87" y="1215"/>
                      <a:pt x="87" y="1215"/>
                      <a:pt x="87" y="1215"/>
                    </a:cubicBezTo>
                    <a:cubicBezTo>
                      <a:pt x="76" y="1215"/>
                      <a:pt x="68" y="1207"/>
                      <a:pt x="68" y="1196"/>
                    </a:cubicBezTo>
                    <a:cubicBezTo>
                      <a:pt x="68" y="294"/>
                      <a:pt x="68" y="294"/>
                      <a:pt x="68" y="294"/>
                    </a:cubicBezTo>
                    <a:cubicBezTo>
                      <a:pt x="68" y="284"/>
                      <a:pt x="76" y="275"/>
                      <a:pt x="87" y="275"/>
                    </a:cubicBezTo>
                    <a:cubicBezTo>
                      <a:pt x="114" y="275"/>
                      <a:pt x="114" y="275"/>
                      <a:pt x="114" y="275"/>
                    </a:cubicBezTo>
                    <a:cubicBezTo>
                      <a:pt x="114" y="1120"/>
                      <a:pt x="114" y="1120"/>
                      <a:pt x="114" y="1120"/>
                    </a:cubicBezTo>
                    <a:cubicBezTo>
                      <a:pt x="681" y="1120"/>
                      <a:pt x="681" y="1120"/>
                      <a:pt x="681" y="1120"/>
                    </a:cubicBezTo>
                    <a:cubicBezTo>
                      <a:pt x="686" y="1115"/>
                      <a:pt x="686" y="1115"/>
                      <a:pt x="686" y="1115"/>
                    </a:cubicBezTo>
                    <a:cubicBezTo>
                      <a:pt x="732" y="1069"/>
                      <a:pt x="818" y="983"/>
                      <a:pt x="852" y="948"/>
                    </a:cubicBezTo>
                    <a:cubicBezTo>
                      <a:pt x="857" y="943"/>
                      <a:pt x="857" y="943"/>
                      <a:pt x="857" y="943"/>
                    </a:cubicBezTo>
                    <a:cubicBezTo>
                      <a:pt x="857" y="275"/>
                      <a:pt x="857" y="275"/>
                      <a:pt x="857" y="275"/>
                    </a:cubicBezTo>
                    <a:cubicBezTo>
                      <a:pt x="884" y="275"/>
                      <a:pt x="884" y="275"/>
                      <a:pt x="884" y="275"/>
                    </a:cubicBezTo>
                    <a:cubicBezTo>
                      <a:pt x="894" y="275"/>
                      <a:pt x="903" y="284"/>
                      <a:pt x="903" y="294"/>
                    </a:cubicBezTo>
                    <a:lnTo>
                      <a:pt x="903" y="11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Rectangle 66">
                <a:extLst>
                  <a:ext uri="{FF2B5EF4-FFF2-40B4-BE49-F238E27FC236}">
                    <a16:creationId xmlns:a16="http://schemas.microsoft.com/office/drawing/2014/main" id="{95CA2BF2-18F5-4B6E-9A61-F89FA23C4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2003426"/>
                <a:ext cx="2984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Rectangle 67">
                <a:extLst>
                  <a:ext uri="{FF2B5EF4-FFF2-40B4-BE49-F238E27FC236}">
                    <a16:creationId xmlns:a16="http://schemas.microsoft.com/office/drawing/2014/main" id="{FBE7B14F-4F9C-427A-87D5-AA65053CD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2081213"/>
                <a:ext cx="2984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5" name="Rectangle 68">
                <a:extLst>
                  <a:ext uri="{FF2B5EF4-FFF2-40B4-BE49-F238E27FC236}">
                    <a16:creationId xmlns:a16="http://schemas.microsoft.com/office/drawing/2014/main" id="{FCA1E08F-5537-4DEA-8B17-C7E3D63C9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2154238"/>
                <a:ext cx="298450" cy="17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0F52B4-6FCD-431E-A38A-08606815041F}"/>
                </a:ext>
              </a:extLst>
            </p:cNvPr>
            <p:cNvSpPr txBox="1"/>
            <p:nvPr/>
          </p:nvSpPr>
          <p:spPr>
            <a:xfrm>
              <a:off x="5448300" y="5310109"/>
              <a:ext cx="132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400" b="1" dirty="0">
                  <a:solidFill>
                    <a:srgbClr val="F28705"/>
                  </a:solidFill>
                  <a:latin typeface="+mj-lt"/>
                </a:rPr>
                <a:t>Sjekkliste</a:t>
              </a:r>
            </a:p>
          </p:txBody>
        </p:sp>
        <p:sp>
          <p:nvSpPr>
            <p:cNvPr id="86" name="Rectangle 40">
              <a:extLst>
                <a:ext uri="{FF2B5EF4-FFF2-40B4-BE49-F238E27FC236}">
                  <a16:creationId xmlns:a16="http://schemas.microsoft.com/office/drawing/2014/main" id="{3CFE299A-C292-0D2C-ED3A-4D791F9F0FFE}"/>
                </a:ext>
              </a:extLst>
            </p:cNvPr>
            <p:cNvSpPr/>
            <p:nvPr/>
          </p:nvSpPr>
          <p:spPr>
            <a:xfrm>
              <a:off x="7021746" y="4286535"/>
              <a:ext cx="4409624" cy="1311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Innen desember 2025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Innen desember 2025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Innen desember 2025</a:t>
              </a:r>
            </a:p>
            <a:p>
              <a:pPr marL="228600" indent="-228600">
                <a:lnSpc>
                  <a:spcPct val="15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Fortløpende gjennom året</a:t>
              </a:r>
            </a:p>
          </p:txBody>
        </p:sp>
      </p:grpSp>
      <p:sp>
        <p:nvSpPr>
          <p:cNvPr id="87" name="Rectangle 6">
            <a:extLst>
              <a:ext uri="{FF2B5EF4-FFF2-40B4-BE49-F238E27FC236}">
                <a16:creationId xmlns:a16="http://schemas.microsoft.com/office/drawing/2014/main" id="{44999217-8A34-10C5-CA90-242A65E8E550}"/>
              </a:ext>
            </a:extLst>
          </p:cNvPr>
          <p:cNvSpPr/>
          <p:nvPr/>
        </p:nvSpPr>
        <p:spPr>
          <a:xfrm>
            <a:off x="644508" y="2076632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Box 11">
            <a:extLst>
              <a:ext uri="{FF2B5EF4-FFF2-40B4-BE49-F238E27FC236}">
                <a16:creationId xmlns:a16="http://schemas.microsoft.com/office/drawing/2014/main" id="{D59A9E29-1ABB-8540-3353-8176A192A0F8}"/>
              </a:ext>
            </a:extLst>
          </p:cNvPr>
          <p:cNvSpPr txBox="1"/>
          <p:nvPr/>
        </p:nvSpPr>
        <p:spPr>
          <a:xfrm>
            <a:off x="348355" y="3308479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8C8C8C"/>
                </a:solidFill>
                <a:latin typeface="+mj-lt"/>
              </a:rPr>
              <a:t>Organisasjoner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1903852B-512A-1DCC-E18F-442CBF526FA3}"/>
              </a:ext>
            </a:extLst>
          </p:cNvPr>
          <p:cNvSpPr/>
          <p:nvPr/>
        </p:nvSpPr>
        <p:spPr>
          <a:xfrm>
            <a:off x="2600505" y="2066193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BA37E628-CD42-4EE1-2884-562A5BB2C8EE}"/>
              </a:ext>
            </a:extLst>
          </p:cNvPr>
          <p:cNvSpPr txBox="1"/>
          <p:nvPr/>
        </p:nvSpPr>
        <p:spPr>
          <a:xfrm>
            <a:off x="2177592" y="3308479"/>
            <a:ext cx="182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Tilitsvalgte</a:t>
            </a:r>
            <a:endParaRPr lang="nb-NO" sz="1200" b="1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6" name="Freeform 48">
            <a:extLst>
              <a:ext uri="{FF2B5EF4-FFF2-40B4-BE49-F238E27FC236}">
                <a16:creationId xmlns:a16="http://schemas.microsoft.com/office/drawing/2014/main" id="{FB90E4D1-CC7F-3EB6-6554-E1DCC144E54A}"/>
              </a:ext>
            </a:extLst>
          </p:cNvPr>
          <p:cNvSpPr>
            <a:spLocks/>
          </p:cNvSpPr>
          <p:nvPr/>
        </p:nvSpPr>
        <p:spPr bwMode="auto">
          <a:xfrm>
            <a:off x="2921656" y="2378240"/>
            <a:ext cx="363538" cy="300038"/>
          </a:xfrm>
          <a:custGeom>
            <a:avLst/>
            <a:gdLst>
              <a:gd name="T0" fmla="*/ 65 w 97"/>
              <a:gd name="T1" fmla="*/ 27 h 80"/>
              <a:gd name="T2" fmla="*/ 67 w 97"/>
              <a:gd name="T3" fmla="*/ 27 h 80"/>
              <a:gd name="T4" fmla="*/ 67 w 97"/>
              <a:gd name="T5" fmla="*/ 30 h 80"/>
              <a:gd name="T6" fmla="*/ 67 w 97"/>
              <a:gd name="T7" fmla="*/ 33 h 80"/>
              <a:gd name="T8" fmla="*/ 66 w 97"/>
              <a:gd name="T9" fmla="*/ 37 h 80"/>
              <a:gd name="T10" fmla="*/ 64 w 97"/>
              <a:gd name="T11" fmla="*/ 39 h 80"/>
              <a:gd name="T12" fmla="*/ 63 w 97"/>
              <a:gd name="T13" fmla="*/ 40 h 80"/>
              <a:gd name="T14" fmla="*/ 63 w 97"/>
              <a:gd name="T15" fmla="*/ 40 h 80"/>
              <a:gd name="T16" fmla="*/ 61 w 97"/>
              <a:gd name="T17" fmla="*/ 46 h 80"/>
              <a:gd name="T18" fmla="*/ 60 w 97"/>
              <a:gd name="T19" fmla="*/ 48 h 80"/>
              <a:gd name="T20" fmla="*/ 59 w 97"/>
              <a:gd name="T21" fmla="*/ 48 h 80"/>
              <a:gd name="T22" fmla="*/ 59 w 97"/>
              <a:gd name="T23" fmla="*/ 50 h 80"/>
              <a:gd name="T24" fmla="*/ 59 w 97"/>
              <a:gd name="T25" fmla="*/ 51 h 80"/>
              <a:gd name="T26" fmla="*/ 60 w 97"/>
              <a:gd name="T27" fmla="*/ 52 h 80"/>
              <a:gd name="T28" fmla="*/ 61 w 97"/>
              <a:gd name="T29" fmla="*/ 51 h 80"/>
              <a:gd name="T30" fmla="*/ 66 w 97"/>
              <a:gd name="T31" fmla="*/ 57 h 80"/>
              <a:gd name="T32" fmla="*/ 95 w 97"/>
              <a:gd name="T33" fmla="*/ 70 h 80"/>
              <a:gd name="T34" fmla="*/ 96 w 97"/>
              <a:gd name="T35" fmla="*/ 73 h 80"/>
              <a:gd name="T36" fmla="*/ 97 w 97"/>
              <a:gd name="T37" fmla="*/ 78 h 80"/>
              <a:gd name="T38" fmla="*/ 97 w 97"/>
              <a:gd name="T39" fmla="*/ 80 h 80"/>
              <a:gd name="T40" fmla="*/ 0 w 97"/>
              <a:gd name="T41" fmla="*/ 80 h 80"/>
              <a:gd name="T42" fmla="*/ 0 w 97"/>
              <a:gd name="T43" fmla="*/ 79 h 80"/>
              <a:gd name="T44" fmla="*/ 1 w 97"/>
              <a:gd name="T45" fmla="*/ 70 h 80"/>
              <a:gd name="T46" fmla="*/ 30 w 97"/>
              <a:gd name="T47" fmla="*/ 57 h 80"/>
              <a:gd name="T48" fmla="*/ 33 w 97"/>
              <a:gd name="T49" fmla="*/ 55 h 80"/>
              <a:gd name="T50" fmla="*/ 35 w 97"/>
              <a:gd name="T51" fmla="*/ 53 h 80"/>
              <a:gd name="T52" fmla="*/ 35 w 97"/>
              <a:gd name="T53" fmla="*/ 51 h 80"/>
              <a:gd name="T54" fmla="*/ 36 w 97"/>
              <a:gd name="T55" fmla="*/ 52 h 80"/>
              <a:gd name="T56" fmla="*/ 37 w 97"/>
              <a:gd name="T57" fmla="*/ 51 h 80"/>
              <a:gd name="T58" fmla="*/ 37 w 97"/>
              <a:gd name="T59" fmla="*/ 50 h 80"/>
              <a:gd name="T60" fmla="*/ 37 w 97"/>
              <a:gd name="T61" fmla="*/ 48 h 80"/>
              <a:gd name="T62" fmla="*/ 36 w 97"/>
              <a:gd name="T63" fmla="*/ 48 h 80"/>
              <a:gd name="T64" fmla="*/ 35 w 97"/>
              <a:gd name="T65" fmla="*/ 46 h 80"/>
              <a:gd name="T66" fmla="*/ 34 w 97"/>
              <a:gd name="T67" fmla="*/ 40 h 80"/>
              <a:gd name="T68" fmla="*/ 33 w 97"/>
              <a:gd name="T69" fmla="*/ 40 h 80"/>
              <a:gd name="T70" fmla="*/ 32 w 97"/>
              <a:gd name="T71" fmla="*/ 39 h 80"/>
              <a:gd name="T72" fmla="*/ 31 w 97"/>
              <a:gd name="T73" fmla="*/ 37 h 80"/>
              <a:gd name="T74" fmla="*/ 30 w 97"/>
              <a:gd name="T75" fmla="*/ 33 h 80"/>
              <a:gd name="T76" fmla="*/ 29 w 97"/>
              <a:gd name="T77" fmla="*/ 30 h 80"/>
              <a:gd name="T78" fmla="*/ 30 w 97"/>
              <a:gd name="T79" fmla="*/ 27 h 80"/>
              <a:gd name="T80" fmla="*/ 31 w 97"/>
              <a:gd name="T81" fmla="*/ 27 h 80"/>
              <a:gd name="T82" fmla="*/ 29 w 97"/>
              <a:gd name="T83" fmla="*/ 20 h 80"/>
              <a:gd name="T84" fmla="*/ 29 w 97"/>
              <a:gd name="T85" fmla="*/ 14 h 80"/>
              <a:gd name="T86" fmla="*/ 30 w 97"/>
              <a:gd name="T87" fmla="*/ 9 h 80"/>
              <a:gd name="T88" fmla="*/ 32 w 97"/>
              <a:gd name="T89" fmla="*/ 5 h 80"/>
              <a:gd name="T90" fmla="*/ 34 w 97"/>
              <a:gd name="T91" fmla="*/ 4 h 80"/>
              <a:gd name="T92" fmla="*/ 35 w 97"/>
              <a:gd name="T93" fmla="*/ 4 h 80"/>
              <a:gd name="T94" fmla="*/ 36 w 97"/>
              <a:gd name="T95" fmla="*/ 4 h 80"/>
              <a:gd name="T96" fmla="*/ 39 w 97"/>
              <a:gd name="T97" fmla="*/ 1 h 80"/>
              <a:gd name="T98" fmla="*/ 45 w 97"/>
              <a:gd name="T99" fmla="*/ 0 h 80"/>
              <a:gd name="T100" fmla="*/ 49 w 97"/>
              <a:gd name="T101" fmla="*/ 0 h 80"/>
              <a:gd name="T102" fmla="*/ 54 w 97"/>
              <a:gd name="T103" fmla="*/ 1 h 80"/>
              <a:gd name="T104" fmla="*/ 57 w 97"/>
              <a:gd name="T105" fmla="*/ 2 h 80"/>
              <a:gd name="T106" fmla="*/ 59 w 97"/>
              <a:gd name="T107" fmla="*/ 3 h 80"/>
              <a:gd name="T108" fmla="*/ 61 w 97"/>
              <a:gd name="T109" fmla="*/ 4 h 80"/>
              <a:gd name="T110" fmla="*/ 62 w 97"/>
              <a:gd name="T111" fmla="*/ 5 h 80"/>
              <a:gd name="T112" fmla="*/ 63 w 97"/>
              <a:gd name="T113" fmla="*/ 7 h 80"/>
              <a:gd name="T114" fmla="*/ 64 w 97"/>
              <a:gd name="T115" fmla="*/ 8 h 80"/>
              <a:gd name="T116" fmla="*/ 65 w 97"/>
              <a:gd name="T117" fmla="*/ 10 h 80"/>
              <a:gd name="T118" fmla="*/ 67 w 97"/>
              <a:gd name="T119" fmla="*/ 16 h 80"/>
              <a:gd name="T120" fmla="*/ 66 w 97"/>
              <a:gd name="T121" fmla="*/ 24 h 80"/>
              <a:gd name="T122" fmla="*/ 65 w 97"/>
              <a:gd name="T12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80">
                <a:moveTo>
                  <a:pt x="65" y="27"/>
                </a:moveTo>
                <a:cubicBezTo>
                  <a:pt x="67" y="27"/>
                  <a:pt x="67" y="27"/>
                  <a:pt x="67" y="27"/>
                </a:cubicBezTo>
                <a:cubicBezTo>
                  <a:pt x="67" y="28"/>
                  <a:pt x="67" y="29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5"/>
                  <a:pt x="66" y="36"/>
                  <a:pt x="66" y="37"/>
                </a:cubicBezTo>
                <a:cubicBezTo>
                  <a:pt x="65" y="38"/>
                  <a:pt x="65" y="39"/>
                  <a:pt x="64" y="39"/>
                </a:cubicBezTo>
                <a:cubicBezTo>
                  <a:pt x="64" y="40"/>
                  <a:pt x="64" y="40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2" y="43"/>
                  <a:pt x="62" y="45"/>
                  <a:pt x="61" y="46"/>
                </a:cubicBezTo>
                <a:cubicBezTo>
                  <a:pt x="61" y="47"/>
                  <a:pt x="60" y="48"/>
                  <a:pt x="60" y="48"/>
                </a:cubicBezTo>
                <a:cubicBezTo>
                  <a:pt x="60" y="48"/>
                  <a:pt x="59" y="48"/>
                  <a:pt x="59" y="48"/>
                </a:cubicBez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9" y="51"/>
                  <a:pt x="59" y="51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54"/>
                  <a:pt x="64" y="56"/>
                  <a:pt x="66" y="57"/>
                </a:cubicBezTo>
                <a:cubicBezTo>
                  <a:pt x="85" y="65"/>
                  <a:pt x="94" y="69"/>
                  <a:pt x="95" y="70"/>
                </a:cubicBezTo>
                <a:cubicBezTo>
                  <a:pt x="96" y="70"/>
                  <a:pt x="96" y="71"/>
                  <a:pt x="96" y="73"/>
                </a:cubicBezTo>
                <a:cubicBezTo>
                  <a:pt x="97" y="75"/>
                  <a:pt x="97" y="77"/>
                  <a:pt x="97" y="78"/>
                </a:cubicBezTo>
                <a:cubicBezTo>
                  <a:pt x="97" y="80"/>
                  <a:pt x="97" y="80"/>
                  <a:pt x="9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79"/>
                  <a:pt x="0" y="79"/>
                </a:cubicBezTo>
                <a:cubicBezTo>
                  <a:pt x="0" y="74"/>
                  <a:pt x="0" y="71"/>
                  <a:pt x="1" y="70"/>
                </a:cubicBezTo>
                <a:cubicBezTo>
                  <a:pt x="2" y="69"/>
                  <a:pt x="12" y="65"/>
                  <a:pt x="30" y="57"/>
                </a:cubicBezTo>
                <a:cubicBezTo>
                  <a:pt x="31" y="57"/>
                  <a:pt x="32" y="56"/>
                  <a:pt x="33" y="55"/>
                </a:cubicBezTo>
                <a:cubicBezTo>
                  <a:pt x="34" y="54"/>
                  <a:pt x="35" y="53"/>
                  <a:pt x="35" y="53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6" y="52"/>
                  <a:pt x="37" y="51"/>
                </a:cubicBezTo>
                <a:cubicBezTo>
                  <a:pt x="37" y="51"/>
                  <a:pt x="37" y="50"/>
                  <a:pt x="37" y="50"/>
                </a:cubicBezTo>
                <a:cubicBezTo>
                  <a:pt x="37" y="49"/>
                  <a:pt x="37" y="49"/>
                  <a:pt x="37" y="48"/>
                </a:cubicBezTo>
                <a:cubicBezTo>
                  <a:pt x="37" y="48"/>
                  <a:pt x="36" y="48"/>
                  <a:pt x="36" y="48"/>
                </a:cubicBezTo>
                <a:cubicBezTo>
                  <a:pt x="36" y="48"/>
                  <a:pt x="36" y="47"/>
                  <a:pt x="35" y="46"/>
                </a:cubicBezTo>
                <a:cubicBezTo>
                  <a:pt x="35" y="45"/>
                  <a:pt x="34" y="43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3" y="40"/>
                  <a:pt x="33" y="40"/>
                  <a:pt x="32" y="39"/>
                </a:cubicBezTo>
                <a:cubicBezTo>
                  <a:pt x="31" y="39"/>
                  <a:pt x="31" y="38"/>
                  <a:pt x="31" y="37"/>
                </a:cubicBezTo>
                <a:cubicBezTo>
                  <a:pt x="30" y="36"/>
                  <a:pt x="30" y="35"/>
                  <a:pt x="30" y="33"/>
                </a:cubicBezTo>
                <a:cubicBezTo>
                  <a:pt x="29" y="32"/>
                  <a:pt x="29" y="31"/>
                  <a:pt x="29" y="30"/>
                </a:cubicBezTo>
                <a:cubicBezTo>
                  <a:pt x="29" y="29"/>
                  <a:pt x="29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6"/>
                  <a:pt x="30" y="24"/>
                  <a:pt x="29" y="20"/>
                </a:cubicBezTo>
                <a:cubicBezTo>
                  <a:pt x="29" y="17"/>
                  <a:pt x="29" y="15"/>
                  <a:pt x="29" y="14"/>
                </a:cubicBezTo>
                <a:cubicBezTo>
                  <a:pt x="29" y="13"/>
                  <a:pt x="29" y="12"/>
                  <a:pt x="30" y="9"/>
                </a:cubicBezTo>
                <a:cubicBezTo>
                  <a:pt x="31" y="7"/>
                  <a:pt x="31" y="6"/>
                  <a:pt x="32" y="5"/>
                </a:cubicBezTo>
                <a:cubicBezTo>
                  <a:pt x="32" y="5"/>
                  <a:pt x="33" y="5"/>
                  <a:pt x="34" y="4"/>
                </a:cubicBezTo>
                <a:cubicBezTo>
                  <a:pt x="34" y="4"/>
                  <a:pt x="35" y="4"/>
                  <a:pt x="35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3"/>
                  <a:pt x="37" y="2"/>
                  <a:pt x="39" y="1"/>
                </a:cubicBezTo>
                <a:cubicBezTo>
                  <a:pt x="41" y="0"/>
                  <a:pt x="43" y="0"/>
                  <a:pt x="45" y="0"/>
                </a:cubicBezTo>
                <a:cubicBezTo>
                  <a:pt x="48" y="0"/>
                  <a:pt x="49" y="0"/>
                  <a:pt x="49" y="0"/>
                </a:cubicBezTo>
                <a:cubicBezTo>
                  <a:pt x="49" y="0"/>
                  <a:pt x="51" y="0"/>
                  <a:pt x="54" y="1"/>
                </a:cubicBezTo>
                <a:cubicBezTo>
                  <a:pt x="55" y="1"/>
                  <a:pt x="56" y="2"/>
                  <a:pt x="57" y="2"/>
                </a:cubicBezTo>
                <a:cubicBezTo>
                  <a:pt x="58" y="2"/>
                  <a:pt x="58" y="3"/>
                  <a:pt x="59" y="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2" y="5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8"/>
                  <a:pt x="64" y="8"/>
                </a:cubicBezTo>
                <a:cubicBezTo>
                  <a:pt x="65" y="9"/>
                  <a:pt x="65" y="10"/>
                  <a:pt x="65" y="10"/>
                </a:cubicBezTo>
                <a:cubicBezTo>
                  <a:pt x="66" y="11"/>
                  <a:pt x="67" y="13"/>
                  <a:pt x="67" y="16"/>
                </a:cubicBezTo>
                <a:cubicBezTo>
                  <a:pt x="67" y="19"/>
                  <a:pt x="67" y="22"/>
                  <a:pt x="66" y="24"/>
                </a:cubicBezTo>
                <a:lnTo>
                  <a:pt x="65" y="27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AB28FF5-1715-97B7-578C-2A464A20CCF6}"/>
              </a:ext>
            </a:extLst>
          </p:cNvPr>
          <p:cNvSpPr txBox="1"/>
          <p:nvPr/>
        </p:nvSpPr>
        <p:spPr>
          <a:xfrm>
            <a:off x="4136284" y="3416201"/>
            <a:ext cx="1822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F28705"/>
                </a:solidFill>
                <a:latin typeface="+mj-lt"/>
              </a:rPr>
              <a:t>Sekretariat</a:t>
            </a:r>
          </a:p>
        </p:txBody>
      </p:sp>
      <p:grpSp>
        <p:nvGrpSpPr>
          <p:cNvPr id="94" name="Group 28">
            <a:extLst>
              <a:ext uri="{FF2B5EF4-FFF2-40B4-BE49-F238E27FC236}">
                <a16:creationId xmlns:a16="http://schemas.microsoft.com/office/drawing/2014/main" id="{51645477-A27E-05F9-0A5B-5539D47E09BF}"/>
              </a:ext>
            </a:extLst>
          </p:cNvPr>
          <p:cNvGrpSpPr>
            <a:grpSpLocks noChangeAspect="1"/>
          </p:cNvGrpSpPr>
          <p:nvPr/>
        </p:nvGrpSpPr>
        <p:grpSpPr>
          <a:xfrm>
            <a:off x="4824480" y="2345551"/>
            <a:ext cx="467999" cy="468000"/>
            <a:chOff x="8756835" y="3387391"/>
            <a:chExt cx="380133" cy="380134"/>
          </a:xfrm>
          <a:solidFill>
            <a:srgbClr val="F28705"/>
          </a:solidFill>
        </p:grpSpPr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03F17237-4286-F601-083D-9C3C7914D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12">
              <a:extLst>
                <a:ext uri="{FF2B5EF4-FFF2-40B4-BE49-F238E27FC236}">
                  <a16:creationId xmlns:a16="http://schemas.microsoft.com/office/drawing/2014/main" id="{1ABB69DA-47D6-7B46-D8FC-CA8B8C4A4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612ACE9C-AFAD-D7B5-7595-E7AF99F0D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5" name="Freeform 165">
            <a:extLst>
              <a:ext uri="{FF2B5EF4-FFF2-40B4-BE49-F238E27FC236}">
                <a16:creationId xmlns:a16="http://schemas.microsoft.com/office/drawing/2014/main" id="{2D4B4DB4-1395-31E4-F89C-81B4BF8326A4}"/>
              </a:ext>
            </a:extLst>
          </p:cNvPr>
          <p:cNvSpPr>
            <a:spLocks noEditPoints="1"/>
          </p:cNvSpPr>
          <p:nvPr/>
        </p:nvSpPr>
        <p:spPr bwMode="auto">
          <a:xfrm>
            <a:off x="967363" y="2432689"/>
            <a:ext cx="338831" cy="34107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1D43B8C8-59DF-1ACD-14A5-5FF8D65FACFD}"/>
              </a:ext>
            </a:extLst>
          </p:cNvPr>
          <p:cNvGrpSpPr>
            <a:grpSpLocks noChangeAspect="1"/>
          </p:cNvGrpSpPr>
          <p:nvPr/>
        </p:nvGrpSpPr>
        <p:grpSpPr>
          <a:xfrm>
            <a:off x="167811" y="211329"/>
            <a:ext cx="565845" cy="360000"/>
            <a:chOff x="8026554" y="1225485"/>
            <a:chExt cx="1980456" cy="1246251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07E21D19-AFCD-FC0E-DE8F-8C8D21466468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4" name="Grafikk 13">
              <a:extLst>
                <a:ext uri="{FF2B5EF4-FFF2-40B4-BE49-F238E27FC236}">
                  <a16:creationId xmlns:a16="http://schemas.microsoft.com/office/drawing/2014/main" id="{6C4AA4DE-CEDA-06FD-8815-70910A31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15" name="Bilde 14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39476B5F-C95F-79EC-C64C-98556AE87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" y="192475"/>
            <a:ext cx="144525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65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D5D009-D3A8-40B6-A379-18720590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SEKRETÆR</a:t>
            </a:r>
            <a:endParaRPr lang="en-ID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2859AA-BD20-48DB-94C0-74E4FA4A34AC}"/>
              </a:ext>
            </a:extLst>
          </p:cNvPr>
          <p:cNvSpPr/>
          <p:nvPr/>
        </p:nvSpPr>
        <p:spPr>
          <a:xfrm>
            <a:off x="8448549" y="2052165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A02B6-AF22-4C52-951C-A6034336B13D}"/>
              </a:ext>
            </a:extLst>
          </p:cNvPr>
          <p:cNvSpPr txBox="1"/>
          <p:nvPr/>
        </p:nvSpPr>
        <p:spPr>
          <a:xfrm>
            <a:off x="8025832" y="3308479"/>
            <a:ext cx="182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8C8C8C"/>
                </a:solidFill>
                <a:latin typeface="+mj-lt"/>
              </a:rPr>
              <a:t>Norsk Landbrukssamvirke</a:t>
            </a:r>
            <a:endParaRPr lang="en-ID" sz="1200" b="1" dirty="0">
              <a:solidFill>
                <a:srgbClr val="8C8C8C"/>
              </a:solidFill>
              <a:latin typeface="+mj-lt"/>
            </a:endParaRP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CF0B33A2-4E59-8C47-E1F8-C096E9113169}"/>
              </a:ext>
            </a:extLst>
          </p:cNvPr>
          <p:cNvGrpSpPr/>
          <p:nvPr/>
        </p:nvGrpSpPr>
        <p:grpSpPr>
          <a:xfrm>
            <a:off x="63610" y="3896804"/>
            <a:ext cx="5132265" cy="2677656"/>
            <a:chOff x="123354" y="4779651"/>
            <a:chExt cx="4707953" cy="267765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518D4B-FF1F-4F62-AFB9-69B9D9D07A68}"/>
                </a:ext>
              </a:extLst>
            </p:cNvPr>
            <p:cNvSpPr txBox="1"/>
            <p:nvPr/>
          </p:nvSpPr>
          <p:spPr>
            <a:xfrm>
              <a:off x="1997414" y="4779651"/>
              <a:ext cx="2792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600" b="1" dirty="0">
                  <a:solidFill>
                    <a:srgbClr val="5A7532"/>
                  </a:solidFill>
                  <a:latin typeface="+mj-lt"/>
                </a:rPr>
                <a:t>Ansvar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A94EAB-F21A-4531-883B-D751908113F5}"/>
                </a:ext>
              </a:extLst>
            </p:cNvPr>
            <p:cNvSpPr/>
            <p:nvPr/>
          </p:nvSpPr>
          <p:spPr>
            <a:xfrm>
              <a:off x="123354" y="5118205"/>
              <a:ext cx="4707953" cy="233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r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Gjøre seg kjent med oversikt over tillitsvalgte i RL for egen region.</a:t>
              </a:r>
            </a:p>
            <a:p>
              <a:pPr marL="228600" indent="-228600" algn="r"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Forberede innkalling til årsmøte i sin region, samt utarbeide forslag til aktivitetsplan i samarbeid med sekretariat.</a:t>
              </a:r>
            </a:p>
            <a:p>
              <a:pPr marL="228600" indent="-228600" algn="r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Kalle inn til årsmøte i regionalt Landbrukssamvirke.</a:t>
              </a:r>
            </a:p>
            <a:p>
              <a:pPr marL="228600" indent="-228600" algn="r"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Sørge for at alle tilknyttede organisasjoner er kjent med vedtatt aktivitetsplan etter årsmøte 2026, samt dele referat fra relevante møter (årsmøte/</a:t>
              </a:r>
              <a:r>
                <a:rPr lang="nb-NO" sz="1100" dirty="0" err="1">
                  <a:ea typeface="Times New Roman" panose="02020603050405020304" pitchFamily="18" charset="0"/>
                  <a:cs typeface="Times New Roman" panose="02020603050405020304" pitchFamily="18" charset="0"/>
                </a:rPr>
                <a:t>sekretariatsmøter</a:t>
              </a: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/møter i regionalt LS). </a:t>
              </a:r>
            </a:p>
            <a:p>
              <a:pPr marL="228600" indent="-228600" algn="r"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Koordinere iverksettelse av aktivitet og kalle inn til nødvendige møter i sekretariat og med tillitsvalgte. </a:t>
              </a:r>
            </a:p>
            <a:p>
              <a:pPr marL="228600" indent="-228600" algn="r"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Gi tilbakemelding på årlig evaluering fra Norsk Landbrukssamvirke. </a:t>
              </a:r>
            </a:p>
          </p:txBody>
        </p:sp>
      </p:grp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4D797D77-6E76-4D40-B8F5-AFDF76885D9B}"/>
              </a:ext>
            </a:extLst>
          </p:cNvPr>
          <p:cNvSpPr/>
          <p:nvPr/>
        </p:nvSpPr>
        <p:spPr>
          <a:xfrm rot="10800000">
            <a:off x="5948680" y="4068525"/>
            <a:ext cx="294640" cy="254000"/>
          </a:xfrm>
          <a:prstGeom prst="triangle">
            <a:avLst/>
          </a:prstGeom>
          <a:solidFill>
            <a:srgbClr val="5A7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EF624-ACB9-4D65-BC09-B88FD43E475D}"/>
              </a:ext>
            </a:extLst>
          </p:cNvPr>
          <p:cNvGrpSpPr/>
          <p:nvPr/>
        </p:nvGrpSpPr>
        <p:grpSpPr>
          <a:xfrm>
            <a:off x="5927785" y="4657557"/>
            <a:ext cx="365681" cy="481270"/>
            <a:chOff x="5081588" y="1744663"/>
            <a:chExt cx="552450" cy="727075"/>
          </a:xfrm>
          <a:solidFill>
            <a:srgbClr val="5A7532"/>
          </a:solidFill>
        </p:grpSpPr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6E9F4947-665B-4665-A620-93C96CD9E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588" y="1744663"/>
              <a:ext cx="552450" cy="727075"/>
            </a:xfrm>
            <a:custGeom>
              <a:avLst/>
              <a:gdLst>
                <a:gd name="T0" fmla="*/ 884 w 971"/>
                <a:gd name="T1" fmla="*/ 207 h 1283"/>
                <a:gd name="T2" fmla="*/ 715 w 971"/>
                <a:gd name="T3" fmla="*/ 207 h 1283"/>
                <a:gd name="T4" fmla="*/ 715 w 971"/>
                <a:gd name="T5" fmla="*/ 192 h 1283"/>
                <a:gd name="T6" fmla="*/ 673 w 971"/>
                <a:gd name="T7" fmla="*/ 150 h 1283"/>
                <a:gd name="T8" fmla="*/ 578 w 971"/>
                <a:gd name="T9" fmla="*/ 150 h 1283"/>
                <a:gd name="T10" fmla="*/ 589 w 971"/>
                <a:gd name="T11" fmla="*/ 103 h 1283"/>
                <a:gd name="T12" fmla="*/ 485 w 971"/>
                <a:gd name="T13" fmla="*/ 0 h 1283"/>
                <a:gd name="T14" fmla="*/ 382 w 971"/>
                <a:gd name="T15" fmla="*/ 103 h 1283"/>
                <a:gd name="T16" fmla="*/ 393 w 971"/>
                <a:gd name="T17" fmla="*/ 150 h 1283"/>
                <a:gd name="T18" fmla="*/ 297 w 971"/>
                <a:gd name="T19" fmla="*/ 150 h 1283"/>
                <a:gd name="T20" fmla="*/ 255 w 971"/>
                <a:gd name="T21" fmla="*/ 192 h 1283"/>
                <a:gd name="T22" fmla="*/ 255 w 971"/>
                <a:gd name="T23" fmla="*/ 207 h 1283"/>
                <a:gd name="T24" fmla="*/ 87 w 971"/>
                <a:gd name="T25" fmla="*/ 207 h 1283"/>
                <a:gd name="T26" fmla="*/ 0 w 971"/>
                <a:gd name="T27" fmla="*/ 294 h 1283"/>
                <a:gd name="T28" fmla="*/ 0 w 971"/>
                <a:gd name="T29" fmla="*/ 1196 h 1283"/>
                <a:gd name="T30" fmla="*/ 87 w 971"/>
                <a:gd name="T31" fmla="*/ 1283 h 1283"/>
                <a:gd name="T32" fmla="*/ 884 w 971"/>
                <a:gd name="T33" fmla="*/ 1283 h 1283"/>
                <a:gd name="T34" fmla="*/ 971 w 971"/>
                <a:gd name="T35" fmla="*/ 1196 h 1283"/>
                <a:gd name="T36" fmla="*/ 971 w 971"/>
                <a:gd name="T37" fmla="*/ 294 h 1283"/>
                <a:gd name="T38" fmla="*/ 884 w 971"/>
                <a:gd name="T39" fmla="*/ 207 h 1283"/>
                <a:gd name="T40" fmla="*/ 485 w 971"/>
                <a:gd name="T41" fmla="*/ 59 h 1283"/>
                <a:gd name="T42" fmla="*/ 530 w 971"/>
                <a:gd name="T43" fmla="*/ 103 h 1283"/>
                <a:gd name="T44" fmla="*/ 485 w 971"/>
                <a:gd name="T45" fmla="*/ 148 h 1283"/>
                <a:gd name="T46" fmla="*/ 441 w 971"/>
                <a:gd name="T47" fmla="*/ 103 h 1283"/>
                <a:gd name="T48" fmla="*/ 485 w 971"/>
                <a:gd name="T49" fmla="*/ 59 h 1283"/>
                <a:gd name="T50" fmla="*/ 825 w 971"/>
                <a:gd name="T51" fmla="*/ 921 h 1283"/>
                <a:gd name="T52" fmla="*/ 659 w 971"/>
                <a:gd name="T53" fmla="*/ 921 h 1283"/>
                <a:gd name="T54" fmla="*/ 659 w 971"/>
                <a:gd name="T55" fmla="*/ 1087 h 1283"/>
                <a:gd name="T56" fmla="*/ 146 w 971"/>
                <a:gd name="T57" fmla="*/ 1087 h 1283"/>
                <a:gd name="T58" fmla="*/ 146 w 971"/>
                <a:gd name="T59" fmla="*/ 275 h 1283"/>
                <a:gd name="T60" fmla="*/ 255 w 971"/>
                <a:gd name="T61" fmla="*/ 275 h 1283"/>
                <a:gd name="T62" fmla="*/ 255 w 971"/>
                <a:gd name="T63" fmla="*/ 290 h 1283"/>
                <a:gd name="T64" fmla="*/ 297 w 971"/>
                <a:gd name="T65" fmla="*/ 332 h 1283"/>
                <a:gd name="T66" fmla="*/ 673 w 971"/>
                <a:gd name="T67" fmla="*/ 332 h 1283"/>
                <a:gd name="T68" fmla="*/ 715 w 971"/>
                <a:gd name="T69" fmla="*/ 290 h 1283"/>
                <a:gd name="T70" fmla="*/ 715 w 971"/>
                <a:gd name="T71" fmla="*/ 275 h 1283"/>
                <a:gd name="T72" fmla="*/ 825 w 971"/>
                <a:gd name="T73" fmla="*/ 275 h 1283"/>
                <a:gd name="T74" fmla="*/ 825 w 971"/>
                <a:gd name="T75" fmla="*/ 921 h 1283"/>
                <a:gd name="T76" fmla="*/ 802 w 971"/>
                <a:gd name="T77" fmla="*/ 953 h 1283"/>
                <a:gd name="T78" fmla="*/ 691 w 971"/>
                <a:gd name="T79" fmla="*/ 1065 h 1283"/>
                <a:gd name="T80" fmla="*/ 691 w 971"/>
                <a:gd name="T81" fmla="*/ 953 h 1283"/>
                <a:gd name="T82" fmla="*/ 802 w 971"/>
                <a:gd name="T83" fmla="*/ 953 h 1283"/>
                <a:gd name="T84" fmla="*/ 903 w 971"/>
                <a:gd name="T85" fmla="*/ 1196 h 1283"/>
                <a:gd name="T86" fmla="*/ 884 w 971"/>
                <a:gd name="T87" fmla="*/ 1215 h 1283"/>
                <a:gd name="T88" fmla="*/ 87 w 971"/>
                <a:gd name="T89" fmla="*/ 1215 h 1283"/>
                <a:gd name="T90" fmla="*/ 68 w 971"/>
                <a:gd name="T91" fmla="*/ 1196 h 1283"/>
                <a:gd name="T92" fmla="*/ 68 w 971"/>
                <a:gd name="T93" fmla="*/ 294 h 1283"/>
                <a:gd name="T94" fmla="*/ 87 w 971"/>
                <a:gd name="T95" fmla="*/ 275 h 1283"/>
                <a:gd name="T96" fmla="*/ 114 w 971"/>
                <a:gd name="T97" fmla="*/ 275 h 1283"/>
                <a:gd name="T98" fmla="*/ 114 w 971"/>
                <a:gd name="T99" fmla="*/ 1120 h 1283"/>
                <a:gd name="T100" fmla="*/ 681 w 971"/>
                <a:gd name="T101" fmla="*/ 1120 h 1283"/>
                <a:gd name="T102" fmla="*/ 686 w 971"/>
                <a:gd name="T103" fmla="*/ 1115 h 1283"/>
                <a:gd name="T104" fmla="*/ 852 w 971"/>
                <a:gd name="T105" fmla="*/ 948 h 1283"/>
                <a:gd name="T106" fmla="*/ 857 w 971"/>
                <a:gd name="T107" fmla="*/ 943 h 1283"/>
                <a:gd name="T108" fmla="*/ 857 w 971"/>
                <a:gd name="T109" fmla="*/ 275 h 1283"/>
                <a:gd name="T110" fmla="*/ 884 w 971"/>
                <a:gd name="T111" fmla="*/ 275 h 1283"/>
                <a:gd name="T112" fmla="*/ 903 w 971"/>
                <a:gd name="T113" fmla="*/ 294 h 1283"/>
                <a:gd name="T114" fmla="*/ 903 w 971"/>
                <a:gd name="T115" fmla="*/ 119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1" h="1283">
                  <a:moveTo>
                    <a:pt x="884" y="207"/>
                  </a:moveTo>
                  <a:cubicBezTo>
                    <a:pt x="715" y="207"/>
                    <a:pt x="715" y="207"/>
                    <a:pt x="715" y="207"/>
                  </a:cubicBezTo>
                  <a:cubicBezTo>
                    <a:pt x="715" y="192"/>
                    <a:pt x="715" y="192"/>
                    <a:pt x="715" y="192"/>
                  </a:cubicBezTo>
                  <a:cubicBezTo>
                    <a:pt x="715" y="169"/>
                    <a:pt x="696" y="150"/>
                    <a:pt x="673" y="150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85" y="136"/>
                    <a:pt x="589" y="120"/>
                    <a:pt x="589" y="103"/>
                  </a:cubicBezTo>
                  <a:cubicBezTo>
                    <a:pt x="589" y="46"/>
                    <a:pt x="542" y="0"/>
                    <a:pt x="485" y="0"/>
                  </a:cubicBezTo>
                  <a:cubicBezTo>
                    <a:pt x="428" y="0"/>
                    <a:pt x="382" y="46"/>
                    <a:pt x="382" y="103"/>
                  </a:cubicBezTo>
                  <a:cubicBezTo>
                    <a:pt x="382" y="120"/>
                    <a:pt x="386" y="136"/>
                    <a:pt x="393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74" y="150"/>
                    <a:pt x="255" y="169"/>
                    <a:pt x="255" y="192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39" y="207"/>
                    <a:pt x="0" y="246"/>
                    <a:pt x="0" y="29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44"/>
                    <a:pt x="39" y="1283"/>
                    <a:pt x="87" y="1283"/>
                  </a:cubicBezTo>
                  <a:cubicBezTo>
                    <a:pt x="884" y="1283"/>
                    <a:pt x="884" y="1283"/>
                    <a:pt x="884" y="1283"/>
                  </a:cubicBezTo>
                  <a:cubicBezTo>
                    <a:pt x="932" y="1283"/>
                    <a:pt x="971" y="1244"/>
                    <a:pt x="971" y="1196"/>
                  </a:cubicBezTo>
                  <a:cubicBezTo>
                    <a:pt x="971" y="294"/>
                    <a:pt x="971" y="294"/>
                    <a:pt x="971" y="294"/>
                  </a:cubicBezTo>
                  <a:cubicBezTo>
                    <a:pt x="971" y="246"/>
                    <a:pt x="932" y="207"/>
                    <a:pt x="884" y="207"/>
                  </a:cubicBezTo>
                  <a:close/>
                  <a:moveTo>
                    <a:pt x="485" y="59"/>
                  </a:moveTo>
                  <a:cubicBezTo>
                    <a:pt x="510" y="59"/>
                    <a:pt x="530" y="79"/>
                    <a:pt x="530" y="103"/>
                  </a:cubicBezTo>
                  <a:cubicBezTo>
                    <a:pt x="530" y="128"/>
                    <a:pt x="510" y="148"/>
                    <a:pt x="485" y="148"/>
                  </a:cubicBezTo>
                  <a:cubicBezTo>
                    <a:pt x="461" y="148"/>
                    <a:pt x="441" y="128"/>
                    <a:pt x="441" y="103"/>
                  </a:cubicBezTo>
                  <a:cubicBezTo>
                    <a:pt x="441" y="79"/>
                    <a:pt x="461" y="59"/>
                    <a:pt x="485" y="59"/>
                  </a:cubicBezTo>
                  <a:close/>
                  <a:moveTo>
                    <a:pt x="825" y="921"/>
                  </a:moveTo>
                  <a:cubicBezTo>
                    <a:pt x="659" y="921"/>
                    <a:pt x="659" y="921"/>
                    <a:pt x="659" y="921"/>
                  </a:cubicBezTo>
                  <a:cubicBezTo>
                    <a:pt x="659" y="1087"/>
                    <a:pt x="659" y="1087"/>
                    <a:pt x="659" y="1087"/>
                  </a:cubicBezTo>
                  <a:cubicBezTo>
                    <a:pt x="146" y="1087"/>
                    <a:pt x="146" y="1087"/>
                    <a:pt x="146" y="1087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255" y="275"/>
                    <a:pt x="255" y="275"/>
                    <a:pt x="255" y="275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55" y="313"/>
                    <a:pt x="274" y="332"/>
                    <a:pt x="297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96" y="332"/>
                    <a:pt x="715" y="313"/>
                    <a:pt x="715" y="290"/>
                  </a:cubicBezTo>
                  <a:cubicBezTo>
                    <a:pt x="715" y="275"/>
                    <a:pt x="715" y="275"/>
                    <a:pt x="715" y="275"/>
                  </a:cubicBezTo>
                  <a:cubicBezTo>
                    <a:pt x="825" y="275"/>
                    <a:pt x="825" y="275"/>
                    <a:pt x="825" y="275"/>
                  </a:cubicBezTo>
                  <a:lnTo>
                    <a:pt x="825" y="921"/>
                  </a:lnTo>
                  <a:close/>
                  <a:moveTo>
                    <a:pt x="802" y="953"/>
                  </a:moveTo>
                  <a:cubicBezTo>
                    <a:pt x="770" y="985"/>
                    <a:pt x="726" y="1029"/>
                    <a:pt x="691" y="1065"/>
                  </a:cubicBezTo>
                  <a:cubicBezTo>
                    <a:pt x="691" y="953"/>
                    <a:pt x="691" y="953"/>
                    <a:pt x="691" y="953"/>
                  </a:cubicBezTo>
                  <a:lnTo>
                    <a:pt x="802" y="953"/>
                  </a:lnTo>
                  <a:close/>
                  <a:moveTo>
                    <a:pt x="903" y="1196"/>
                  </a:moveTo>
                  <a:cubicBezTo>
                    <a:pt x="903" y="1207"/>
                    <a:pt x="894" y="1215"/>
                    <a:pt x="884" y="1215"/>
                  </a:cubicBezTo>
                  <a:cubicBezTo>
                    <a:pt x="87" y="1215"/>
                    <a:pt x="87" y="1215"/>
                    <a:pt x="87" y="1215"/>
                  </a:cubicBezTo>
                  <a:cubicBezTo>
                    <a:pt x="76" y="1215"/>
                    <a:pt x="68" y="1207"/>
                    <a:pt x="68" y="1196"/>
                  </a:cubicBezTo>
                  <a:cubicBezTo>
                    <a:pt x="68" y="294"/>
                    <a:pt x="68" y="294"/>
                    <a:pt x="68" y="294"/>
                  </a:cubicBezTo>
                  <a:cubicBezTo>
                    <a:pt x="68" y="284"/>
                    <a:pt x="76" y="275"/>
                    <a:pt x="87" y="275"/>
                  </a:cubicBezTo>
                  <a:cubicBezTo>
                    <a:pt x="114" y="275"/>
                    <a:pt x="114" y="275"/>
                    <a:pt x="114" y="275"/>
                  </a:cubicBezTo>
                  <a:cubicBezTo>
                    <a:pt x="114" y="1120"/>
                    <a:pt x="114" y="1120"/>
                    <a:pt x="114" y="1120"/>
                  </a:cubicBezTo>
                  <a:cubicBezTo>
                    <a:pt x="681" y="1120"/>
                    <a:pt x="681" y="1120"/>
                    <a:pt x="681" y="1120"/>
                  </a:cubicBezTo>
                  <a:cubicBezTo>
                    <a:pt x="686" y="1115"/>
                    <a:pt x="686" y="1115"/>
                    <a:pt x="686" y="1115"/>
                  </a:cubicBezTo>
                  <a:cubicBezTo>
                    <a:pt x="732" y="1069"/>
                    <a:pt x="818" y="983"/>
                    <a:pt x="852" y="948"/>
                  </a:cubicBezTo>
                  <a:cubicBezTo>
                    <a:pt x="857" y="943"/>
                    <a:pt x="857" y="943"/>
                    <a:pt x="857" y="943"/>
                  </a:cubicBezTo>
                  <a:cubicBezTo>
                    <a:pt x="857" y="275"/>
                    <a:pt x="857" y="275"/>
                    <a:pt x="857" y="275"/>
                  </a:cubicBezTo>
                  <a:cubicBezTo>
                    <a:pt x="884" y="275"/>
                    <a:pt x="884" y="275"/>
                    <a:pt x="884" y="275"/>
                  </a:cubicBezTo>
                  <a:cubicBezTo>
                    <a:pt x="894" y="275"/>
                    <a:pt x="903" y="284"/>
                    <a:pt x="903" y="294"/>
                  </a:cubicBezTo>
                  <a:lnTo>
                    <a:pt x="903" y="1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95CA2BF2-18F5-4B6E-9A61-F89FA23C4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03426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FBE7B14F-4F9C-427A-87D5-AA65053CD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81213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FCA1E08F-5537-4DEA-8B17-C7E3D63C9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154238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0F52B4-6FCD-431E-A38A-08606815041F}"/>
              </a:ext>
            </a:extLst>
          </p:cNvPr>
          <p:cNvSpPr txBox="1"/>
          <p:nvPr/>
        </p:nvSpPr>
        <p:spPr>
          <a:xfrm>
            <a:off x="5448300" y="5310109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rgbClr val="5A7532"/>
                </a:solidFill>
                <a:latin typeface="+mj-lt"/>
              </a:rPr>
              <a:t>Sjekkliste</a:t>
            </a:r>
          </a:p>
        </p:txBody>
      </p: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A767AC2A-B32C-6AB3-F9AF-4A2E884DD8B1}"/>
              </a:ext>
            </a:extLst>
          </p:cNvPr>
          <p:cNvGrpSpPr/>
          <p:nvPr/>
        </p:nvGrpSpPr>
        <p:grpSpPr>
          <a:xfrm>
            <a:off x="10232783" y="2070292"/>
            <a:ext cx="1598144" cy="1507353"/>
            <a:chOff x="10232783" y="2260792"/>
            <a:chExt cx="1598144" cy="1507353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C71A0C5-4A87-A460-4C65-B94E2BEBE6A5}"/>
                </a:ext>
              </a:extLst>
            </p:cNvPr>
            <p:cNvSpPr/>
            <p:nvPr/>
          </p:nvSpPr>
          <p:spPr>
            <a:xfrm>
              <a:off x="10528935" y="2260792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B78DFCAA-D84C-773A-5EF9-A7F4961AFD5C}"/>
                </a:ext>
              </a:extLst>
            </p:cNvPr>
            <p:cNvSpPr txBox="1"/>
            <p:nvPr/>
          </p:nvSpPr>
          <p:spPr>
            <a:xfrm>
              <a:off x="10232783" y="3491145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Årssamling</a:t>
              </a: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20FDCBA8-0A8E-B03C-04AC-5D4AA2D32593}"/>
              </a:ext>
            </a:extLst>
          </p:cNvPr>
          <p:cNvGrpSpPr>
            <a:grpSpLocks noChangeAspect="1"/>
          </p:cNvGrpSpPr>
          <p:nvPr/>
        </p:nvGrpSpPr>
        <p:grpSpPr>
          <a:xfrm>
            <a:off x="10828227" y="2439529"/>
            <a:ext cx="407255" cy="360000"/>
            <a:chOff x="10660078" y="2429535"/>
            <a:chExt cx="773781" cy="689828"/>
          </a:xfrm>
        </p:grpSpPr>
        <p:grpSp>
          <p:nvGrpSpPr>
            <p:cNvPr id="47" name="Group 38">
              <a:extLst>
                <a:ext uri="{FF2B5EF4-FFF2-40B4-BE49-F238E27FC236}">
                  <a16:creationId xmlns:a16="http://schemas.microsoft.com/office/drawing/2014/main" id="{17E7BF26-A515-B2D1-DB70-91000621E586}"/>
                </a:ext>
              </a:extLst>
            </p:cNvPr>
            <p:cNvGrpSpPr/>
            <p:nvPr/>
          </p:nvGrpSpPr>
          <p:grpSpPr>
            <a:xfrm rot="2700000">
              <a:off x="10708201" y="2781290"/>
              <a:ext cx="289950" cy="386196"/>
              <a:chOff x="9456118" y="3917738"/>
              <a:chExt cx="688975" cy="927100"/>
            </a:xfrm>
          </p:grpSpPr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0918B33D-0140-CA83-8A6B-7C4E863D5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3917738"/>
                <a:ext cx="688975" cy="927100"/>
              </a:xfrm>
              <a:custGeom>
                <a:avLst/>
                <a:gdLst>
                  <a:gd name="T0" fmla="*/ 48 w 182"/>
                  <a:gd name="T1" fmla="*/ 188 h 246"/>
                  <a:gd name="T2" fmla="*/ 44 w 182"/>
                  <a:gd name="T3" fmla="*/ 159 h 246"/>
                  <a:gd name="T4" fmla="*/ 55 w 182"/>
                  <a:gd name="T5" fmla="*/ 159 h 246"/>
                  <a:gd name="T6" fmla="*/ 82 w 182"/>
                  <a:gd name="T7" fmla="*/ 204 h 246"/>
                  <a:gd name="T8" fmla="*/ 44 w 182"/>
                  <a:gd name="T9" fmla="*/ 237 h 246"/>
                  <a:gd name="T10" fmla="*/ 54 w 182"/>
                  <a:gd name="T11" fmla="*/ 240 h 246"/>
                  <a:gd name="T12" fmla="*/ 122 w 182"/>
                  <a:gd name="T13" fmla="*/ 189 h 246"/>
                  <a:gd name="T14" fmla="*/ 118 w 182"/>
                  <a:gd name="T15" fmla="*/ 149 h 246"/>
                  <a:gd name="T16" fmla="*/ 117 w 182"/>
                  <a:gd name="T17" fmla="*/ 136 h 246"/>
                  <a:gd name="T18" fmla="*/ 138 w 182"/>
                  <a:gd name="T19" fmla="*/ 121 h 246"/>
                  <a:gd name="T20" fmla="*/ 146 w 182"/>
                  <a:gd name="T21" fmla="*/ 149 h 246"/>
                  <a:gd name="T22" fmla="*/ 144 w 182"/>
                  <a:gd name="T23" fmla="*/ 155 h 246"/>
                  <a:gd name="T24" fmla="*/ 173 w 182"/>
                  <a:gd name="T25" fmla="*/ 108 h 246"/>
                  <a:gd name="T26" fmla="*/ 108 w 182"/>
                  <a:gd name="T27" fmla="*/ 10 h 246"/>
                  <a:gd name="T28" fmla="*/ 10 w 182"/>
                  <a:gd name="T29" fmla="*/ 75 h 246"/>
                  <a:gd name="T30" fmla="*/ 9 w 182"/>
                  <a:gd name="T31" fmla="*/ 77 h 246"/>
                  <a:gd name="T32" fmla="*/ 8 w 182"/>
                  <a:gd name="T33" fmla="*/ 80 h 246"/>
                  <a:gd name="T34" fmla="*/ 48 w 182"/>
                  <a:gd name="T35" fmla="*/ 18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46">
                    <a:moveTo>
                      <a:pt x="48" y="188"/>
                    </a:moveTo>
                    <a:cubicBezTo>
                      <a:pt x="41" y="182"/>
                      <a:pt x="36" y="161"/>
                      <a:pt x="44" y="159"/>
                    </a:cubicBezTo>
                    <a:cubicBezTo>
                      <a:pt x="47" y="158"/>
                      <a:pt x="52" y="158"/>
                      <a:pt x="55" y="159"/>
                    </a:cubicBezTo>
                    <a:cubicBezTo>
                      <a:pt x="74" y="163"/>
                      <a:pt x="86" y="183"/>
                      <a:pt x="82" y="204"/>
                    </a:cubicBezTo>
                    <a:cubicBezTo>
                      <a:pt x="78" y="224"/>
                      <a:pt x="62" y="237"/>
                      <a:pt x="44" y="237"/>
                    </a:cubicBezTo>
                    <a:cubicBezTo>
                      <a:pt x="48" y="238"/>
                      <a:pt x="51" y="239"/>
                      <a:pt x="54" y="240"/>
                    </a:cubicBezTo>
                    <a:cubicBezTo>
                      <a:pt x="85" y="246"/>
                      <a:pt x="115" y="223"/>
                      <a:pt x="122" y="189"/>
                    </a:cubicBezTo>
                    <a:cubicBezTo>
                      <a:pt x="125" y="174"/>
                      <a:pt x="123" y="160"/>
                      <a:pt x="118" y="149"/>
                    </a:cubicBezTo>
                    <a:cubicBezTo>
                      <a:pt x="118" y="149"/>
                      <a:pt x="116" y="140"/>
                      <a:pt x="117" y="136"/>
                    </a:cubicBezTo>
                    <a:cubicBezTo>
                      <a:pt x="119" y="126"/>
                      <a:pt x="128" y="119"/>
                      <a:pt x="138" y="121"/>
                    </a:cubicBezTo>
                    <a:cubicBezTo>
                      <a:pt x="149" y="124"/>
                      <a:pt x="147" y="141"/>
                      <a:pt x="146" y="149"/>
                    </a:cubicBezTo>
                    <a:cubicBezTo>
                      <a:pt x="145" y="151"/>
                      <a:pt x="145" y="153"/>
                      <a:pt x="144" y="155"/>
                    </a:cubicBezTo>
                    <a:cubicBezTo>
                      <a:pt x="158" y="143"/>
                      <a:pt x="169" y="127"/>
                      <a:pt x="173" y="108"/>
                    </a:cubicBezTo>
                    <a:cubicBezTo>
                      <a:pt x="182" y="62"/>
                      <a:pt x="153" y="19"/>
                      <a:pt x="108" y="10"/>
                    </a:cubicBezTo>
                    <a:cubicBezTo>
                      <a:pt x="63" y="0"/>
                      <a:pt x="19" y="30"/>
                      <a:pt x="10" y="75"/>
                    </a:cubicBezTo>
                    <a:cubicBezTo>
                      <a:pt x="9" y="76"/>
                      <a:pt x="9" y="76"/>
                      <a:pt x="9" y="77"/>
                    </a:cubicBezTo>
                    <a:cubicBezTo>
                      <a:pt x="9" y="78"/>
                      <a:pt x="9" y="79"/>
                      <a:pt x="8" y="80"/>
                    </a:cubicBezTo>
                    <a:cubicBezTo>
                      <a:pt x="0" y="122"/>
                      <a:pt x="17" y="164"/>
                      <a:pt x="48" y="188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81" name="Freeform 86">
                <a:extLst>
                  <a:ext uri="{FF2B5EF4-FFF2-40B4-BE49-F238E27FC236}">
                    <a16:creationId xmlns:a16="http://schemas.microsoft.com/office/drawing/2014/main" id="{25E9F27B-D2A6-C0EC-C321-CC2E7600F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2805" y="3986001"/>
                <a:ext cx="349250" cy="422275"/>
              </a:xfrm>
              <a:custGeom>
                <a:avLst/>
                <a:gdLst>
                  <a:gd name="T0" fmla="*/ 46 w 92"/>
                  <a:gd name="T1" fmla="*/ 0 h 112"/>
                  <a:gd name="T2" fmla="*/ 92 w 92"/>
                  <a:gd name="T3" fmla="*/ 46 h 112"/>
                  <a:gd name="T4" fmla="*/ 64 w 92"/>
                  <a:gd name="T5" fmla="*/ 99 h 112"/>
                  <a:gd name="T6" fmla="*/ 64 w 92"/>
                  <a:gd name="T7" fmla="*/ 94 h 112"/>
                  <a:gd name="T8" fmla="*/ 64 w 92"/>
                  <a:gd name="T9" fmla="*/ 89 h 112"/>
                  <a:gd name="T10" fmla="*/ 63 w 92"/>
                  <a:gd name="T11" fmla="*/ 89 h 112"/>
                  <a:gd name="T12" fmla="*/ 50 w 92"/>
                  <a:gd name="T13" fmla="*/ 112 h 112"/>
                  <a:gd name="T14" fmla="*/ 30 w 92"/>
                  <a:gd name="T15" fmla="*/ 89 h 112"/>
                  <a:gd name="T16" fmla="*/ 27 w 92"/>
                  <a:gd name="T17" fmla="*/ 88 h 112"/>
                  <a:gd name="T18" fmla="*/ 31 w 92"/>
                  <a:gd name="T19" fmla="*/ 101 h 112"/>
                  <a:gd name="T20" fmla="*/ 0 w 92"/>
                  <a:gd name="T21" fmla="*/ 46 h 112"/>
                  <a:gd name="T22" fmla="*/ 46 w 92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12">
                    <a:moveTo>
                      <a:pt x="46" y="0"/>
                    </a:moveTo>
                    <a:cubicBezTo>
                      <a:pt x="72" y="0"/>
                      <a:pt x="92" y="20"/>
                      <a:pt x="92" y="46"/>
                    </a:cubicBezTo>
                    <a:cubicBezTo>
                      <a:pt x="92" y="68"/>
                      <a:pt x="81" y="88"/>
                      <a:pt x="64" y="99"/>
                    </a:cubicBezTo>
                    <a:cubicBezTo>
                      <a:pt x="64" y="98"/>
                      <a:pt x="64" y="96"/>
                      <a:pt x="64" y="94"/>
                    </a:cubicBezTo>
                    <a:cubicBezTo>
                      <a:pt x="64" y="92"/>
                      <a:pt x="64" y="90"/>
                      <a:pt x="64" y="89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1" y="98"/>
                      <a:pt x="56" y="106"/>
                      <a:pt x="50" y="112"/>
                    </a:cubicBezTo>
                    <a:cubicBezTo>
                      <a:pt x="46" y="102"/>
                      <a:pt x="39" y="94"/>
                      <a:pt x="30" y="89"/>
                    </a:cubicBezTo>
                    <a:cubicBezTo>
                      <a:pt x="29" y="89"/>
                      <a:pt x="28" y="88"/>
                      <a:pt x="27" y="88"/>
                    </a:cubicBezTo>
                    <a:cubicBezTo>
                      <a:pt x="27" y="92"/>
                      <a:pt x="29" y="97"/>
                      <a:pt x="31" y="101"/>
                    </a:cubicBezTo>
                    <a:cubicBezTo>
                      <a:pt x="12" y="89"/>
                      <a:pt x="0" y="69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  <p:grpSp>
          <p:nvGrpSpPr>
            <p:cNvPr id="48" name="Group 39">
              <a:extLst>
                <a:ext uri="{FF2B5EF4-FFF2-40B4-BE49-F238E27FC236}">
                  <a16:creationId xmlns:a16="http://schemas.microsoft.com/office/drawing/2014/main" id="{F0425454-D3C8-70FA-4A47-47834C92F6F1}"/>
                </a:ext>
              </a:extLst>
            </p:cNvPr>
            <p:cNvGrpSpPr/>
            <p:nvPr/>
          </p:nvGrpSpPr>
          <p:grpSpPr>
            <a:xfrm rot="2700000">
              <a:off x="10827585" y="2382450"/>
              <a:ext cx="559190" cy="653359"/>
              <a:chOff x="9138618" y="2708062"/>
              <a:chExt cx="1328738" cy="1568451"/>
            </a:xfrm>
          </p:grpSpPr>
          <p:grpSp>
            <p:nvGrpSpPr>
              <p:cNvPr id="49" name="Group 40">
                <a:extLst>
                  <a:ext uri="{FF2B5EF4-FFF2-40B4-BE49-F238E27FC236}">
                    <a16:creationId xmlns:a16="http://schemas.microsoft.com/office/drawing/2014/main" id="{9D1B8533-A66A-9BFA-F971-4E65E464784A}"/>
                  </a:ext>
                </a:extLst>
              </p:cNvPr>
              <p:cNvGrpSpPr/>
              <p:nvPr/>
            </p:nvGrpSpPr>
            <p:grpSpPr>
              <a:xfrm>
                <a:off x="9138618" y="3481176"/>
                <a:ext cx="1328738" cy="730250"/>
                <a:chOff x="9138618" y="3481176"/>
                <a:chExt cx="1328738" cy="730250"/>
              </a:xfrm>
              <a:solidFill>
                <a:srgbClr val="29401C"/>
              </a:solidFill>
            </p:grpSpPr>
            <p:sp>
              <p:nvSpPr>
                <p:cNvPr id="78" name="Freeform 83">
                  <a:extLst>
                    <a:ext uri="{FF2B5EF4-FFF2-40B4-BE49-F238E27FC236}">
                      <a16:creationId xmlns:a16="http://schemas.microsoft.com/office/drawing/2014/main" id="{D10CFD9F-C325-5FFE-259E-ECECEB518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8618" y="3481176"/>
                  <a:ext cx="715963" cy="730250"/>
                </a:xfrm>
                <a:custGeom>
                  <a:avLst/>
                  <a:gdLst>
                    <a:gd name="T0" fmla="*/ 176 w 189"/>
                    <a:gd name="T1" fmla="*/ 0 h 194"/>
                    <a:gd name="T2" fmla="*/ 30 w 189"/>
                    <a:gd name="T3" fmla="*/ 172 h 194"/>
                    <a:gd name="T4" fmla="*/ 39 w 189"/>
                    <a:gd name="T5" fmla="*/ 194 h 194"/>
                    <a:gd name="T6" fmla="*/ 102 w 189"/>
                    <a:gd name="T7" fmla="*/ 123 h 194"/>
                    <a:gd name="T8" fmla="*/ 187 w 189"/>
                    <a:gd name="T9" fmla="*/ 84 h 194"/>
                    <a:gd name="T10" fmla="*/ 189 w 189"/>
                    <a:gd name="T11" fmla="*/ 0 h 194"/>
                    <a:gd name="T12" fmla="*/ 176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76" y="0"/>
                      </a:moveTo>
                      <a:cubicBezTo>
                        <a:pt x="64" y="0"/>
                        <a:pt x="0" y="92"/>
                        <a:pt x="30" y="172"/>
                      </a:cubicBezTo>
                      <a:cubicBezTo>
                        <a:pt x="33" y="179"/>
                        <a:pt x="36" y="187"/>
                        <a:pt x="39" y="194"/>
                      </a:cubicBezTo>
                      <a:cubicBezTo>
                        <a:pt x="48" y="163"/>
                        <a:pt x="70" y="137"/>
                        <a:pt x="102" y="123"/>
                      </a:cubicBezTo>
                      <a:cubicBezTo>
                        <a:pt x="123" y="101"/>
                        <a:pt x="153" y="87"/>
                        <a:pt x="187" y="84"/>
                      </a:cubicBezTo>
                      <a:cubicBezTo>
                        <a:pt x="188" y="56"/>
                        <a:pt x="189" y="28"/>
                        <a:pt x="189" y="0"/>
                      </a:cubicBezTo>
                      <a:cubicBezTo>
                        <a:pt x="185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9" name="Freeform 84">
                  <a:extLst>
                    <a:ext uri="{FF2B5EF4-FFF2-40B4-BE49-F238E27FC236}">
                      <a16:creationId xmlns:a16="http://schemas.microsoft.com/office/drawing/2014/main" id="{C61D8B70-7082-9D23-41A4-EA39068DF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51393" y="3481176"/>
                  <a:ext cx="715963" cy="730250"/>
                </a:xfrm>
                <a:custGeom>
                  <a:avLst/>
                  <a:gdLst>
                    <a:gd name="T0" fmla="*/ 13 w 189"/>
                    <a:gd name="T1" fmla="*/ 0 h 194"/>
                    <a:gd name="T2" fmla="*/ 159 w 189"/>
                    <a:gd name="T3" fmla="*/ 172 h 194"/>
                    <a:gd name="T4" fmla="*/ 150 w 189"/>
                    <a:gd name="T5" fmla="*/ 194 h 194"/>
                    <a:gd name="T6" fmla="*/ 87 w 189"/>
                    <a:gd name="T7" fmla="*/ 123 h 194"/>
                    <a:gd name="T8" fmla="*/ 2 w 189"/>
                    <a:gd name="T9" fmla="*/ 84 h 194"/>
                    <a:gd name="T10" fmla="*/ 0 w 189"/>
                    <a:gd name="T11" fmla="*/ 0 h 194"/>
                    <a:gd name="T12" fmla="*/ 13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3" y="0"/>
                      </a:moveTo>
                      <a:cubicBezTo>
                        <a:pt x="125" y="0"/>
                        <a:pt x="189" y="92"/>
                        <a:pt x="159" y="172"/>
                      </a:cubicBezTo>
                      <a:cubicBezTo>
                        <a:pt x="157" y="179"/>
                        <a:pt x="154" y="187"/>
                        <a:pt x="150" y="194"/>
                      </a:cubicBezTo>
                      <a:cubicBezTo>
                        <a:pt x="142" y="163"/>
                        <a:pt x="119" y="137"/>
                        <a:pt x="87" y="123"/>
                      </a:cubicBezTo>
                      <a:cubicBezTo>
                        <a:pt x="67" y="101"/>
                        <a:pt x="36" y="87"/>
                        <a:pt x="2" y="84"/>
                      </a:cubicBezTo>
                      <a:cubicBezTo>
                        <a:pt x="2" y="56"/>
                        <a:pt x="1" y="28"/>
                        <a:pt x="0" y="0"/>
                      </a:cubicBezTo>
                      <a:cubicBezTo>
                        <a:pt x="5" y="0"/>
                        <a:pt x="9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grpSp>
            <p:nvGrpSpPr>
              <p:cNvPr id="50" name="Group 41">
                <a:extLst>
                  <a:ext uri="{FF2B5EF4-FFF2-40B4-BE49-F238E27FC236}">
                    <a16:creationId xmlns:a16="http://schemas.microsoft.com/office/drawing/2014/main" id="{50BD2F60-F47F-0E6E-D5E2-4BBB0DAE5982}"/>
                  </a:ext>
                </a:extLst>
              </p:cNvPr>
              <p:cNvGrpSpPr/>
              <p:nvPr/>
            </p:nvGrpSpPr>
            <p:grpSpPr>
              <a:xfrm>
                <a:off x="9213230" y="3492288"/>
                <a:ext cx="1182688" cy="587376"/>
                <a:chOff x="9213230" y="3492288"/>
                <a:chExt cx="1182688" cy="587376"/>
              </a:xfrm>
              <a:solidFill>
                <a:srgbClr val="D3EC84"/>
              </a:solidFill>
            </p:grpSpPr>
            <p:sp>
              <p:nvSpPr>
                <p:cNvPr id="76" name="Freeform 81">
                  <a:extLst>
                    <a:ext uri="{FF2B5EF4-FFF2-40B4-BE49-F238E27FC236}">
                      <a16:creationId xmlns:a16="http://schemas.microsoft.com/office/drawing/2014/main" id="{A5E7EF7C-C811-60EE-5B64-95C3C5992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3230" y="3492289"/>
                  <a:ext cx="690563" cy="587375"/>
                </a:xfrm>
                <a:custGeom>
                  <a:avLst/>
                  <a:gdLst>
                    <a:gd name="T0" fmla="*/ 169 w 182"/>
                    <a:gd name="T1" fmla="*/ 1 h 156"/>
                    <a:gd name="T2" fmla="*/ 18 w 182"/>
                    <a:gd name="T3" fmla="*/ 156 h 156"/>
                    <a:gd name="T4" fmla="*/ 164 w 182"/>
                    <a:gd name="T5" fmla="*/ 24 h 156"/>
                    <a:gd name="T6" fmla="*/ 176 w 182"/>
                    <a:gd name="T7" fmla="*/ 24 h 156"/>
                    <a:gd name="T8" fmla="*/ 174 w 182"/>
                    <a:gd name="T9" fmla="*/ 86 h 156"/>
                    <a:gd name="T10" fmla="*/ 178 w 182"/>
                    <a:gd name="T11" fmla="*/ 86 h 156"/>
                    <a:gd name="T12" fmla="*/ 182 w 182"/>
                    <a:gd name="T13" fmla="*/ 2 h 156"/>
                    <a:gd name="T14" fmla="*/ 169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69" y="1"/>
                      </a:moveTo>
                      <a:cubicBezTo>
                        <a:pt x="66" y="0"/>
                        <a:pt x="0" y="80"/>
                        <a:pt x="18" y="156"/>
                      </a:cubicBezTo>
                      <a:cubicBezTo>
                        <a:pt x="13" y="88"/>
                        <a:pt x="75" y="23"/>
                        <a:pt x="164" y="24"/>
                      </a:cubicBezTo>
                      <a:cubicBezTo>
                        <a:pt x="168" y="24"/>
                        <a:pt x="172" y="24"/>
                        <a:pt x="176" y="24"/>
                      </a:cubicBezTo>
                      <a:cubicBezTo>
                        <a:pt x="175" y="45"/>
                        <a:pt x="175" y="66"/>
                        <a:pt x="174" y="86"/>
                      </a:cubicBezTo>
                      <a:cubicBezTo>
                        <a:pt x="176" y="86"/>
                        <a:pt x="177" y="86"/>
                        <a:pt x="178" y="86"/>
                      </a:cubicBezTo>
                      <a:cubicBezTo>
                        <a:pt x="180" y="58"/>
                        <a:pt x="181" y="30"/>
                        <a:pt x="182" y="2"/>
                      </a:cubicBezTo>
                      <a:cubicBezTo>
                        <a:pt x="178" y="2"/>
                        <a:pt x="173" y="1"/>
                        <a:pt x="169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7" name="Freeform 82">
                  <a:extLst>
                    <a:ext uri="{FF2B5EF4-FFF2-40B4-BE49-F238E27FC236}">
                      <a16:creationId xmlns:a16="http://schemas.microsoft.com/office/drawing/2014/main" id="{584A3DEA-4D01-3EB6-9105-B35FCC135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6943" y="3492288"/>
                  <a:ext cx="688975" cy="587375"/>
                </a:xfrm>
                <a:custGeom>
                  <a:avLst/>
                  <a:gdLst>
                    <a:gd name="T0" fmla="*/ 12 w 182"/>
                    <a:gd name="T1" fmla="*/ 1 h 156"/>
                    <a:gd name="T2" fmla="*/ 164 w 182"/>
                    <a:gd name="T3" fmla="*/ 156 h 156"/>
                    <a:gd name="T4" fmla="*/ 18 w 182"/>
                    <a:gd name="T5" fmla="*/ 24 h 156"/>
                    <a:gd name="T6" fmla="*/ 5 w 182"/>
                    <a:gd name="T7" fmla="*/ 24 h 156"/>
                    <a:gd name="T8" fmla="*/ 7 w 182"/>
                    <a:gd name="T9" fmla="*/ 86 h 156"/>
                    <a:gd name="T10" fmla="*/ 3 w 182"/>
                    <a:gd name="T11" fmla="*/ 86 h 156"/>
                    <a:gd name="T12" fmla="*/ 0 w 182"/>
                    <a:gd name="T13" fmla="*/ 2 h 156"/>
                    <a:gd name="T14" fmla="*/ 12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2" y="1"/>
                      </a:moveTo>
                      <a:cubicBezTo>
                        <a:pt x="116" y="0"/>
                        <a:pt x="182" y="80"/>
                        <a:pt x="164" y="156"/>
                      </a:cubicBezTo>
                      <a:cubicBezTo>
                        <a:pt x="169" y="88"/>
                        <a:pt x="107" y="23"/>
                        <a:pt x="18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6" y="45"/>
                        <a:pt x="7" y="66"/>
                        <a:pt x="7" y="86"/>
                      </a:cubicBezTo>
                      <a:cubicBezTo>
                        <a:pt x="6" y="86"/>
                        <a:pt x="5" y="86"/>
                        <a:pt x="3" y="86"/>
                      </a:cubicBezTo>
                      <a:cubicBezTo>
                        <a:pt x="2" y="58"/>
                        <a:pt x="1" y="30"/>
                        <a:pt x="0" y="2"/>
                      </a:cubicBezTo>
                      <a:cubicBezTo>
                        <a:pt x="4" y="2"/>
                        <a:pt x="8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2891D2A7-DFE9-F95D-FE68-FE4038158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917" y="2708062"/>
                <a:ext cx="830263" cy="1365250"/>
              </a:xfrm>
              <a:custGeom>
                <a:avLst/>
                <a:gdLst>
                  <a:gd name="T0" fmla="*/ 109 w 219"/>
                  <a:gd name="T1" fmla="*/ 0 h 362"/>
                  <a:gd name="T2" fmla="*/ 102 w 219"/>
                  <a:gd name="T3" fmla="*/ 2 h 362"/>
                  <a:gd name="T4" fmla="*/ 59 w 219"/>
                  <a:gd name="T5" fmla="*/ 37 h 362"/>
                  <a:gd name="T6" fmla="*/ 59 w 219"/>
                  <a:gd name="T7" fmla="*/ 37 h 362"/>
                  <a:gd name="T8" fmla="*/ 1 w 219"/>
                  <a:gd name="T9" fmla="*/ 92 h 362"/>
                  <a:gd name="T10" fmla="*/ 1 w 219"/>
                  <a:gd name="T11" fmla="*/ 93 h 362"/>
                  <a:gd name="T12" fmla="*/ 0 w 219"/>
                  <a:gd name="T13" fmla="*/ 94 h 362"/>
                  <a:gd name="T14" fmla="*/ 0 w 219"/>
                  <a:gd name="T15" fmla="*/ 95 h 362"/>
                  <a:gd name="T16" fmla="*/ 0 w 219"/>
                  <a:gd name="T17" fmla="*/ 96 h 362"/>
                  <a:gd name="T18" fmla="*/ 34 w 219"/>
                  <a:gd name="T19" fmla="*/ 327 h 362"/>
                  <a:gd name="T20" fmla="*/ 36 w 219"/>
                  <a:gd name="T21" fmla="*/ 336 h 362"/>
                  <a:gd name="T22" fmla="*/ 54 w 219"/>
                  <a:gd name="T23" fmla="*/ 355 h 362"/>
                  <a:gd name="T24" fmla="*/ 166 w 219"/>
                  <a:gd name="T25" fmla="*/ 355 h 362"/>
                  <a:gd name="T26" fmla="*/ 184 w 219"/>
                  <a:gd name="T27" fmla="*/ 336 h 362"/>
                  <a:gd name="T28" fmla="*/ 186 w 219"/>
                  <a:gd name="T29" fmla="*/ 326 h 362"/>
                  <a:gd name="T30" fmla="*/ 186 w 219"/>
                  <a:gd name="T31" fmla="*/ 326 h 362"/>
                  <a:gd name="T32" fmla="*/ 190 w 219"/>
                  <a:gd name="T33" fmla="*/ 295 h 362"/>
                  <a:gd name="T34" fmla="*/ 192 w 219"/>
                  <a:gd name="T35" fmla="*/ 285 h 362"/>
                  <a:gd name="T36" fmla="*/ 219 w 219"/>
                  <a:gd name="T37" fmla="*/ 95 h 362"/>
                  <a:gd name="T38" fmla="*/ 219 w 219"/>
                  <a:gd name="T39" fmla="*/ 94 h 362"/>
                  <a:gd name="T40" fmla="*/ 218 w 219"/>
                  <a:gd name="T41" fmla="*/ 93 h 362"/>
                  <a:gd name="T42" fmla="*/ 218 w 219"/>
                  <a:gd name="T43" fmla="*/ 92 h 362"/>
                  <a:gd name="T44" fmla="*/ 217 w 219"/>
                  <a:gd name="T45" fmla="*/ 91 h 362"/>
                  <a:gd name="T46" fmla="*/ 116 w 219"/>
                  <a:gd name="T47" fmla="*/ 2 h 362"/>
                  <a:gd name="T48" fmla="*/ 109 w 219"/>
                  <a:gd name="T4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362">
                    <a:moveTo>
                      <a:pt x="109" y="0"/>
                    </a:moveTo>
                    <a:cubicBezTo>
                      <a:pt x="106" y="0"/>
                      <a:pt x="103" y="1"/>
                      <a:pt x="102" y="2"/>
                    </a:cubicBezTo>
                    <a:cubicBezTo>
                      <a:pt x="87" y="14"/>
                      <a:pt x="73" y="25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39" y="55"/>
                      <a:pt x="19" y="73"/>
                      <a:pt x="1" y="92"/>
                    </a:cubicBezTo>
                    <a:cubicBezTo>
                      <a:pt x="1" y="92"/>
                      <a:pt x="1" y="92"/>
                      <a:pt x="1" y="93"/>
                    </a:cubicBezTo>
                    <a:cubicBezTo>
                      <a:pt x="1" y="93"/>
                      <a:pt x="0" y="93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6"/>
                    </a:cubicBezTo>
                    <a:cubicBezTo>
                      <a:pt x="11" y="173"/>
                      <a:pt x="23" y="250"/>
                      <a:pt x="34" y="327"/>
                    </a:cubicBezTo>
                    <a:cubicBezTo>
                      <a:pt x="35" y="330"/>
                      <a:pt x="35" y="333"/>
                      <a:pt x="36" y="336"/>
                    </a:cubicBezTo>
                    <a:cubicBezTo>
                      <a:pt x="37" y="345"/>
                      <a:pt x="45" y="353"/>
                      <a:pt x="54" y="355"/>
                    </a:cubicBezTo>
                    <a:cubicBezTo>
                      <a:pt x="92" y="362"/>
                      <a:pt x="128" y="361"/>
                      <a:pt x="166" y="355"/>
                    </a:cubicBezTo>
                    <a:cubicBezTo>
                      <a:pt x="175" y="353"/>
                      <a:pt x="183" y="345"/>
                      <a:pt x="184" y="336"/>
                    </a:cubicBezTo>
                    <a:cubicBezTo>
                      <a:pt x="185" y="333"/>
                      <a:pt x="185" y="329"/>
                      <a:pt x="186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7" y="316"/>
                      <a:pt x="189" y="305"/>
                      <a:pt x="190" y="295"/>
                    </a:cubicBezTo>
                    <a:cubicBezTo>
                      <a:pt x="191" y="292"/>
                      <a:pt x="191" y="288"/>
                      <a:pt x="192" y="285"/>
                    </a:cubicBezTo>
                    <a:cubicBezTo>
                      <a:pt x="201" y="222"/>
                      <a:pt x="210" y="158"/>
                      <a:pt x="219" y="95"/>
                    </a:cubicBezTo>
                    <a:cubicBezTo>
                      <a:pt x="219" y="95"/>
                      <a:pt x="219" y="95"/>
                      <a:pt x="219" y="94"/>
                    </a:cubicBezTo>
                    <a:cubicBezTo>
                      <a:pt x="219" y="94"/>
                      <a:pt x="219" y="94"/>
                      <a:pt x="218" y="93"/>
                    </a:cubicBezTo>
                    <a:cubicBezTo>
                      <a:pt x="218" y="93"/>
                      <a:pt x="218" y="92"/>
                      <a:pt x="218" y="92"/>
                    </a:cubicBezTo>
                    <a:cubicBezTo>
                      <a:pt x="218" y="92"/>
                      <a:pt x="218" y="92"/>
                      <a:pt x="217" y="91"/>
                    </a:cubicBezTo>
                    <a:cubicBezTo>
                      <a:pt x="188" y="60"/>
                      <a:pt x="154" y="30"/>
                      <a:pt x="116" y="2"/>
                    </a:cubicBezTo>
                    <a:cubicBezTo>
                      <a:pt x="115" y="1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2" name="Group 43">
                <a:extLst>
                  <a:ext uri="{FF2B5EF4-FFF2-40B4-BE49-F238E27FC236}">
                    <a16:creationId xmlns:a16="http://schemas.microsoft.com/office/drawing/2014/main" id="{BAA7AA78-F499-4F23-2194-4B9D8DE2E0F5}"/>
                  </a:ext>
                </a:extLst>
              </p:cNvPr>
              <p:cNvGrpSpPr/>
              <p:nvPr/>
            </p:nvGrpSpPr>
            <p:grpSpPr>
              <a:xfrm>
                <a:off x="9543430" y="3835188"/>
                <a:ext cx="508001" cy="79376"/>
                <a:chOff x="9543430" y="3835188"/>
                <a:chExt cx="508001" cy="79376"/>
              </a:xfrm>
              <a:solidFill>
                <a:srgbClr val="D3EC84"/>
              </a:solidFill>
            </p:grpSpPr>
            <p:sp>
              <p:nvSpPr>
                <p:cNvPr id="63" name="Freeform 77">
                  <a:extLst>
                    <a:ext uri="{FF2B5EF4-FFF2-40B4-BE49-F238E27FC236}">
                      <a16:creationId xmlns:a16="http://schemas.microsoft.com/office/drawing/2014/main" id="{2EA4CD1F-2259-0889-37E6-B0B569DD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3918" y="3835188"/>
                  <a:ext cx="141288" cy="71438"/>
                </a:xfrm>
                <a:custGeom>
                  <a:avLst/>
                  <a:gdLst>
                    <a:gd name="T0" fmla="*/ 37 w 37"/>
                    <a:gd name="T1" fmla="*/ 0 h 19"/>
                    <a:gd name="T2" fmla="*/ 37 w 37"/>
                    <a:gd name="T3" fmla="*/ 17 h 19"/>
                    <a:gd name="T4" fmla="*/ 2 w 37"/>
                    <a:gd name="T5" fmla="*/ 19 h 19"/>
                    <a:gd name="T6" fmla="*/ 0 w 37"/>
                    <a:gd name="T7" fmla="*/ 1 h 19"/>
                    <a:gd name="T8" fmla="*/ 37 w 37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7" y="0"/>
                      </a:moveTo>
                      <a:cubicBezTo>
                        <a:pt x="37" y="6"/>
                        <a:pt x="37" y="12"/>
                        <a:pt x="37" y="17"/>
                      </a:cubicBezTo>
                      <a:cubicBezTo>
                        <a:pt x="25" y="18"/>
                        <a:pt x="14" y="18"/>
                        <a:pt x="2" y="19"/>
                      </a:cubicBezTo>
                      <a:cubicBezTo>
                        <a:pt x="1" y="13"/>
                        <a:pt x="1" y="7"/>
                        <a:pt x="0" y="1"/>
                      </a:cubicBezTo>
                      <a:cubicBezTo>
                        <a:pt x="13" y="1"/>
                        <a:pt x="25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4" name="Freeform 78">
                  <a:extLst>
                    <a:ext uri="{FF2B5EF4-FFF2-40B4-BE49-F238E27FC236}">
                      <a16:creationId xmlns:a16="http://schemas.microsoft.com/office/drawing/2014/main" id="{07E4C23F-6BFE-F6A5-1DDC-35DD6B672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9655" y="3835188"/>
                  <a:ext cx="144463" cy="71438"/>
                </a:xfrm>
                <a:custGeom>
                  <a:avLst/>
                  <a:gdLst>
                    <a:gd name="T0" fmla="*/ 0 w 38"/>
                    <a:gd name="T1" fmla="*/ 0 h 19"/>
                    <a:gd name="T2" fmla="*/ 38 w 38"/>
                    <a:gd name="T3" fmla="*/ 1 h 19"/>
                    <a:gd name="T4" fmla="*/ 36 w 38"/>
                    <a:gd name="T5" fmla="*/ 19 h 19"/>
                    <a:gd name="T6" fmla="*/ 0 w 38"/>
                    <a:gd name="T7" fmla="*/ 17 h 19"/>
                    <a:gd name="T8" fmla="*/ 0 w 38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9">
                      <a:moveTo>
                        <a:pt x="0" y="0"/>
                      </a:moveTo>
                      <a:cubicBezTo>
                        <a:pt x="13" y="0"/>
                        <a:pt x="25" y="1"/>
                        <a:pt x="38" y="1"/>
                      </a:cubicBezTo>
                      <a:cubicBezTo>
                        <a:pt x="37" y="7"/>
                        <a:pt x="37" y="13"/>
                        <a:pt x="36" y="19"/>
                      </a:cubicBezTo>
                      <a:cubicBezTo>
                        <a:pt x="24" y="18"/>
                        <a:pt x="12" y="17"/>
                        <a:pt x="0" y="17"/>
                      </a:cubicBezTo>
                      <a:cubicBezTo>
                        <a:pt x="0" y="12"/>
                        <a:pt x="0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5" name="Freeform 79">
                  <a:extLst>
                    <a:ext uri="{FF2B5EF4-FFF2-40B4-BE49-F238E27FC236}">
                      <a16:creationId xmlns:a16="http://schemas.microsoft.com/office/drawing/2014/main" id="{144D8FE7-7987-76C4-BF06-642419B99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3430" y="3843126"/>
                  <a:ext cx="52388" cy="71438"/>
                </a:xfrm>
                <a:custGeom>
                  <a:avLst/>
                  <a:gdLst>
                    <a:gd name="T0" fmla="*/ 0 w 14"/>
                    <a:gd name="T1" fmla="*/ 2 h 19"/>
                    <a:gd name="T2" fmla="*/ 12 w 14"/>
                    <a:gd name="T3" fmla="*/ 0 h 19"/>
                    <a:gd name="T4" fmla="*/ 14 w 14"/>
                    <a:gd name="T5" fmla="*/ 18 h 19"/>
                    <a:gd name="T6" fmla="*/ 2 w 14"/>
                    <a:gd name="T7" fmla="*/ 19 h 19"/>
                    <a:gd name="T8" fmla="*/ 0 w 14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9">
                      <a:moveTo>
                        <a:pt x="0" y="2"/>
                      </a:moveTo>
                      <a:cubicBezTo>
                        <a:pt x="4" y="1"/>
                        <a:pt x="8" y="1"/>
                        <a:pt x="12" y="0"/>
                      </a:cubicBezTo>
                      <a:cubicBezTo>
                        <a:pt x="13" y="6"/>
                        <a:pt x="13" y="12"/>
                        <a:pt x="14" y="18"/>
                      </a:cubicBezTo>
                      <a:cubicBezTo>
                        <a:pt x="10" y="18"/>
                        <a:pt x="6" y="18"/>
                        <a:pt x="2" y="19"/>
                      </a:cubicBezTo>
                      <a:cubicBezTo>
                        <a:pt x="2" y="13"/>
                        <a:pt x="1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6" name="Freeform 80">
                  <a:extLst>
                    <a:ext uri="{FF2B5EF4-FFF2-40B4-BE49-F238E27FC236}">
                      <a16:creationId xmlns:a16="http://schemas.microsoft.com/office/drawing/2014/main" id="{10703510-AD49-5203-5E9E-4685E82A0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2218" y="3843126"/>
                  <a:ext cx="49213" cy="71438"/>
                </a:xfrm>
                <a:custGeom>
                  <a:avLst/>
                  <a:gdLst>
                    <a:gd name="T0" fmla="*/ 11 w 13"/>
                    <a:gd name="T1" fmla="*/ 19 h 19"/>
                    <a:gd name="T2" fmla="*/ 0 w 13"/>
                    <a:gd name="T3" fmla="*/ 18 h 19"/>
                    <a:gd name="T4" fmla="*/ 2 w 13"/>
                    <a:gd name="T5" fmla="*/ 0 h 19"/>
                    <a:gd name="T6" fmla="*/ 13 w 13"/>
                    <a:gd name="T7" fmla="*/ 1 h 19"/>
                    <a:gd name="T8" fmla="*/ 11 w 1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9">
                      <a:moveTo>
                        <a:pt x="11" y="19"/>
                      </a:moveTo>
                      <a:cubicBezTo>
                        <a:pt x="7" y="18"/>
                        <a:pt x="4" y="18"/>
                        <a:pt x="0" y="18"/>
                      </a:cubicBezTo>
                      <a:cubicBezTo>
                        <a:pt x="1" y="12"/>
                        <a:pt x="1" y="6"/>
                        <a:pt x="2" y="0"/>
                      </a:cubicBezTo>
                      <a:cubicBezTo>
                        <a:pt x="6" y="1"/>
                        <a:pt x="9" y="1"/>
                        <a:pt x="13" y="1"/>
                      </a:cubicBezTo>
                      <a:cubicBezTo>
                        <a:pt x="12" y="7"/>
                        <a:pt x="12" y="13"/>
                        <a:pt x="11" y="19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B33FB60A-E8C5-015E-6B5E-E9B9DAFE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2877926"/>
                <a:ext cx="677863" cy="219075"/>
              </a:xfrm>
              <a:custGeom>
                <a:avLst/>
                <a:gdLst>
                  <a:gd name="T0" fmla="*/ 179 w 179"/>
                  <a:gd name="T1" fmla="*/ 47 h 58"/>
                  <a:gd name="T2" fmla="*/ 156 w 179"/>
                  <a:gd name="T3" fmla="*/ 58 h 58"/>
                  <a:gd name="T4" fmla="*/ 129 w 179"/>
                  <a:gd name="T5" fmla="*/ 40 h 58"/>
                  <a:gd name="T6" fmla="*/ 118 w 179"/>
                  <a:gd name="T7" fmla="*/ 40 h 58"/>
                  <a:gd name="T8" fmla="*/ 89 w 179"/>
                  <a:gd name="T9" fmla="*/ 55 h 58"/>
                  <a:gd name="T10" fmla="*/ 61 w 179"/>
                  <a:gd name="T11" fmla="*/ 40 h 58"/>
                  <a:gd name="T12" fmla="*/ 50 w 179"/>
                  <a:gd name="T13" fmla="*/ 41 h 58"/>
                  <a:gd name="T14" fmla="*/ 23 w 179"/>
                  <a:gd name="T15" fmla="*/ 58 h 58"/>
                  <a:gd name="T16" fmla="*/ 0 w 179"/>
                  <a:gd name="T17" fmla="*/ 48 h 58"/>
                  <a:gd name="T18" fmla="*/ 50 w 179"/>
                  <a:gd name="T19" fmla="*/ 1 h 58"/>
                  <a:gd name="T20" fmla="*/ 128 w 179"/>
                  <a:gd name="T21" fmla="*/ 0 h 58"/>
                  <a:gd name="T22" fmla="*/ 179 w 179"/>
                  <a:gd name="T23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58">
                    <a:moveTo>
                      <a:pt x="179" y="47"/>
                    </a:moveTo>
                    <a:cubicBezTo>
                      <a:pt x="171" y="51"/>
                      <a:pt x="163" y="54"/>
                      <a:pt x="156" y="58"/>
                    </a:cubicBezTo>
                    <a:cubicBezTo>
                      <a:pt x="147" y="52"/>
                      <a:pt x="138" y="46"/>
                      <a:pt x="129" y="40"/>
                    </a:cubicBezTo>
                    <a:cubicBezTo>
                      <a:pt x="126" y="38"/>
                      <a:pt x="121" y="38"/>
                      <a:pt x="118" y="40"/>
                    </a:cubicBezTo>
                    <a:cubicBezTo>
                      <a:pt x="108" y="45"/>
                      <a:pt x="99" y="50"/>
                      <a:pt x="89" y="55"/>
                    </a:cubicBezTo>
                    <a:cubicBezTo>
                      <a:pt x="80" y="50"/>
                      <a:pt x="71" y="45"/>
                      <a:pt x="61" y="40"/>
                    </a:cubicBezTo>
                    <a:cubicBezTo>
                      <a:pt x="58" y="38"/>
                      <a:pt x="53" y="39"/>
                      <a:pt x="50" y="41"/>
                    </a:cubicBezTo>
                    <a:cubicBezTo>
                      <a:pt x="41" y="46"/>
                      <a:pt x="32" y="52"/>
                      <a:pt x="23" y="58"/>
                    </a:cubicBezTo>
                    <a:cubicBezTo>
                      <a:pt x="15" y="54"/>
                      <a:pt x="8" y="51"/>
                      <a:pt x="0" y="48"/>
                    </a:cubicBezTo>
                    <a:cubicBezTo>
                      <a:pt x="16" y="32"/>
                      <a:pt x="32" y="16"/>
                      <a:pt x="50" y="1"/>
                    </a:cubicBezTo>
                    <a:cubicBezTo>
                      <a:pt x="76" y="3"/>
                      <a:pt x="102" y="3"/>
                      <a:pt x="128" y="0"/>
                    </a:cubicBezTo>
                    <a:cubicBezTo>
                      <a:pt x="146" y="16"/>
                      <a:pt x="163" y="31"/>
                      <a:pt x="179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4" name="Group 45">
                <a:extLst>
                  <a:ext uri="{FF2B5EF4-FFF2-40B4-BE49-F238E27FC236}">
                    <a16:creationId xmlns:a16="http://schemas.microsoft.com/office/drawing/2014/main" id="{166E82E9-2055-CCF8-4594-E841F65A41F2}"/>
                  </a:ext>
                </a:extLst>
              </p:cNvPr>
              <p:cNvGrpSpPr/>
              <p:nvPr/>
            </p:nvGrpSpPr>
            <p:grpSpPr>
              <a:xfrm>
                <a:off x="9448180" y="2765213"/>
                <a:ext cx="690563" cy="993775"/>
                <a:chOff x="9448180" y="2765213"/>
                <a:chExt cx="690563" cy="993775"/>
              </a:xfrm>
              <a:solidFill>
                <a:srgbClr val="B4DE2C"/>
              </a:solidFill>
            </p:grpSpPr>
            <p:grpSp>
              <p:nvGrpSpPr>
                <p:cNvPr id="57" name="Group 48">
                  <a:extLst>
                    <a:ext uri="{FF2B5EF4-FFF2-40B4-BE49-F238E27FC236}">
                      <a16:creationId xmlns:a16="http://schemas.microsoft.com/office/drawing/2014/main" id="{B4FF8FE3-AA1F-5016-0277-6FBF10D8CB4F}"/>
                    </a:ext>
                  </a:extLst>
                </p:cNvPr>
                <p:cNvGrpSpPr/>
                <p:nvPr/>
              </p:nvGrpSpPr>
              <p:grpSpPr>
                <a:xfrm>
                  <a:off x="9448180" y="3070013"/>
                  <a:ext cx="690563" cy="688975"/>
                  <a:chOff x="9448180" y="3070013"/>
                  <a:chExt cx="690563" cy="688975"/>
                </a:xfrm>
                <a:grpFill/>
              </p:grpSpPr>
              <p:sp>
                <p:nvSpPr>
                  <p:cNvPr id="59" name="Freeform 73">
                    <a:extLst>
                      <a:ext uri="{FF2B5EF4-FFF2-40B4-BE49-F238E27FC236}">
                        <a16:creationId xmlns:a16="http://schemas.microsoft.com/office/drawing/2014/main" id="{695455C7-6907-E9ED-BADE-92A15FAC3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76768" y="3073188"/>
                    <a:ext cx="198438" cy="674688"/>
                  </a:xfrm>
                  <a:custGeom>
                    <a:avLst/>
                    <a:gdLst>
                      <a:gd name="T0" fmla="*/ 0 w 52"/>
                      <a:gd name="T1" fmla="*/ 15 h 179"/>
                      <a:gd name="T2" fmla="*/ 24 w 52"/>
                      <a:gd name="T3" fmla="*/ 0 h 179"/>
                      <a:gd name="T4" fmla="*/ 49 w 52"/>
                      <a:gd name="T5" fmla="*/ 13 h 179"/>
                      <a:gd name="T6" fmla="*/ 52 w 52"/>
                      <a:gd name="T7" fmla="*/ 178 h 179"/>
                      <a:gd name="T8" fmla="*/ 14 w 52"/>
                      <a:gd name="T9" fmla="*/ 179 h 179"/>
                      <a:gd name="T10" fmla="*/ 0 w 52"/>
                      <a:gd name="T11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79">
                        <a:moveTo>
                          <a:pt x="0" y="15"/>
                        </a:moveTo>
                        <a:cubicBezTo>
                          <a:pt x="8" y="10"/>
                          <a:pt x="16" y="5"/>
                          <a:pt x="24" y="0"/>
                        </a:cubicBezTo>
                        <a:cubicBezTo>
                          <a:pt x="33" y="4"/>
                          <a:pt x="41" y="8"/>
                          <a:pt x="49" y="13"/>
                        </a:cubicBezTo>
                        <a:cubicBezTo>
                          <a:pt x="50" y="68"/>
                          <a:pt x="51" y="123"/>
                          <a:pt x="52" y="178"/>
                        </a:cubicBezTo>
                        <a:cubicBezTo>
                          <a:pt x="39" y="178"/>
                          <a:pt x="26" y="179"/>
                          <a:pt x="14" y="179"/>
                        </a:cubicBezTo>
                        <a:cubicBezTo>
                          <a:pt x="9" y="125"/>
                          <a:pt x="5" y="70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0" name="Freeform 74">
                    <a:extLst>
                      <a:ext uri="{FF2B5EF4-FFF2-40B4-BE49-F238E27FC236}">
                        <a16:creationId xmlns:a16="http://schemas.microsoft.com/office/drawing/2014/main" id="{EFAE8BA1-343C-56CA-3330-D1B80C2CB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9655" y="3070013"/>
                    <a:ext cx="196850" cy="677863"/>
                  </a:xfrm>
                  <a:custGeom>
                    <a:avLst/>
                    <a:gdLst>
                      <a:gd name="T0" fmla="*/ 0 w 52"/>
                      <a:gd name="T1" fmla="*/ 179 h 180"/>
                      <a:gd name="T2" fmla="*/ 2 w 52"/>
                      <a:gd name="T3" fmla="*/ 14 h 180"/>
                      <a:gd name="T4" fmla="*/ 27 w 52"/>
                      <a:gd name="T5" fmla="*/ 0 h 180"/>
                      <a:gd name="T6" fmla="*/ 52 w 52"/>
                      <a:gd name="T7" fmla="*/ 17 h 180"/>
                      <a:gd name="T8" fmla="*/ 40 w 52"/>
                      <a:gd name="T9" fmla="*/ 180 h 180"/>
                      <a:gd name="T10" fmla="*/ 0 w 52"/>
                      <a:gd name="T11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80">
                        <a:moveTo>
                          <a:pt x="0" y="179"/>
                        </a:moveTo>
                        <a:cubicBezTo>
                          <a:pt x="1" y="124"/>
                          <a:pt x="1" y="69"/>
                          <a:pt x="2" y="14"/>
                        </a:cubicBezTo>
                        <a:cubicBezTo>
                          <a:pt x="10" y="9"/>
                          <a:pt x="18" y="5"/>
                          <a:pt x="27" y="0"/>
                        </a:cubicBezTo>
                        <a:cubicBezTo>
                          <a:pt x="35" y="6"/>
                          <a:pt x="44" y="11"/>
                          <a:pt x="52" y="17"/>
                        </a:cubicBezTo>
                        <a:cubicBezTo>
                          <a:pt x="48" y="71"/>
                          <a:pt x="44" y="126"/>
                          <a:pt x="40" y="180"/>
                        </a:cubicBezTo>
                        <a:cubicBezTo>
                          <a:pt x="26" y="179"/>
                          <a:pt x="13" y="179"/>
                          <a:pt x="0" y="179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1" name="Freeform 75">
                    <a:extLst>
                      <a:ext uri="{FF2B5EF4-FFF2-40B4-BE49-F238E27FC236}">
                        <a16:creationId xmlns:a16="http://schemas.microsoft.com/office/drawing/2014/main" id="{CFBCD4BD-E78F-4CCD-4818-516B9C509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48180" y="3108113"/>
                    <a:ext cx="133350" cy="650875"/>
                  </a:xfrm>
                  <a:custGeom>
                    <a:avLst/>
                    <a:gdLst>
                      <a:gd name="T0" fmla="*/ 0 w 35"/>
                      <a:gd name="T1" fmla="*/ 0 h 173"/>
                      <a:gd name="T2" fmla="*/ 18 w 35"/>
                      <a:gd name="T3" fmla="*/ 7 h 173"/>
                      <a:gd name="T4" fmla="*/ 35 w 35"/>
                      <a:gd name="T5" fmla="*/ 171 h 173"/>
                      <a:gd name="T6" fmla="*/ 22 w 35"/>
                      <a:gd name="T7" fmla="*/ 173 h 173"/>
                      <a:gd name="T8" fmla="*/ 0 w 35"/>
                      <a:gd name="T9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173">
                        <a:moveTo>
                          <a:pt x="0" y="0"/>
                        </a:moveTo>
                        <a:cubicBezTo>
                          <a:pt x="6" y="2"/>
                          <a:pt x="12" y="5"/>
                          <a:pt x="18" y="7"/>
                        </a:cubicBezTo>
                        <a:cubicBezTo>
                          <a:pt x="23" y="62"/>
                          <a:pt x="29" y="117"/>
                          <a:pt x="35" y="171"/>
                        </a:cubicBezTo>
                        <a:cubicBezTo>
                          <a:pt x="31" y="172"/>
                          <a:pt x="26" y="172"/>
                          <a:pt x="22" y="173"/>
                        </a:cubicBezTo>
                        <a:cubicBezTo>
                          <a:pt x="15" y="115"/>
                          <a:pt x="8" y="5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2" name="Freeform 76">
                    <a:extLst>
                      <a:ext uri="{FF2B5EF4-FFF2-40B4-BE49-F238E27FC236}">
                        <a16:creationId xmlns:a16="http://schemas.microsoft.com/office/drawing/2014/main" id="{3F93F994-7F30-B212-31A3-1114190B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16505" y="3103351"/>
                    <a:ext cx="122238" cy="652463"/>
                  </a:xfrm>
                  <a:custGeom>
                    <a:avLst/>
                    <a:gdLst>
                      <a:gd name="T0" fmla="*/ 12 w 32"/>
                      <a:gd name="T1" fmla="*/ 173 h 173"/>
                      <a:gd name="T2" fmla="*/ 0 w 32"/>
                      <a:gd name="T3" fmla="*/ 172 h 173"/>
                      <a:gd name="T4" fmla="*/ 17 w 32"/>
                      <a:gd name="T5" fmla="*/ 7 h 173"/>
                      <a:gd name="T6" fmla="*/ 32 w 32"/>
                      <a:gd name="T7" fmla="*/ 0 h 173"/>
                      <a:gd name="T8" fmla="*/ 12 w 32"/>
                      <a:gd name="T9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73">
                        <a:moveTo>
                          <a:pt x="12" y="173"/>
                        </a:moveTo>
                        <a:cubicBezTo>
                          <a:pt x="8" y="173"/>
                          <a:pt x="4" y="173"/>
                          <a:pt x="0" y="172"/>
                        </a:cubicBezTo>
                        <a:cubicBezTo>
                          <a:pt x="6" y="117"/>
                          <a:pt x="11" y="62"/>
                          <a:pt x="17" y="7"/>
                        </a:cubicBezTo>
                        <a:cubicBezTo>
                          <a:pt x="22" y="5"/>
                          <a:pt x="27" y="2"/>
                          <a:pt x="32" y="0"/>
                        </a:cubicBezTo>
                        <a:cubicBezTo>
                          <a:pt x="26" y="58"/>
                          <a:pt x="19" y="116"/>
                          <a:pt x="12" y="173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</p:grpSp>
            <p:sp>
              <p:nvSpPr>
                <p:cNvPr id="58" name="Freeform 72">
                  <a:extLst>
                    <a:ext uri="{FF2B5EF4-FFF2-40B4-BE49-F238E27FC236}">
                      <a16:creationId xmlns:a16="http://schemas.microsoft.com/office/drawing/2014/main" id="{E212BFA9-DC19-03C1-2C4B-523108D19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91068" y="2765213"/>
                  <a:ext cx="204788" cy="82550"/>
                </a:xfrm>
                <a:custGeom>
                  <a:avLst/>
                  <a:gdLst>
                    <a:gd name="T0" fmla="*/ 54 w 54"/>
                    <a:gd name="T1" fmla="*/ 21 h 22"/>
                    <a:gd name="T2" fmla="*/ 0 w 54"/>
                    <a:gd name="T3" fmla="*/ 21 h 22"/>
                    <a:gd name="T4" fmla="*/ 27 w 54"/>
                    <a:gd name="T5" fmla="*/ 0 h 22"/>
                    <a:gd name="T6" fmla="*/ 54 w 54"/>
                    <a:gd name="T7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2">
                      <a:moveTo>
                        <a:pt x="54" y="21"/>
                      </a:moveTo>
                      <a:cubicBezTo>
                        <a:pt x="36" y="22"/>
                        <a:pt x="18" y="22"/>
                        <a:pt x="0" y="21"/>
                      </a:cubicBezTo>
                      <a:cubicBezTo>
                        <a:pt x="9" y="14"/>
                        <a:pt x="18" y="7"/>
                        <a:pt x="27" y="0"/>
                      </a:cubicBezTo>
                      <a:cubicBezTo>
                        <a:pt x="36" y="7"/>
                        <a:pt x="45" y="14"/>
                        <a:pt x="54" y="2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5" name="Oval 46">
                <a:extLst>
                  <a:ext uri="{FF2B5EF4-FFF2-40B4-BE49-F238E27FC236}">
                    <a16:creationId xmlns:a16="http://schemas.microsoft.com/office/drawing/2014/main" id="{7576A842-0CE4-BF10-79C4-C49609404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2343" y="3536738"/>
                <a:ext cx="136525" cy="7397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56" name="Oval 47">
                <a:extLst>
                  <a:ext uri="{FF2B5EF4-FFF2-40B4-BE49-F238E27FC236}">
                    <a16:creationId xmlns:a16="http://schemas.microsoft.com/office/drawing/2014/main" id="{81544D45-73C7-E1AB-215A-DB88BBEB7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155" y="3612938"/>
                <a:ext cx="55563" cy="482600"/>
              </a:xfrm>
              <a:prstGeom prst="ellipse">
                <a:avLst/>
              </a:prstGeom>
              <a:solidFill>
                <a:srgbClr val="8C8C8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</p:grpSp>
      <p:pic>
        <p:nvPicPr>
          <p:cNvPr id="82" name="Bilde 81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AF6F1C03-6EB9-F9AD-46BA-4DF50703CE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C8C8C">
                <a:tint val="45000"/>
                <a:satMod val="400000"/>
              </a:srgbClr>
            </a:duotone>
            <a:alphaModFix amt="8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4488" r="77606" b="11793"/>
          <a:stretch/>
        </p:blipFill>
        <p:spPr>
          <a:xfrm>
            <a:off x="8825239" y="2432381"/>
            <a:ext cx="284018" cy="324000"/>
          </a:xfrm>
          <a:prstGeom prst="rect">
            <a:avLst/>
          </a:prstGeom>
        </p:spPr>
      </p:pic>
      <p:grpSp>
        <p:nvGrpSpPr>
          <p:cNvPr id="23" name="Gruppe 22">
            <a:extLst>
              <a:ext uri="{FF2B5EF4-FFF2-40B4-BE49-F238E27FC236}">
                <a16:creationId xmlns:a16="http://schemas.microsoft.com/office/drawing/2014/main" id="{ED91C900-72A6-535C-77B6-D5FCCAD6185E}"/>
              </a:ext>
            </a:extLst>
          </p:cNvPr>
          <p:cNvGrpSpPr/>
          <p:nvPr/>
        </p:nvGrpSpPr>
        <p:grpSpPr>
          <a:xfrm>
            <a:off x="7019702" y="3904755"/>
            <a:ext cx="4661424" cy="1980512"/>
            <a:chOff x="7019702" y="4008126"/>
            <a:chExt cx="4661424" cy="198051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72AB63-FA02-467E-B5BE-60D7D67C9D94}"/>
                </a:ext>
              </a:extLst>
            </p:cNvPr>
            <p:cNvSpPr txBox="1"/>
            <p:nvPr/>
          </p:nvSpPr>
          <p:spPr>
            <a:xfrm>
              <a:off x="7019702" y="4008126"/>
              <a:ext cx="2792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b="1" dirty="0">
                  <a:solidFill>
                    <a:srgbClr val="5A7532"/>
                  </a:solidFill>
                  <a:latin typeface="+mj-lt"/>
                </a:rPr>
                <a:t>Tidspunkt</a:t>
              </a:r>
            </a:p>
          </p:txBody>
        </p:sp>
        <p:sp>
          <p:nvSpPr>
            <p:cNvPr id="86" name="Rectangle 40">
              <a:extLst>
                <a:ext uri="{FF2B5EF4-FFF2-40B4-BE49-F238E27FC236}">
                  <a16:creationId xmlns:a16="http://schemas.microsoft.com/office/drawing/2014/main" id="{3CFE299A-C292-0D2C-ED3A-4D791F9F0FFE}"/>
                </a:ext>
              </a:extLst>
            </p:cNvPr>
            <p:cNvSpPr/>
            <p:nvPr/>
          </p:nvSpPr>
          <p:spPr>
            <a:xfrm>
              <a:off x="7021745" y="4346009"/>
              <a:ext cx="4659381" cy="164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Etter 20. november 2025 (oversikt fra Norsk Landbrukssamvirke)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Desember 2025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Desember 2025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Februar 2026 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Løpende gjennom året, 2026</a:t>
              </a:r>
            </a:p>
          </p:txBody>
        </p:sp>
      </p:grpSp>
      <p:sp>
        <p:nvSpPr>
          <p:cNvPr id="87" name="Rectangle 6">
            <a:extLst>
              <a:ext uri="{FF2B5EF4-FFF2-40B4-BE49-F238E27FC236}">
                <a16:creationId xmlns:a16="http://schemas.microsoft.com/office/drawing/2014/main" id="{44999217-8A34-10C5-CA90-242A65E8E550}"/>
              </a:ext>
            </a:extLst>
          </p:cNvPr>
          <p:cNvSpPr/>
          <p:nvPr/>
        </p:nvSpPr>
        <p:spPr>
          <a:xfrm>
            <a:off x="644508" y="2076632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Box 11">
            <a:extLst>
              <a:ext uri="{FF2B5EF4-FFF2-40B4-BE49-F238E27FC236}">
                <a16:creationId xmlns:a16="http://schemas.microsoft.com/office/drawing/2014/main" id="{D59A9E29-1ABB-8540-3353-8176A192A0F8}"/>
              </a:ext>
            </a:extLst>
          </p:cNvPr>
          <p:cNvSpPr txBox="1"/>
          <p:nvPr/>
        </p:nvSpPr>
        <p:spPr>
          <a:xfrm>
            <a:off x="348355" y="3308479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8C8C8C"/>
                </a:solidFill>
                <a:latin typeface="+mj-lt"/>
              </a:rPr>
              <a:t>Organisasjoner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1903852B-512A-1DCC-E18F-442CBF526FA3}"/>
              </a:ext>
            </a:extLst>
          </p:cNvPr>
          <p:cNvSpPr/>
          <p:nvPr/>
        </p:nvSpPr>
        <p:spPr>
          <a:xfrm>
            <a:off x="2600505" y="2066193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BA37E628-CD42-4EE1-2884-562A5BB2C8EE}"/>
              </a:ext>
            </a:extLst>
          </p:cNvPr>
          <p:cNvSpPr txBox="1"/>
          <p:nvPr/>
        </p:nvSpPr>
        <p:spPr>
          <a:xfrm>
            <a:off x="2177592" y="3308479"/>
            <a:ext cx="182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Tilitsvalgte</a:t>
            </a:r>
            <a:endParaRPr lang="nb-NO" sz="1200" b="1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6" name="Freeform 48">
            <a:extLst>
              <a:ext uri="{FF2B5EF4-FFF2-40B4-BE49-F238E27FC236}">
                <a16:creationId xmlns:a16="http://schemas.microsoft.com/office/drawing/2014/main" id="{FB90E4D1-CC7F-3EB6-6554-E1DCC144E54A}"/>
              </a:ext>
            </a:extLst>
          </p:cNvPr>
          <p:cNvSpPr>
            <a:spLocks/>
          </p:cNvSpPr>
          <p:nvPr/>
        </p:nvSpPr>
        <p:spPr bwMode="auto">
          <a:xfrm>
            <a:off x="2921656" y="2378240"/>
            <a:ext cx="363538" cy="300038"/>
          </a:xfrm>
          <a:custGeom>
            <a:avLst/>
            <a:gdLst>
              <a:gd name="T0" fmla="*/ 65 w 97"/>
              <a:gd name="T1" fmla="*/ 27 h 80"/>
              <a:gd name="T2" fmla="*/ 67 w 97"/>
              <a:gd name="T3" fmla="*/ 27 h 80"/>
              <a:gd name="T4" fmla="*/ 67 w 97"/>
              <a:gd name="T5" fmla="*/ 30 h 80"/>
              <a:gd name="T6" fmla="*/ 67 w 97"/>
              <a:gd name="T7" fmla="*/ 33 h 80"/>
              <a:gd name="T8" fmla="*/ 66 w 97"/>
              <a:gd name="T9" fmla="*/ 37 h 80"/>
              <a:gd name="T10" fmla="*/ 64 w 97"/>
              <a:gd name="T11" fmla="*/ 39 h 80"/>
              <a:gd name="T12" fmla="*/ 63 w 97"/>
              <a:gd name="T13" fmla="*/ 40 h 80"/>
              <a:gd name="T14" fmla="*/ 63 w 97"/>
              <a:gd name="T15" fmla="*/ 40 h 80"/>
              <a:gd name="T16" fmla="*/ 61 w 97"/>
              <a:gd name="T17" fmla="*/ 46 h 80"/>
              <a:gd name="T18" fmla="*/ 60 w 97"/>
              <a:gd name="T19" fmla="*/ 48 h 80"/>
              <a:gd name="T20" fmla="*/ 59 w 97"/>
              <a:gd name="T21" fmla="*/ 48 h 80"/>
              <a:gd name="T22" fmla="*/ 59 w 97"/>
              <a:gd name="T23" fmla="*/ 50 h 80"/>
              <a:gd name="T24" fmla="*/ 59 w 97"/>
              <a:gd name="T25" fmla="*/ 51 h 80"/>
              <a:gd name="T26" fmla="*/ 60 w 97"/>
              <a:gd name="T27" fmla="*/ 52 h 80"/>
              <a:gd name="T28" fmla="*/ 61 w 97"/>
              <a:gd name="T29" fmla="*/ 51 h 80"/>
              <a:gd name="T30" fmla="*/ 66 w 97"/>
              <a:gd name="T31" fmla="*/ 57 h 80"/>
              <a:gd name="T32" fmla="*/ 95 w 97"/>
              <a:gd name="T33" fmla="*/ 70 h 80"/>
              <a:gd name="T34" fmla="*/ 96 w 97"/>
              <a:gd name="T35" fmla="*/ 73 h 80"/>
              <a:gd name="T36" fmla="*/ 97 w 97"/>
              <a:gd name="T37" fmla="*/ 78 h 80"/>
              <a:gd name="T38" fmla="*/ 97 w 97"/>
              <a:gd name="T39" fmla="*/ 80 h 80"/>
              <a:gd name="T40" fmla="*/ 0 w 97"/>
              <a:gd name="T41" fmla="*/ 80 h 80"/>
              <a:gd name="T42" fmla="*/ 0 w 97"/>
              <a:gd name="T43" fmla="*/ 79 h 80"/>
              <a:gd name="T44" fmla="*/ 1 w 97"/>
              <a:gd name="T45" fmla="*/ 70 h 80"/>
              <a:gd name="T46" fmla="*/ 30 w 97"/>
              <a:gd name="T47" fmla="*/ 57 h 80"/>
              <a:gd name="T48" fmla="*/ 33 w 97"/>
              <a:gd name="T49" fmla="*/ 55 h 80"/>
              <a:gd name="T50" fmla="*/ 35 w 97"/>
              <a:gd name="T51" fmla="*/ 53 h 80"/>
              <a:gd name="T52" fmla="*/ 35 w 97"/>
              <a:gd name="T53" fmla="*/ 51 h 80"/>
              <a:gd name="T54" fmla="*/ 36 w 97"/>
              <a:gd name="T55" fmla="*/ 52 h 80"/>
              <a:gd name="T56" fmla="*/ 37 w 97"/>
              <a:gd name="T57" fmla="*/ 51 h 80"/>
              <a:gd name="T58" fmla="*/ 37 w 97"/>
              <a:gd name="T59" fmla="*/ 50 h 80"/>
              <a:gd name="T60" fmla="*/ 37 w 97"/>
              <a:gd name="T61" fmla="*/ 48 h 80"/>
              <a:gd name="T62" fmla="*/ 36 w 97"/>
              <a:gd name="T63" fmla="*/ 48 h 80"/>
              <a:gd name="T64" fmla="*/ 35 w 97"/>
              <a:gd name="T65" fmla="*/ 46 h 80"/>
              <a:gd name="T66" fmla="*/ 34 w 97"/>
              <a:gd name="T67" fmla="*/ 40 h 80"/>
              <a:gd name="T68" fmla="*/ 33 w 97"/>
              <a:gd name="T69" fmla="*/ 40 h 80"/>
              <a:gd name="T70" fmla="*/ 32 w 97"/>
              <a:gd name="T71" fmla="*/ 39 h 80"/>
              <a:gd name="T72" fmla="*/ 31 w 97"/>
              <a:gd name="T73" fmla="*/ 37 h 80"/>
              <a:gd name="T74" fmla="*/ 30 w 97"/>
              <a:gd name="T75" fmla="*/ 33 h 80"/>
              <a:gd name="T76" fmla="*/ 29 w 97"/>
              <a:gd name="T77" fmla="*/ 30 h 80"/>
              <a:gd name="T78" fmla="*/ 30 w 97"/>
              <a:gd name="T79" fmla="*/ 27 h 80"/>
              <a:gd name="T80" fmla="*/ 31 w 97"/>
              <a:gd name="T81" fmla="*/ 27 h 80"/>
              <a:gd name="T82" fmla="*/ 29 w 97"/>
              <a:gd name="T83" fmla="*/ 20 h 80"/>
              <a:gd name="T84" fmla="*/ 29 w 97"/>
              <a:gd name="T85" fmla="*/ 14 h 80"/>
              <a:gd name="T86" fmla="*/ 30 w 97"/>
              <a:gd name="T87" fmla="*/ 9 h 80"/>
              <a:gd name="T88" fmla="*/ 32 w 97"/>
              <a:gd name="T89" fmla="*/ 5 h 80"/>
              <a:gd name="T90" fmla="*/ 34 w 97"/>
              <a:gd name="T91" fmla="*/ 4 h 80"/>
              <a:gd name="T92" fmla="*/ 35 w 97"/>
              <a:gd name="T93" fmla="*/ 4 h 80"/>
              <a:gd name="T94" fmla="*/ 36 w 97"/>
              <a:gd name="T95" fmla="*/ 4 h 80"/>
              <a:gd name="T96" fmla="*/ 39 w 97"/>
              <a:gd name="T97" fmla="*/ 1 h 80"/>
              <a:gd name="T98" fmla="*/ 45 w 97"/>
              <a:gd name="T99" fmla="*/ 0 h 80"/>
              <a:gd name="T100" fmla="*/ 49 w 97"/>
              <a:gd name="T101" fmla="*/ 0 h 80"/>
              <a:gd name="T102" fmla="*/ 54 w 97"/>
              <a:gd name="T103" fmla="*/ 1 h 80"/>
              <a:gd name="T104" fmla="*/ 57 w 97"/>
              <a:gd name="T105" fmla="*/ 2 h 80"/>
              <a:gd name="T106" fmla="*/ 59 w 97"/>
              <a:gd name="T107" fmla="*/ 3 h 80"/>
              <a:gd name="T108" fmla="*/ 61 w 97"/>
              <a:gd name="T109" fmla="*/ 4 h 80"/>
              <a:gd name="T110" fmla="*/ 62 w 97"/>
              <a:gd name="T111" fmla="*/ 5 h 80"/>
              <a:gd name="T112" fmla="*/ 63 w 97"/>
              <a:gd name="T113" fmla="*/ 7 h 80"/>
              <a:gd name="T114" fmla="*/ 64 w 97"/>
              <a:gd name="T115" fmla="*/ 8 h 80"/>
              <a:gd name="T116" fmla="*/ 65 w 97"/>
              <a:gd name="T117" fmla="*/ 10 h 80"/>
              <a:gd name="T118" fmla="*/ 67 w 97"/>
              <a:gd name="T119" fmla="*/ 16 h 80"/>
              <a:gd name="T120" fmla="*/ 66 w 97"/>
              <a:gd name="T121" fmla="*/ 24 h 80"/>
              <a:gd name="T122" fmla="*/ 65 w 97"/>
              <a:gd name="T12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80">
                <a:moveTo>
                  <a:pt x="65" y="27"/>
                </a:moveTo>
                <a:cubicBezTo>
                  <a:pt x="67" y="27"/>
                  <a:pt x="67" y="27"/>
                  <a:pt x="67" y="27"/>
                </a:cubicBezTo>
                <a:cubicBezTo>
                  <a:pt x="67" y="28"/>
                  <a:pt x="67" y="29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5"/>
                  <a:pt x="66" y="36"/>
                  <a:pt x="66" y="37"/>
                </a:cubicBezTo>
                <a:cubicBezTo>
                  <a:pt x="65" y="38"/>
                  <a:pt x="65" y="39"/>
                  <a:pt x="64" y="39"/>
                </a:cubicBezTo>
                <a:cubicBezTo>
                  <a:pt x="64" y="40"/>
                  <a:pt x="64" y="40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2" y="43"/>
                  <a:pt x="62" y="45"/>
                  <a:pt x="61" y="46"/>
                </a:cubicBezTo>
                <a:cubicBezTo>
                  <a:pt x="61" y="47"/>
                  <a:pt x="60" y="48"/>
                  <a:pt x="60" y="48"/>
                </a:cubicBezTo>
                <a:cubicBezTo>
                  <a:pt x="60" y="48"/>
                  <a:pt x="59" y="48"/>
                  <a:pt x="59" y="48"/>
                </a:cubicBez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9" y="51"/>
                  <a:pt x="59" y="51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54"/>
                  <a:pt x="64" y="56"/>
                  <a:pt x="66" y="57"/>
                </a:cubicBezTo>
                <a:cubicBezTo>
                  <a:pt x="85" y="65"/>
                  <a:pt x="94" y="69"/>
                  <a:pt x="95" y="70"/>
                </a:cubicBezTo>
                <a:cubicBezTo>
                  <a:pt x="96" y="70"/>
                  <a:pt x="96" y="71"/>
                  <a:pt x="96" y="73"/>
                </a:cubicBezTo>
                <a:cubicBezTo>
                  <a:pt x="97" y="75"/>
                  <a:pt x="97" y="77"/>
                  <a:pt x="97" y="78"/>
                </a:cubicBezTo>
                <a:cubicBezTo>
                  <a:pt x="97" y="80"/>
                  <a:pt x="97" y="80"/>
                  <a:pt x="9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79"/>
                  <a:pt x="0" y="79"/>
                </a:cubicBezTo>
                <a:cubicBezTo>
                  <a:pt x="0" y="74"/>
                  <a:pt x="0" y="71"/>
                  <a:pt x="1" y="70"/>
                </a:cubicBezTo>
                <a:cubicBezTo>
                  <a:pt x="2" y="69"/>
                  <a:pt x="12" y="65"/>
                  <a:pt x="30" y="57"/>
                </a:cubicBezTo>
                <a:cubicBezTo>
                  <a:pt x="31" y="57"/>
                  <a:pt x="32" y="56"/>
                  <a:pt x="33" y="55"/>
                </a:cubicBezTo>
                <a:cubicBezTo>
                  <a:pt x="34" y="54"/>
                  <a:pt x="35" y="53"/>
                  <a:pt x="35" y="53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6" y="52"/>
                  <a:pt x="37" y="51"/>
                </a:cubicBezTo>
                <a:cubicBezTo>
                  <a:pt x="37" y="51"/>
                  <a:pt x="37" y="50"/>
                  <a:pt x="37" y="50"/>
                </a:cubicBezTo>
                <a:cubicBezTo>
                  <a:pt x="37" y="49"/>
                  <a:pt x="37" y="49"/>
                  <a:pt x="37" y="48"/>
                </a:cubicBezTo>
                <a:cubicBezTo>
                  <a:pt x="37" y="48"/>
                  <a:pt x="36" y="48"/>
                  <a:pt x="36" y="48"/>
                </a:cubicBezTo>
                <a:cubicBezTo>
                  <a:pt x="36" y="48"/>
                  <a:pt x="36" y="47"/>
                  <a:pt x="35" y="46"/>
                </a:cubicBezTo>
                <a:cubicBezTo>
                  <a:pt x="35" y="45"/>
                  <a:pt x="34" y="43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3" y="40"/>
                  <a:pt x="33" y="40"/>
                  <a:pt x="32" y="39"/>
                </a:cubicBezTo>
                <a:cubicBezTo>
                  <a:pt x="31" y="39"/>
                  <a:pt x="31" y="38"/>
                  <a:pt x="31" y="37"/>
                </a:cubicBezTo>
                <a:cubicBezTo>
                  <a:pt x="30" y="36"/>
                  <a:pt x="30" y="35"/>
                  <a:pt x="30" y="33"/>
                </a:cubicBezTo>
                <a:cubicBezTo>
                  <a:pt x="29" y="32"/>
                  <a:pt x="29" y="31"/>
                  <a:pt x="29" y="30"/>
                </a:cubicBezTo>
                <a:cubicBezTo>
                  <a:pt x="29" y="29"/>
                  <a:pt x="29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6"/>
                  <a:pt x="30" y="24"/>
                  <a:pt x="29" y="20"/>
                </a:cubicBezTo>
                <a:cubicBezTo>
                  <a:pt x="29" y="17"/>
                  <a:pt x="29" y="15"/>
                  <a:pt x="29" y="14"/>
                </a:cubicBezTo>
                <a:cubicBezTo>
                  <a:pt x="29" y="13"/>
                  <a:pt x="29" y="12"/>
                  <a:pt x="30" y="9"/>
                </a:cubicBezTo>
                <a:cubicBezTo>
                  <a:pt x="31" y="7"/>
                  <a:pt x="31" y="6"/>
                  <a:pt x="32" y="5"/>
                </a:cubicBezTo>
                <a:cubicBezTo>
                  <a:pt x="32" y="5"/>
                  <a:pt x="33" y="5"/>
                  <a:pt x="34" y="4"/>
                </a:cubicBezTo>
                <a:cubicBezTo>
                  <a:pt x="34" y="4"/>
                  <a:pt x="35" y="4"/>
                  <a:pt x="35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3"/>
                  <a:pt x="37" y="2"/>
                  <a:pt x="39" y="1"/>
                </a:cubicBezTo>
                <a:cubicBezTo>
                  <a:pt x="41" y="0"/>
                  <a:pt x="43" y="0"/>
                  <a:pt x="45" y="0"/>
                </a:cubicBezTo>
                <a:cubicBezTo>
                  <a:pt x="48" y="0"/>
                  <a:pt x="49" y="0"/>
                  <a:pt x="49" y="0"/>
                </a:cubicBezTo>
                <a:cubicBezTo>
                  <a:pt x="49" y="0"/>
                  <a:pt x="51" y="0"/>
                  <a:pt x="54" y="1"/>
                </a:cubicBezTo>
                <a:cubicBezTo>
                  <a:pt x="55" y="1"/>
                  <a:pt x="56" y="2"/>
                  <a:pt x="57" y="2"/>
                </a:cubicBezTo>
                <a:cubicBezTo>
                  <a:pt x="58" y="2"/>
                  <a:pt x="58" y="3"/>
                  <a:pt x="59" y="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2" y="5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8"/>
                  <a:pt x="64" y="8"/>
                </a:cubicBezTo>
                <a:cubicBezTo>
                  <a:pt x="65" y="9"/>
                  <a:pt x="65" y="10"/>
                  <a:pt x="65" y="10"/>
                </a:cubicBezTo>
                <a:cubicBezTo>
                  <a:pt x="66" y="11"/>
                  <a:pt x="67" y="13"/>
                  <a:pt x="67" y="16"/>
                </a:cubicBezTo>
                <a:cubicBezTo>
                  <a:pt x="67" y="19"/>
                  <a:pt x="67" y="22"/>
                  <a:pt x="66" y="24"/>
                </a:cubicBezTo>
                <a:lnTo>
                  <a:pt x="65" y="27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A66EDCD5-834D-AE0C-BE5C-28B53B151009}"/>
              </a:ext>
            </a:extLst>
          </p:cNvPr>
          <p:cNvSpPr>
            <a:spLocks noChangeAspect="1"/>
          </p:cNvSpPr>
          <p:nvPr/>
        </p:nvSpPr>
        <p:spPr>
          <a:xfrm>
            <a:off x="6319486" y="1878690"/>
            <a:ext cx="1339200" cy="1339200"/>
          </a:xfrm>
          <a:prstGeom prst="rect">
            <a:avLst/>
          </a:prstGeom>
          <a:noFill/>
          <a:ln w="38100">
            <a:solidFill>
              <a:srgbClr val="5A7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594B7-FE4D-14B1-C26D-9889279BC248}"/>
              </a:ext>
            </a:extLst>
          </p:cNvPr>
          <p:cNvSpPr txBox="1"/>
          <p:nvPr/>
        </p:nvSpPr>
        <p:spPr>
          <a:xfrm>
            <a:off x="6066890" y="3416201"/>
            <a:ext cx="1822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5A7532"/>
                </a:solidFill>
                <a:latin typeface="+mj-lt"/>
              </a:rPr>
              <a:t>Sekretær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E33C9D5B-3D97-449C-5AA6-9A89182CFE4E}"/>
              </a:ext>
            </a:extLst>
          </p:cNvPr>
          <p:cNvSpPr/>
          <p:nvPr/>
        </p:nvSpPr>
        <p:spPr>
          <a:xfrm>
            <a:off x="4535875" y="2073178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5" name="Group 28">
            <a:extLst>
              <a:ext uri="{FF2B5EF4-FFF2-40B4-BE49-F238E27FC236}">
                <a16:creationId xmlns:a16="http://schemas.microsoft.com/office/drawing/2014/main" id="{FB3B194F-F203-D806-5CB4-ABF4C9279B82}"/>
              </a:ext>
            </a:extLst>
          </p:cNvPr>
          <p:cNvGrpSpPr/>
          <p:nvPr/>
        </p:nvGrpSpPr>
        <p:grpSpPr>
          <a:xfrm>
            <a:off x="4881716" y="2432381"/>
            <a:ext cx="314159" cy="314160"/>
            <a:chOff x="8756835" y="3387391"/>
            <a:chExt cx="380133" cy="380134"/>
          </a:xfrm>
          <a:solidFill>
            <a:srgbClr val="8C8C8C"/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C8F1DA7-D061-5E62-FB13-C70271EF0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CDB7C17-5A05-CEB0-51B9-2F2ADD731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193A55A9-6AEA-0122-E160-DAB7BDEDC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" name="TextBox 27">
            <a:extLst>
              <a:ext uri="{FF2B5EF4-FFF2-40B4-BE49-F238E27FC236}">
                <a16:creationId xmlns:a16="http://schemas.microsoft.com/office/drawing/2014/main" id="{5280B546-C8B7-E614-8C3F-D3D9EC2CA8E1}"/>
              </a:ext>
            </a:extLst>
          </p:cNvPr>
          <p:cNvSpPr txBox="1"/>
          <p:nvPr/>
        </p:nvSpPr>
        <p:spPr>
          <a:xfrm>
            <a:off x="4239723" y="3303531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Sekretariat</a:t>
            </a:r>
          </a:p>
        </p:txBody>
      </p:sp>
      <p:grpSp>
        <p:nvGrpSpPr>
          <p:cNvPr id="22" name="Group 71">
            <a:extLst>
              <a:ext uri="{FF2B5EF4-FFF2-40B4-BE49-F238E27FC236}">
                <a16:creationId xmlns:a16="http://schemas.microsoft.com/office/drawing/2014/main" id="{592C5BE7-95A7-6134-0BAC-E9147EEA0724}"/>
              </a:ext>
            </a:extLst>
          </p:cNvPr>
          <p:cNvGrpSpPr>
            <a:grpSpLocks noChangeAspect="1"/>
          </p:cNvGrpSpPr>
          <p:nvPr/>
        </p:nvGrpSpPr>
        <p:grpSpPr>
          <a:xfrm>
            <a:off x="6805425" y="2339183"/>
            <a:ext cx="416000" cy="468000"/>
            <a:chOff x="9217025" y="1244600"/>
            <a:chExt cx="403225" cy="439738"/>
          </a:xfrm>
          <a:solidFill>
            <a:srgbClr val="5A7532"/>
          </a:solidFill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29EB90BF-52F0-C95D-7688-66D16B0A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2A3C7361-7AF6-6642-566B-78D21F83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0CCE80CE-F300-3F1A-8AD1-0FC738ECC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17A6A1F8-3623-FED7-87A0-BF81501DA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FFBD28E9-19B2-70E6-2E97-25571F6B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Rectangle 10">
              <a:extLst>
                <a:ext uri="{FF2B5EF4-FFF2-40B4-BE49-F238E27FC236}">
                  <a16:creationId xmlns:a16="http://schemas.microsoft.com/office/drawing/2014/main" id="{C02EBD17-C589-933E-18E4-2AB7A9DB1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98B7BA3-8746-67BC-5701-D3234B048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BB8EC88-7458-91F0-D3C9-C3A7F4B0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B778C140-AEB0-E44F-4DD9-CC36051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9" name="Freeform 165">
            <a:extLst>
              <a:ext uri="{FF2B5EF4-FFF2-40B4-BE49-F238E27FC236}">
                <a16:creationId xmlns:a16="http://schemas.microsoft.com/office/drawing/2014/main" id="{D1673466-BBF5-F6BD-4827-9DC355144049}"/>
              </a:ext>
            </a:extLst>
          </p:cNvPr>
          <p:cNvSpPr>
            <a:spLocks noEditPoints="1"/>
          </p:cNvSpPr>
          <p:nvPr/>
        </p:nvSpPr>
        <p:spPr bwMode="auto">
          <a:xfrm>
            <a:off x="967363" y="2432689"/>
            <a:ext cx="338831" cy="34107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291F1D52-6ADE-BB39-FE30-15F4CD80C581}"/>
              </a:ext>
            </a:extLst>
          </p:cNvPr>
          <p:cNvGrpSpPr>
            <a:grpSpLocks noChangeAspect="1"/>
          </p:cNvGrpSpPr>
          <p:nvPr/>
        </p:nvGrpSpPr>
        <p:grpSpPr>
          <a:xfrm>
            <a:off x="167811" y="211329"/>
            <a:ext cx="565845" cy="360000"/>
            <a:chOff x="8026554" y="1225485"/>
            <a:chExt cx="1980456" cy="1246251"/>
          </a:xfrm>
        </p:grpSpPr>
        <p:sp>
          <p:nvSpPr>
            <p:cNvPr id="9" name="Rektangel: avrundede hjørner 8">
              <a:extLst>
                <a:ext uri="{FF2B5EF4-FFF2-40B4-BE49-F238E27FC236}">
                  <a16:creationId xmlns:a16="http://schemas.microsoft.com/office/drawing/2014/main" id="{3E2956EF-917B-9C7E-12BC-8F9D8192D0F8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0" name="Grafikk 9">
              <a:extLst>
                <a:ext uri="{FF2B5EF4-FFF2-40B4-BE49-F238E27FC236}">
                  <a16:creationId xmlns:a16="http://schemas.microsoft.com/office/drawing/2014/main" id="{BF729B8D-3539-E8EC-9428-BACE6374C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11" name="Bilde 10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B22DC952-AE6C-27E1-C898-6E7643138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" y="192475"/>
            <a:ext cx="144525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4794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D5D009-D3A8-40B6-A379-18720590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NORSK LANDBRUKSSAMVIRKE</a:t>
            </a:r>
            <a:endParaRPr lang="en-ID" dirty="0"/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CF0B33A2-4E59-8C47-E1F8-C096E9113169}"/>
              </a:ext>
            </a:extLst>
          </p:cNvPr>
          <p:cNvGrpSpPr/>
          <p:nvPr/>
        </p:nvGrpSpPr>
        <p:grpSpPr>
          <a:xfrm>
            <a:off x="63610" y="3813482"/>
            <a:ext cx="5132265" cy="2819874"/>
            <a:chOff x="702422" y="4779651"/>
            <a:chExt cx="4128885" cy="281987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518D4B-FF1F-4F62-AFB9-69B9D9D07A68}"/>
                </a:ext>
              </a:extLst>
            </p:cNvPr>
            <p:cNvSpPr txBox="1"/>
            <p:nvPr/>
          </p:nvSpPr>
          <p:spPr>
            <a:xfrm>
              <a:off x="1997414" y="4779651"/>
              <a:ext cx="2792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600" b="1" dirty="0">
                  <a:solidFill>
                    <a:srgbClr val="007367"/>
                  </a:solidFill>
                  <a:latin typeface="+mj-lt"/>
                </a:rPr>
                <a:t>Ansvar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A94EAB-F21A-4531-883B-D751908113F5}"/>
                </a:ext>
              </a:extLst>
            </p:cNvPr>
            <p:cNvSpPr/>
            <p:nvPr/>
          </p:nvSpPr>
          <p:spPr>
            <a:xfrm>
              <a:off x="702422" y="5118205"/>
              <a:ext cx="4128885" cy="2481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r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Sikre at alle roller i ordningen kjenner sine oppgaver.</a:t>
              </a:r>
            </a:p>
            <a:p>
              <a:pPr marL="228600" indent="-228600" algn="r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Sikre tilgjengelig oversikt over roller i de ulike regionene, skaffe seg oversikt over nye tillitsvalgte/sekretariats roller.</a:t>
              </a:r>
            </a:p>
            <a:p>
              <a:pPr marL="228600" indent="-228600" algn="r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Sende ut evaluering til alle regioner.</a:t>
              </a: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 </a:t>
              </a:r>
              <a:endParaRPr lang="nb-NO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indent="-228600" algn="r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Utarbeide oppsummerende rapport fra alle regioner til </a:t>
              </a:r>
              <a:br>
                <a:rPr lang="nb-NO" sz="1100" dirty="0">
                  <a:ea typeface="Times New Roman" panose="02020603050405020304" pitchFamily="18" charset="0"/>
                  <a:cs typeface="Raleway"/>
                </a:rPr>
              </a:b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1. styremøte 2026 i Norsk Landbrukssamvirke.</a:t>
              </a:r>
            </a:p>
            <a:p>
              <a:pPr marL="228600" indent="-228600" algn="r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Oppdatere/informere nye tillitsvalgte/sekretariats roller.</a:t>
              </a:r>
            </a:p>
            <a:p>
              <a:pPr marL="228600" indent="-228600" algn="r">
                <a:lnSpc>
                  <a:spcPct val="15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Infomøte høst m/Gaute Lenvik, påkobling NL strategi og eventuelle spm.</a:t>
              </a:r>
            </a:p>
          </p:txBody>
        </p:sp>
      </p:grp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4D797D77-6E76-4D40-B8F5-AFDF76885D9B}"/>
              </a:ext>
            </a:extLst>
          </p:cNvPr>
          <p:cNvSpPr/>
          <p:nvPr/>
        </p:nvSpPr>
        <p:spPr>
          <a:xfrm rot="10800000">
            <a:off x="5948680" y="4068525"/>
            <a:ext cx="294640" cy="254000"/>
          </a:xfrm>
          <a:prstGeom prst="triangle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007367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EF624-ACB9-4D65-BC09-B88FD43E475D}"/>
              </a:ext>
            </a:extLst>
          </p:cNvPr>
          <p:cNvGrpSpPr/>
          <p:nvPr/>
        </p:nvGrpSpPr>
        <p:grpSpPr>
          <a:xfrm>
            <a:off x="5927785" y="4657557"/>
            <a:ext cx="365681" cy="481270"/>
            <a:chOff x="5081588" y="1744663"/>
            <a:chExt cx="552450" cy="727075"/>
          </a:xfrm>
          <a:solidFill>
            <a:srgbClr val="007367"/>
          </a:solidFill>
        </p:grpSpPr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6E9F4947-665B-4665-A620-93C96CD9E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588" y="1744663"/>
              <a:ext cx="552450" cy="727075"/>
            </a:xfrm>
            <a:custGeom>
              <a:avLst/>
              <a:gdLst>
                <a:gd name="T0" fmla="*/ 884 w 971"/>
                <a:gd name="T1" fmla="*/ 207 h 1283"/>
                <a:gd name="T2" fmla="*/ 715 w 971"/>
                <a:gd name="T3" fmla="*/ 207 h 1283"/>
                <a:gd name="T4" fmla="*/ 715 w 971"/>
                <a:gd name="T5" fmla="*/ 192 h 1283"/>
                <a:gd name="T6" fmla="*/ 673 w 971"/>
                <a:gd name="T7" fmla="*/ 150 h 1283"/>
                <a:gd name="T8" fmla="*/ 578 w 971"/>
                <a:gd name="T9" fmla="*/ 150 h 1283"/>
                <a:gd name="T10" fmla="*/ 589 w 971"/>
                <a:gd name="T11" fmla="*/ 103 h 1283"/>
                <a:gd name="T12" fmla="*/ 485 w 971"/>
                <a:gd name="T13" fmla="*/ 0 h 1283"/>
                <a:gd name="T14" fmla="*/ 382 w 971"/>
                <a:gd name="T15" fmla="*/ 103 h 1283"/>
                <a:gd name="T16" fmla="*/ 393 w 971"/>
                <a:gd name="T17" fmla="*/ 150 h 1283"/>
                <a:gd name="T18" fmla="*/ 297 w 971"/>
                <a:gd name="T19" fmla="*/ 150 h 1283"/>
                <a:gd name="T20" fmla="*/ 255 w 971"/>
                <a:gd name="T21" fmla="*/ 192 h 1283"/>
                <a:gd name="T22" fmla="*/ 255 w 971"/>
                <a:gd name="T23" fmla="*/ 207 h 1283"/>
                <a:gd name="T24" fmla="*/ 87 w 971"/>
                <a:gd name="T25" fmla="*/ 207 h 1283"/>
                <a:gd name="T26" fmla="*/ 0 w 971"/>
                <a:gd name="T27" fmla="*/ 294 h 1283"/>
                <a:gd name="T28" fmla="*/ 0 w 971"/>
                <a:gd name="T29" fmla="*/ 1196 h 1283"/>
                <a:gd name="T30" fmla="*/ 87 w 971"/>
                <a:gd name="T31" fmla="*/ 1283 h 1283"/>
                <a:gd name="T32" fmla="*/ 884 w 971"/>
                <a:gd name="T33" fmla="*/ 1283 h 1283"/>
                <a:gd name="T34" fmla="*/ 971 w 971"/>
                <a:gd name="T35" fmla="*/ 1196 h 1283"/>
                <a:gd name="T36" fmla="*/ 971 w 971"/>
                <a:gd name="T37" fmla="*/ 294 h 1283"/>
                <a:gd name="T38" fmla="*/ 884 w 971"/>
                <a:gd name="T39" fmla="*/ 207 h 1283"/>
                <a:gd name="T40" fmla="*/ 485 w 971"/>
                <a:gd name="T41" fmla="*/ 59 h 1283"/>
                <a:gd name="T42" fmla="*/ 530 w 971"/>
                <a:gd name="T43" fmla="*/ 103 h 1283"/>
                <a:gd name="T44" fmla="*/ 485 w 971"/>
                <a:gd name="T45" fmla="*/ 148 h 1283"/>
                <a:gd name="T46" fmla="*/ 441 w 971"/>
                <a:gd name="T47" fmla="*/ 103 h 1283"/>
                <a:gd name="T48" fmla="*/ 485 w 971"/>
                <a:gd name="T49" fmla="*/ 59 h 1283"/>
                <a:gd name="T50" fmla="*/ 825 w 971"/>
                <a:gd name="T51" fmla="*/ 921 h 1283"/>
                <a:gd name="T52" fmla="*/ 659 w 971"/>
                <a:gd name="T53" fmla="*/ 921 h 1283"/>
                <a:gd name="T54" fmla="*/ 659 w 971"/>
                <a:gd name="T55" fmla="*/ 1087 h 1283"/>
                <a:gd name="T56" fmla="*/ 146 w 971"/>
                <a:gd name="T57" fmla="*/ 1087 h 1283"/>
                <a:gd name="T58" fmla="*/ 146 w 971"/>
                <a:gd name="T59" fmla="*/ 275 h 1283"/>
                <a:gd name="T60" fmla="*/ 255 w 971"/>
                <a:gd name="T61" fmla="*/ 275 h 1283"/>
                <a:gd name="T62" fmla="*/ 255 w 971"/>
                <a:gd name="T63" fmla="*/ 290 h 1283"/>
                <a:gd name="T64" fmla="*/ 297 w 971"/>
                <a:gd name="T65" fmla="*/ 332 h 1283"/>
                <a:gd name="T66" fmla="*/ 673 w 971"/>
                <a:gd name="T67" fmla="*/ 332 h 1283"/>
                <a:gd name="T68" fmla="*/ 715 w 971"/>
                <a:gd name="T69" fmla="*/ 290 h 1283"/>
                <a:gd name="T70" fmla="*/ 715 w 971"/>
                <a:gd name="T71" fmla="*/ 275 h 1283"/>
                <a:gd name="T72" fmla="*/ 825 w 971"/>
                <a:gd name="T73" fmla="*/ 275 h 1283"/>
                <a:gd name="T74" fmla="*/ 825 w 971"/>
                <a:gd name="T75" fmla="*/ 921 h 1283"/>
                <a:gd name="T76" fmla="*/ 802 w 971"/>
                <a:gd name="T77" fmla="*/ 953 h 1283"/>
                <a:gd name="T78" fmla="*/ 691 w 971"/>
                <a:gd name="T79" fmla="*/ 1065 h 1283"/>
                <a:gd name="T80" fmla="*/ 691 w 971"/>
                <a:gd name="T81" fmla="*/ 953 h 1283"/>
                <a:gd name="T82" fmla="*/ 802 w 971"/>
                <a:gd name="T83" fmla="*/ 953 h 1283"/>
                <a:gd name="T84" fmla="*/ 903 w 971"/>
                <a:gd name="T85" fmla="*/ 1196 h 1283"/>
                <a:gd name="T86" fmla="*/ 884 w 971"/>
                <a:gd name="T87" fmla="*/ 1215 h 1283"/>
                <a:gd name="T88" fmla="*/ 87 w 971"/>
                <a:gd name="T89" fmla="*/ 1215 h 1283"/>
                <a:gd name="T90" fmla="*/ 68 w 971"/>
                <a:gd name="T91" fmla="*/ 1196 h 1283"/>
                <a:gd name="T92" fmla="*/ 68 w 971"/>
                <a:gd name="T93" fmla="*/ 294 h 1283"/>
                <a:gd name="T94" fmla="*/ 87 w 971"/>
                <a:gd name="T95" fmla="*/ 275 h 1283"/>
                <a:gd name="T96" fmla="*/ 114 w 971"/>
                <a:gd name="T97" fmla="*/ 275 h 1283"/>
                <a:gd name="T98" fmla="*/ 114 w 971"/>
                <a:gd name="T99" fmla="*/ 1120 h 1283"/>
                <a:gd name="T100" fmla="*/ 681 w 971"/>
                <a:gd name="T101" fmla="*/ 1120 h 1283"/>
                <a:gd name="T102" fmla="*/ 686 w 971"/>
                <a:gd name="T103" fmla="*/ 1115 h 1283"/>
                <a:gd name="T104" fmla="*/ 852 w 971"/>
                <a:gd name="T105" fmla="*/ 948 h 1283"/>
                <a:gd name="T106" fmla="*/ 857 w 971"/>
                <a:gd name="T107" fmla="*/ 943 h 1283"/>
                <a:gd name="T108" fmla="*/ 857 w 971"/>
                <a:gd name="T109" fmla="*/ 275 h 1283"/>
                <a:gd name="T110" fmla="*/ 884 w 971"/>
                <a:gd name="T111" fmla="*/ 275 h 1283"/>
                <a:gd name="T112" fmla="*/ 903 w 971"/>
                <a:gd name="T113" fmla="*/ 294 h 1283"/>
                <a:gd name="T114" fmla="*/ 903 w 971"/>
                <a:gd name="T115" fmla="*/ 119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1" h="1283">
                  <a:moveTo>
                    <a:pt x="884" y="207"/>
                  </a:moveTo>
                  <a:cubicBezTo>
                    <a:pt x="715" y="207"/>
                    <a:pt x="715" y="207"/>
                    <a:pt x="715" y="207"/>
                  </a:cubicBezTo>
                  <a:cubicBezTo>
                    <a:pt x="715" y="192"/>
                    <a:pt x="715" y="192"/>
                    <a:pt x="715" y="192"/>
                  </a:cubicBezTo>
                  <a:cubicBezTo>
                    <a:pt x="715" y="169"/>
                    <a:pt x="696" y="150"/>
                    <a:pt x="673" y="150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85" y="136"/>
                    <a:pt x="589" y="120"/>
                    <a:pt x="589" y="103"/>
                  </a:cubicBezTo>
                  <a:cubicBezTo>
                    <a:pt x="589" y="46"/>
                    <a:pt x="542" y="0"/>
                    <a:pt x="485" y="0"/>
                  </a:cubicBezTo>
                  <a:cubicBezTo>
                    <a:pt x="428" y="0"/>
                    <a:pt x="382" y="46"/>
                    <a:pt x="382" y="103"/>
                  </a:cubicBezTo>
                  <a:cubicBezTo>
                    <a:pt x="382" y="120"/>
                    <a:pt x="386" y="136"/>
                    <a:pt x="393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74" y="150"/>
                    <a:pt x="255" y="169"/>
                    <a:pt x="255" y="192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39" y="207"/>
                    <a:pt x="0" y="246"/>
                    <a:pt x="0" y="29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44"/>
                    <a:pt x="39" y="1283"/>
                    <a:pt x="87" y="1283"/>
                  </a:cubicBezTo>
                  <a:cubicBezTo>
                    <a:pt x="884" y="1283"/>
                    <a:pt x="884" y="1283"/>
                    <a:pt x="884" y="1283"/>
                  </a:cubicBezTo>
                  <a:cubicBezTo>
                    <a:pt x="932" y="1283"/>
                    <a:pt x="971" y="1244"/>
                    <a:pt x="971" y="1196"/>
                  </a:cubicBezTo>
                  <a:cubicBezTo>
                    <a:pt x="971" y="294"/>
                    <a:pt x="971" y="294"/>
                    <a:pt x="971" y="294"/>
                  </a:cubicBezTo>
                  <a:cubicBezTo>
                    <a:pt x="971" y="246"/>
                    <a:pt x="932" y="207"/>
                    <a:pt x="884" y="207"/>
                  </a:cubicBezTo>
                  <a:close/>
                  <a:moveTo>
                    <a:pt x="485" y="59"/>
                  </a:moveTo>
                  <a:cubicBezTo>
                    <a:pt x="510" y="59"/>
                    <a:pt x="530" y="79"/>
                    <a:pt x="530" y="103"/>
                  </a:cubicBezTo>
                  <a:cubicBezTo>
                    <a:pt x="530" y="128"/>
                    <a:pt x="510" y="148"/>
                    <a:pt x="485" y="148"/>
                  </a:cubicBezTo>
                  <a:cubicBezTo>
                    <a:pt x="461" y="148"/>
                    <a:pt x="441" y="128"/>
                    <a:pt x="441" y="103"/>
                  </a:cubicBezTo>
                  <a:cubicBezTo>
                    <a:pt x="441" y="79"/>
                    <a:pt x="461" y="59"/>
                    <a:pt x="485" y="59"/>
                  </a:cubicBezTo>
                  <a:close/>
                  <a:moveTo>
                    <a:pt x="825" y="921"/>
                  </a:moveTo>
                  <a:cubicBezTo>
                    <a:pt x="659" y="921"/>
                    <a:pt x="659" y="921"/>
                    <a:pt x="659" y="921"/>
                  </a:cubicBezTo>
                  <a:cubicBezTo>
                    <a:pt x="659" y="1087"/>
                    <a:pt x="659" y="1087"/>
                    <a:pt x="659" y="1087"/>
                  </a:cubicBezTo>
                  <a:cubicBezTo>
                    <a:pt x="146" y="1087"/>
                    <a:pt x="146" y="1087"/>
                    <a:pt x="146" y="1087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255" y="275"/>
                    <a:pt x="255" y="275"/>
                    <a:pt x="255" y="275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55" y="313"/>
                    <a:pt x="274" y="332"/>
                    <a:pt x="297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96" y="332"/>
                    <a:pt x="715" y="313"/>
                    <a:pt x="715" y="290"/>
                  </a:cubicBezTo>
                  <a:cubicBezTo>
                    <a:pt x="715" y="275"/>
                    <a:pt x="715" y="275"/>
                    <a:pt x="715" y="275"/>
                  </a:cubicBezTo>
                  <a:cubicBezTo>
                    <a:pt x="825" y="275"/>
                    <a:pt x="825" y="275"/>
                    <a:pt x="825" y="275"/>
                  </a:cubicBezTo>
                  <a:lnTo>
                    <a:pt x="825" y="921"/>
                  </a:lnTo>
                  <a:close/>
                  <a:moveTo>
                    <a:pt x="802" y="953"/>
                  </a:moveTo>
                  <a:cubicBezTo>
                    <a:pt x="770" y="985"/>
                    <a:pt x="726" y="1029"/>
                    <a:pt x="691" y="1065"/>
                  </a:cubicBezTo>
                  <a:cubicBezTo>
                    <a:pt x="691" y="953"/>
                    <a:pt x="691" y="953"/>
                    <a:pt x="691" y="953"/>
                  </a:cubicBezTo>
                  <a:lnTo>
                    <a:pt x="802" y="953"/>
                  </a:lnTo>
                  <a:close/>
                  <a:moveTo>
                    <a:pt x="903" y="1196"/>
                  </a:moveTo>
                  <a:cubicBezTo>
                    <a:pt x="903" y="1207"/>
                    <a:pt x="894" y="1215"/>
                    <a:pt x="884" y="1215"/>
                  </a:cubicBezTo>
                  <a:cubicBezTo>
                    <a:pt x="87" y="1215"/>
                    <a:pt x="87" y="1215"/>
                    <a:pt x="87" y="1215"/>
                  </a:cubicBezTo>
                  <a:cubicBezTo>
                    <a:pt x="76" y="1215"/>
                    <a:pt x="68" y="1207"/>
                    <a:pt x="68" y="1196"/>
                  </a:cubicBezTo>
                  <a:cubicBezTo>
                    <a:pt x="68" y="294"/>
                    <a:pt x="68" y="294"/>
                    <a:pt x="68" y="294"/>
                  </a:cubicBezTo>
                  <a:cubicBezTo>
                    <a:pt x="68" y="284"/>
                    <a:pt x="76" y="275"/>
                    <a:pt x="87" y="275"/>
                  </a:cubicBezTo>
                  <a:cubicBezTo>
                    <a:pt x="114" y="275"/>
                    <a:pt x="114" y="275"/>
                    <a:pt x="114" y="275"/>
                  </a:cubicBezTo>
                  <a:cubicBezTo>
                    <a:pt x="114" y="1120"/>
                    <a:pt x="114" y="1120"/>
                    <a:pt x="114" y="1120"/>
                  </a:cubicBezTo>
                  <a:cubicBezTo>
                    <a:pt x="681" y="1120"/>
                    <a:pt x="681" y="1120"/>
                    <a:pt x="681" y="1120"/>
                  </a:cubicBezTo>
                  <a:cubicBezTo>
                    <a:pt x="686" y="1115"/>
                    <a:pt x="686" y="1115"/>
                    <a:pt x="686" y="1115"/>
                  </a:cubicBezTo>
                  <a:cubicBezTo>
                    <a:pt x="732" y="1069"/>
                    <a:pt x="818" y="983"/>
                    <a:pt x="852" y="948"/>
                  </a:cubicBezTo>
                  <a:cubicBezTo>
                    <a:pt x="857" y="943"/>
                    <a:pt x="857" y="943"/>
                    <a:pt x="857" y="943"/>
                  </a:cubicBezTo>
                  <a:cubicBezTo>
                    <a:pt x="857" y="275"/>
                    <a:pt x="857" y="275"/>
                    <a:pt x="857" y="275"/>
                  </a:cubicBezTo>
                  <a:cubicBezTo>
                    <a:pt x="884" y="275"/>
                    <a:pt x="884" y="275"/>
                    <a:pt x="884" y="275"/>
                  </a:cubicBezTo>
                  <a:cubicBezTo>
                    <a:pt x="894" y="275"/>
                    <a:pt x="903" y="284"/>
                    <a:pt x="903" y="294"/>
                  </a:cubicBezTo>
                  <a:lnTo>
                    <a:pt x="903" y="1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367"/>
                </a:solidFill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95CA2BF2-18F5-4B6E-9A61-F89FA23C4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03426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367"/>
                </a:solidFill>
              </a:endParaRP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FBE7B14F-4F9C-427A-87D5-AA65053CD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81213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367"/>
                </a:solidFill>
              </a:endParaRPr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FCA1E08F-5537-4DEA-8B17-C7E3D63C9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154238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07367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0F52B4-6FCD-431E-A38A-08606815041F}"/>
              </a:ext>
            </a:extLst>
          </p:cNvPr>
          <p:cNvSpPr txBox="1"/>
          <p:nvPr/>
        </p:nvSpPr>
        <p:spPr>
          <a:xfrm>
            <a:off x="5448300" y="5310109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rgbClr val="007367"/>
                </a:solidFill>
                <a:latin typeface="+mj-lt"/>
              </a:rPr>
              <a:t>Sjekkliste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258B979-683C-5473-B656-BC1A03611C66}"/>
              </a:ext>
            </a:extLst>
          </p:cNvPr>
          <p:cNvGrpSpPr/>
          <p:nvPr/>
        </p:nvGrpSpPr>
        <p:grpSpPr>
          <a:xfrm>
            <a:off x="6209402" y="2076631"/>
            <a:ext cx="1598144" cy="1508847"/>
            <a:chOff x="9471844" y="288654"/>
            <a:chExt cx="1598144" cy="1508847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A24E752C-BD22-B974-DBF1-17CB51D49F29}"/>
                </a:ext>
              </a:extLst>
            </p:cNvPr>
            <p:cNvSpPr/>
            <p:nvPr/>
          </p:nvSpPr>
          <p:spPr>
            <a:xfrm>
              <a:off x="9767996" y="288654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75C28820-E5DD-D6A0-1309-ABC90F487DBD}"/>
                </a:ext>
              </a:extLst>
            </p:cNvPr>
            <p:cNvSpPr txBox="1"/>
            <p:nvPr/>
          </p:nvSpPr>
          <p:spPr>
            <a:xfrm>
              <a:off x="9471844" y="1520501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Sekretær</a:t>
              </a:r>
            </a:p>
          </p:txBody>
        </p:sp>
      </p:grpSp>
      <p:grpSp>
        <p:nvGrpSpPr>
          <p:cNvPr id="18" name="Group 71">
            <a:extLst>
              <a:ext uri="{FF2B5EF4-FFF2-40B4-BE49-F238E27FC236}">
                <a16:creationId xmlns:a16="http://schemas.microsoft.com/office/drawing/2014/main" id="{592C5BE7-95A7-6134-0BAC-E9147EEA0724}"/>
              </a:ext>
            </a:extLst>
          </p:cNvPr>
          <p:cNvGrpSpPr/>
          <p:nvPr/>
        </p:nvGrpSpPr>
        <p:grpSpPr>
          <a:xfrm>
            <a:off x="6864474" y="2432381"/>
            <a:ext cx="288000" cy="324000"/>
            <a:chOff x="9217025" y="1244600"/>
            <a:chExt cx="403225" cy="439738"/>
          </a:xfrm>
          <a:solidFill>
            <a:srgbClr val="8C8C8C"/>
          </a:soli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9EB90BF-52F0-C95D-7688-66D16B0A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2A3C7361-7AF6-6642-566B-78D21F83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0CCE80CE-F300-3F1A-8AD1-0FC738ECC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17A6A1F8-3623-FED7-87A0-BF81501DA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FFBD28E9-19B2-70E6-2E97-25571F6B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C02EBD17-C589-933E-18E4-2AB7A9DB1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D98B7BA3-8746-67BC-5701-D3234B048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BB8EC88-7458-91F0-D3C9-C3A7F4B0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B778C140-AEB0-E44F-4DD9-CC36051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A767AC2A-B32C-6AB3-F9AF-4A2E884DD8B1}"/>
              </a:ext>
            </a:extLst>
          </p:cNvPr>
          <p:cNvGrpSpPr/>
          <p:nvPr/>
        </p:nvGrpSpPr>
        <p:grpSpPr>
          <a:xfrm>
            <a:off x="10232783" y="2070292"/>
            <a:ext cx="1598144" cy="1507353"/>
            <a:chOff x="10232783" y="2260792"/>
            <a:chExt cx="1598144" cy="1507353"/>
          </a:xfrm>
        </p:grpSpPr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0C71A0C5-4A87-A460-4C65-B94E2BEBE6A5}"/>
                </a:ext>
              </a:extLst>
            </p:cNvPr>
            <p:cNvSpPr/>
            <p:nvPr/>
          </p:nvSpPr>
          <p:spPr>
            <a:xfrm>
              <a:off x="10528935" y="2260792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B78DFCAA-D84C-773A-5EF9-A7F4961AFD5C}"/>
                </a:ext>
              </a:extLst>
            </p:cNvPr>
            <p:cNvSpPr txBox="1"/>
            <p:nvPr/>
          </p:nvSpPr>
          <p:spPr>
            <a:xfrm>
              <a:off x="10232783" y="3491145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Årssamling</a:t>
              </a: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20FDCBA8-0A8E-B03C-04AC-5D4AA2D32593}"/>
              </a:ext>
            </a:extLst>
          </p:cNvPr>
          <p:cNvGrpSpPr>
            <a:grpSpLocks noChangeAspect="1"/>
          </p:cNvGrpSpPr>
          <p:nvPr/>
        </p:nvGrpSpPr>
        <p:grpSpPr>
          <a:xfrm>
            <a:off x="10828227" y="2439529"/>
            <a:ext cx="407255" cy="360000"/>
            <a:chOff x="10660078" y="2429535"/>
            <a:chExt cx="773781" cy="689828"/>
          </a:xfrm>
        </p:grpSpPr>
        <p:grpSp>
          <p:nvGrpSpPr>
            <p:cNvPr id="47" name="Group 38">
              <a:extLst>
                <a:ext uri="{FF2B5EF4-FFF2-40B4-BE49-F238E27FC236}">
                  <a16:creationId xmlns:a16="http://schemas.microsoft.com/office/drawing/2014/main" id="{17E7BF26-A515-B2D1-DB70-91000621E586}"/>
                </a:ext>
              </a:extLst>
            </p:cNvPr>
            <p:cNvGrpSpPr/>
            <p:nvPr/>
          </p:nvGrpSpPr>
          <p:grpSpPr>
            <a:xfrm rot="2700000">
              <a:off x="10708201" y="2781290"/>
              <a:ext cx="289950" cy="386196"/>
              <a:chOff x="9456118" y="3917738"/>
              <a:chExt cx="688975" cy="927100"/>
            </a:xfrm>
          </p:grpSpPr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0918B33D-0140-CA83-8A6B-7C4E863D5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3917738"/>
                <a:ext cx="688975" cy="927100"/>
              </a:xfrm>
              <a:custGeom>
                <a:avLst/>
                <a:gdLst>
                  <a:gd name="T0" fmla="*/ 48 w 182"/>
                  <a:gd name="T1" fmla="*/ 188 h 246"/>
                  <a:gd name="T2" fmla="*/ 44 w 182"/>
                  <a:gd name="T3" fmla="*/ 159 h 246"/>
                  <a:gd name="T4" fmla="*/ 55 w 182"/>
                  <a:gd name="T5" fmla="*/ 159 h 246"/>
                  <a:gd name="T6" fmla="*/ 82 w 182"/>
                  <a:gd name="T7" fmla="*/ 204 h 246"/>
                  <a:gd name="T8" fmla="*/ 44 w 182"/>
                  <a:gd name="T9" fmla="*/ 237 h 246"/>
                  <a:gd name="T10" fmla="*/ 54 w 182"/>
                  <a:gd name="T11" fmla="*/ 240 h 246"/>
                  <a:gd name="T12" fmla="*/ 122 w 182"/>
                  <a:gd name="T13" fmla="*/ 189 h 246"/>
                  <a:gd name="T14" fmla="*/ 118 w 182"/>
                  <a:gd name="T15" fmla="*/ 149 h 246"/>
                  <a:gd name="T16" fmla="*/ 117 w 182"/>
                  <a:gd name="T17" fmla="*/ 136 h 246"/>
                  <a:gd name="T18" fmla="*/ 138 w 182"/>
                  <a:gd name="T19" fmla="*/ 121 h 246"/>
                  <a:gd name="T20" fmla="*/ 146 w 182"/>
                  <a:gd name="T21" fmla="*/ 149 h 246"/>
                  <a:gd name="T22" fmla="*/ 144 w 182"/>
                  <a:gd name="T23" fmla="*/ 155 h 246"/>
                  <a:gd name="T24" fmla="*/ 173 w 182"/>
                  <a:gd name="T25" fmla="*/ 108 h 246"/>
                  <a:gd name="T26" fmla="*/ 108 w 182"/>
                  <a:gd name="T27" fmla="*/ 10 h 246"/>
                  <a:gd name="T28" fmla="*/ 10 w 182"/>
                  <a:gd name="T29" fmla="*/ 75 h 246"/>
                  <a:gd name="T30" fmla="*/ 9 w 182"/>
                  <a:gd name="T31" fmla="*/ 77 h 246"/>
                  <a:gd name="T32" fmla="*/ 8 w 182"/>
                  <a:gd name="T33" fmla="*/ 80 h 246"/>
                  <a:gd name="T34" fmla="*/ 48 w 182"/>
                  <a:gd name="T35" fmla="*/ 18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46">
                    <a:moveTo>
                      <a:pt x="48" y="188"/>
                    </a:moveTo>
                    <a:cubicBezTo>
                      <a:pt x="41" y="182"/>
                      <a:pt x="36" y="161"/>
                      <a:pt x="44" y="159"/>
                    </a:cubicBezTo>
                    <a:cubicBezTo>
                      <a:pt x="47" y="158"/>
                      <a:pt x="52" y="158"/>
                      <a:pt x="55" y="159"/>
                    </a:cubicBezTo>
                    <a:cubicBezTo>
                      <a:pt x="74" y="163"/>
                      <a:pt x="86" y="183"/>
                      <a:pt x="82" y="204"/>
                    </a:cubicBezTo>
                    <a:cubicBezTo>
                      <a:pt x="78" y="224"/>
                      <a:pt x="62" y="237"/>
                      <a:pt x="44" y="237"/>
                    </a:cubicBezTo>
                    <a:cubicBezTo>
                      <a:pt x="48" y="238"/>
                      <a:pt x="51" y="239"/>
                      <a:pt x="54" y="240"/>
                    </a:cubicBezTo>
                    <a:cubicBezTo>
                      <a:pt x="85" y="246"/>
                      <a:pt x="115" y="223"/>
                      <a:pt x="122" y="189"/>
                    </a:cubicBezTo>
                    <a:cubicBezTo>
                      <a:pt x="125" y="174"/>
                      <a:pt x="123" y="160"/>
                      <a:pt x="118" y="149"/>
                    </a:cubicBezTo>
                    <a:cubicBezTo>
                      <a:pt x="118" y="149"/>
                      <a:pt x="116" y="140"/>
                      <a:pt x="117" y="136"/>
                    </a:cubicBezTo>
                    <a:cubicBezTo>
                      <a:pt x="119" y="126"/>
                      <a:pt x="128" y="119"/>
                      <a:pt x="138" y="121"/>
                    </a:cubicBezTo>
                    <a:cubicBezTo>
                      <a:pt x="149" y="124"/>
                      <a:pt x="147" y="141"/>
                      <a:pt x="146" y="149"/>
                    </a:cubicBezTo>
                    <a:cubicBezTo>
                      <a:pt x="145" y="151"/>
                      <a:pt x="145" y="153"/>
                      <a:pt x="144" y="155"/>
                    </a:cubicBezTo>
                    <a:cubicBezTo>
                      <a:pt x="158" y="143"/>
                      <a:pt x="169" y="127"/>
                      <a:pt x="173" y="108"/>
                    </a:cubicBezTo>
                    <a:cubicBezTo>
                      <a:pt x="182" y="62"/>
                      <a:pt x="153" y="19"/>
                      <a:pt x="108" y="10"/>
                    </a:cubicBezTo>
                    <a:cubicBezTo>
                      <a:pt x="63" y="0"/>
                      <a:pt x="19" y="30"/>
                      <a:pt x="10" y="75"/>
                    </a:cubicBezTo>
                    <a:cubicBezTo>
                      <a:pt x="9" y="76"/>
                      <a:pt x="9" y="76"/>
                      <a:pt x="9" y="77"/>
                    </a:cubicBezTo>
                    <a:cubicBezTo>
                      <a:pt x="9" y="78"/>
                      <a:pt x="9" y="79"/>
                      <a:pt x="8" y="80"/>
                    </a:cubicBezTo>
                    <a:cubicBezTo>
                      <a:pt x="0" y="122"/>
                      <a:pt x="17" y="164"/>
                      <a:pt x="48" y="188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81" name="Freeform 86">
                <a:extLst>
                  <a:ext uri="{FF2B5EF4-FFF2-40B4-BE49-F238E27FC236}">
                    <a16:creationId xmlns:a16="http://schemas.microsoft.com/office/drawing/2014/main" id="{25E9F27B-D2A6-C0EC-C321-CC2E7600F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2805" y="3986001"/>
                <a:ext cx="349250" cy="422275"/>
              </a:xfrm>
              <a:custGeom>
                <a:avLst/>
                <a:gdLst>
                  <a:gd name="T0" fmla="*/ 46 w 92"/>
                  <a:gd name="T1" fmla="*/ 0 h 112"/>
                  <a:gd name="T2" fmla="*/ 92 w 92"/>
                  <a:gd name="T3" fmla="*/ 46 h 112"/>
                  <a:gd name="T4" fmla="*/ 64 w 92"/>
                  <a:gd name="T5" fmla="*/ 99 h 112"/>
                  <a:gd name="T6" fmla="*/ 64 w 92"/>
                  <a:gd name="T7" fmla="*/ 94 h 112"/>
                  <a:gd name="T8" fmla="*/ 64 w 92"/>
                  <a:gd name="T9" fmla="*/ 89 h 112"/>
                  <a:gd name="T10" fmla="*/ 63 w 92"/>
                  <a:gd name="T11" fmla="*/ 89 h 112"/>
                  <a:gd name="T12" fmla="*/ 50 w 92"/>
                  <a:gd name="T13" fmla="*/ 112 h 112"/>
                  <a:gd name="T14" fmla="*/ 30 w 92"/>
                  <a:gd name="T15" fmla="*/ 89 h 112"/>
                  <a:gd name="T16" fmla="*/ 27 w 92"/>
                  <a:gd name="T17" fmla="*/ 88 h 112"/>
                  <a:gd name="T18" fmla="*/ 31 w 92"/>
                  <a:gd name="T19" fmla="*/ 101 h 112"/>
                  <a:gd name="T20" fmla="*/ 0 w 92"/>
                  <a:gd name="T21" fmla="*/ 46 h 112"/>
                  <a:gd name="T22" fmla="*/ 46 w 92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12">
                    <a:moveTo>
                      <a:pt x="46" y="0"/>
                    </a:moveTo>
                    <a:cubicBezTo>
                      <a:pt x="72" y="0"/>
                      <a:pt x="92" y="20"/>
                      <a:pt x="92" y="46"/>
                    </a:cubicBezTo>
                    <a:cubicBezTo>
                      <a:pt x="92" y="68"/>
                      <a:pt x="81" y="88"/>
                      <a:pt x="64" y="99"/>
                    </a:cubicBezTo>
                    <a:cubicBezTo>
                      <a:pt x="64" y="98"/>
                      <a:pt x="64" y="96"/>
                      <a:pt x="64" y="94"/>
                    </a:cubicBezTo>
                    <a:cubicBezTo>
                      <a:pt x="64" y="92"/>
                      <a:pt x="64" y="90"/>
                      <a:pt x="64" y="89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1" y="98"/>
                      <a:pt x="56" y="106"/>
                      <a:pt x="50" y="112"/>
                    </a:cubicBezTo>
                    <a:cubicBezTo>
                      <a:pt x="46" y="102"/>
                      <a:pt x="39" y="94"/>
                      <a:pt x="30" y="89"/>
                    </a:cubicBezTo>
                    <a:cubicBezTo>
                      <a:pt x="29" y="89"/>
                      <a:pt x="28" y="88"/>
                      <a:pt x="27" y="88"/>
                    </a:cubicBezTo>
                    <a:cubicBezTo>
                      <a:pt x="27" y="92"/>
                      <a:pt x="29" y="97"/>
                      <a:pt x="31" y="101"/>
                    </a:cubicBezTo>
                    <a:cubicBezTo>
                      <a:pt x="12" y="89"/>
                      <a:pt x="0" y="69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  <p:grpSp>
          <p:nvGrpSpPr>
            <p:cNvPr id="48" name="Group 39">
              <a:extLst>
                <a:ext uri="{FF2B5EF4-FFF2-40B4-BE49-F238E27FC236}">
                  <a16:creationId xmlns:a16="http://schemas.microsoft.com/office/drawing/2014/main" id="{F0425454-D3C8-70FA-4A47-47834C92F6F1}"/>
                </a:ext>
              </a:extLst>
            </p:cNvPr>
            <p:cNvGrpSpPr/>
            <p:nvPr/>
          </p:nvGrpSpPr>
          <p:grpSpPr>
            <a:xfrm rot="2700000">
              <a:off x="10827585" y="2382450"/>
              <a:ext cx="559190" cy="653359"/>
              <a:chOff x="9138618" y="2708062"/>
              <a:chExt cx="1328738" cy="1568451"/>
            </a:xfrm>
          </p:grpSpPr>
          <p:grpSp>
            <p:nvGrpSpPr>
              <p:cNvPr id="49" name="Group 40">
                <a:extLst>
                  <a:ext uri="{FF2B5EF4-FFF2-40B4-BE49-F238E27FC236}">
                    <a16:creationId xmlns:a16="http://schemas.microsoft.com/office/drawing/2014/main" id="{9D1B8533-A66A-9BFA-F971-4E65E464784A}"/>
                  </a:ext>
                </a:extLst>
              </p:cNvPr>
              <p:cNvGrpSpPr/>
              <p:nvPr/>
            </p:nvGrpSpPr>
            <p:grpSpPr>
              <a:xfrm>
                <a:off x="9138618" y="3481176"/>
                <a:ext cx="1328738" cy="730250"/>
                <a:chOff x="9138618" y="3481176"/>
                <a:chExt cx="1328738" cy="730250"/>
              </a:xfrm>
              <a:solidFill>
                <a:srgbClr val="29401C"/>
              </a:solidFill>
            </p:grpSpPr>
            <p:sp>
              <p:nvSpPr>
                <p:cNvPr id="78" name="Freeform 83">
                  <a:extLst>
                    <a:ext uri="{FF2B5EF4-FFF2-40B4-BE49-F238E27FC236}">
                      <a16:creationId xmlns:a16="http://schemas.microsoft.com/office/drawing/2014/main" id="{D10CFD9F-C325-5FFE-259E-ECECEB518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8618" y="3481176"/>
                  <a:ext cx="715963" cy="730250"/>
                </a:xfrm>
                <a:custGeom>
                  <a:avLst/>
                  <a:gdLst>
                    <a:gd name="T0" fmla="*/ 176 w 189"/>
                    <a:gd name="T1" fmla="*/ 0 h 194"/>
                    <a:gd name="T2" fmla="*/ 30 w 189"/>
                    <a:gd name="T3" fmla="*/ 172 h 194"/>
                    <a:gd name="T4" fmla="*/ 39 w 189"/>
                    <a:gd name="T5" fmla="*/ 194 h 194"/>
                    <a:gd name="T6" fmla="*/ 102 w 189"/>
                    <a:gd name="T7" fmla="*/ 123 h 194"/>
                    <a:gd name="T8" fmla="*/ 187 w 189"/>
                    <a:gd name="T9" fmla="*/ 84 h 194"/>
                    <a:gd name="T10" fmla="*/ 189 w 189"/>
                    <a:gd name="T11" fmla="*/ 0 h 194"/>
                    <a:gd name="T12" fmla="*/ 176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76" y="0"/>
                      </a:moveTo>
                      <a:cubicBezTo>
                        <a:pt x="64" y="0"/>
                        <a:pt x="0" y="92"/>
                        <a:pt x="30" y="172"/>
                      </a:cubicBezTo>
                      <a:cubicBezTo>
                        <a:pt x="33" y="179"/>
                        <a:pt x="36" y="187"/>
                        <a:pt x="39" y="194"/>
                      </a:cubicBezTo>
                      <a:cubicBezTo>
                        <a:pt x="48" y="163"/>
                        <a:pt x="70" y="137"/>
                        <a:pt x="102" y="123"/>
                      </a:cubicBezTo>
                      <a:cubicBezTo>
                        <a:pt x="123" y="101"/>
                        <a:pt x="153" y="87"/>
                        <a:pt x="187" y="84"/>
                      </a:cubicBezTo>
                      <a:cubicBezTo>
                        <a:pt x="188" y="56"/>
                        <a:pt x="189" y="28"/>
                        <a:pt x="189" y="0"/>
                      </a:cubicBezTo>
                      <a:cubicBezTo>
                        <a:pt x="185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9" name="Freeform 84">
                  <a:extLst>
                    <a:ext uri="{FF2B5EF4-FFF2-40B4-BE49-F238E27FC236}">
                      <a16:creationId xmlns:a16="http://schemas.microsoft.com/office/drawing/2014/main" id="{C61D8B70-7082-9D23-41A4-EA39068DF9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51393" y="3481176"/>
                  <a:ext cx="715963" cy="730250"/>
                </a:xfrm>
                <a:custGeom>
                  <a:avLst/>
                  <a:gdLst>
                    <a:gd name="T0" fmla="*/ 13 w 189"/>
                    <a:gd name="T1" fmla="*/ 0 h 194"/>
                    <a:gd name="T2" fmla="*/ 159 w 189"/>
                    <a:gd name="T3" fmla="*/ 172 h 194"/>
                    <a:gd name="T4" fmla="*/ 150 w 189"/>
                    <a:gd name="T5" fmla="*/ 194 h 194"/>
                    <a:gd name="T6" fmla="*/ 87 w 189"/>
                    <a:gd name="T7" fmla="*/ 123 h 194"/>
                    <a:gd name="T8" fmla="*/ 2 w 189"/>
                    <a:gd name="T9" fmla="*/ 84 h 194"/>
                    <a:gd name="T10" fmla="*/ 0 w 189"/>
                    <a:gd name="T11" fmla="*/ 0 h 194"/>
                    <a:gd name="T12" fmla="*/ 13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3" y="0"/>
                      </a:moveTo>
                      <a:cubicBezTo>
                        <a:pt x="125" y="0"/>
                        <a:pt x="189" y="92"/>
                        <a:pt x="159" y="172"/>
                      </a:cubicBezTo>
                      <a:cubicBezTo>
                        <a:pt x="157" y="179"/>
                        <a:pt x="154" y="187"/>
                        <a:pt x="150" y="194"/>
                      </a:cubicBezTo>
                      <a:cubicBezTo>
                        <a:pt x="142" y="163"/>
                        <a:pt x="119" y="137"/>
                        <a:pt x="87" y="123"/>
                      </a:cubicBezTo>
                      <a:cubicBezTo>
                        <a:pt x="67" y="101"/>
                        <a:pt x="36" y="87"/>
                        <a:pt x="2" y="84"/>
                      </a:cubicBezTo>
                      <a:cubicBezTo>
                        <a:pt x="2" y="56"/>
                        <a:pt x="1" y="28"/>
                        <a:pt x="0" y="0"/>
                      </a:cubicBezTo>
                      <a:cubicBezTo>
                        <a:pt x="5" y="0"/>
                        <a:pt x="9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grpSp>
            <p:nvGrpSpPr>
              <p:cNvPr id="50" name="Group 41">
                <a:extLst>
                  <a:ext uri="{FF2B5EF4-FFF2-40B4-BE49-F238E27FC236}">
                    <a16:creationId xmlns:a16="http://schemas.microsoft.com/office/drawing/2014/main" id="{50BD2F60-F47F-0E6E-D5E2-4BBB0DAE5982}"/>
                  </a:ext>
                </a:extLst>
              </p:cNvPr>
              <p:cNvGrpSpPr/>
              <p:nvPr/>
            </p:nvGrpSpPr>
            <p:grpSpPr>
              <a:xfrm>
                <a:off x="9213230" y="3492288"/>
                <a:ext cx="1182688" cy="587376"/>
                <a:chOff x="9213230" y="3492288"/>
                <a:chExt cx="1182688" cy="587376"/>
              </a:xfrm>
              <a:solidFill>
                <a:srgbClr val="D3EC84"/>
              </a:solidFill>
            </p:grpSpPr>
            <p:sp>
              <p:nvSpPr>
                <p:cNvPr id="76" name="Freeform 81">
                  <a:extLst>
                    <a:ext uri="{FF2B5EF4-FFF2-40B4-BE49-F238E27FC236}">
                      <a16:creationId xmlns:a16="http://schemas.microsoft.com/office/drawing/2014/main" id="{A5E7EF7C-C811-60EE-5B64-95C3C5992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3230" y="3492289"/>
                  <a:ext cx="690563" cy="587375"/>
                </a:xfrm>
                <a:custGeom>
                  <a:avLst/>
                  <a:gdLst>
                    <a:gd name="T0" fmla="*/ 169 w 182"/>
                    <a:gd name="T1" fmla="*/ 1 h 156"/>
                    <a:gd name="T2" fmla="*/ 18 w 182"/>
                    <a:gd name="T3" fmla="*/ 156 h 156"/>
                    <a:gd name="T4" fmla="*/ 164 w 182"/>
                    <a:gd name="T5" fmla="*/ 24 h 156"/>
                    <a:gd name="T6" fmla="*/ 176 w 182"/>
                    <a:gd name="T7" fmla="*/ 24 h 156"/>
                    <a:gd name="T8" fmla="*/ 174 w 182"/>
                    <a:gd name="T9" fmla="*/ 86 h 156"/>
                    <a:gd name="T10" fmla="*/ 178 w 182"/>
                    <a:gd name="T11" fmla="*/ 86 h 156"/>
                    <a:gd name="T12" fmla="*/ 182 w 182"/>
                    <a:gd name="T13" fmla="*/ 2 h 156"/>
                    <a:gd name="T14" fmla="*/ 169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69" y="1"/>
                      </a:moveTo>
                      <a:cubicBezTo>
                        <a:pt x="66" y="0"/>
                        <a:pt x="0" y="80"/>
                        <a:pt x="18" y="156"/>
                      </a:cubicBezTo>
                      <a:cubicBezTo>
                        <a:pt x="13" y="88"/>
                        <a:pt x="75" y="23"/>
                        <a:pt x="164" y="24"/>
                      </a:cubicBezTo>
                      <a:cubicBezTo>
                        <a:pt x="168" y="24"/>
                        <a:pt x="172" y="24"/>
                        <a:pt x="176" y="24"/>
                      </a:cubicBezTo>
                      <a:cubicBezTo>
                        <a:pt x="175" y="45"/>
                        <a:pt x="175" y="66"/>
                        <a:pt x="174" y="86"/>
                      </a:cubicBezTo>
                      <a:cubicBezTo>
                        <a:pt x="176" y="86"/>
                        <a:pt x="177" y="86"/>
                        <a:pt x="178" y="86"/>
                      </a:cubicBezTo>
                      <a:cubicBezTo>
                        <a:pt x="180" y="58"/>
                        <a:pt x="181" y="30"/>
                        <a:pt x="182" y="2"/>
                      </a:cubicBezTo>
                      <a:cubicBezTo>
                        <a:pt x="178" y="2"/>
                        <a:pt x="173" y="1"/>
                        <a:pt x="169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77" name="Freeform 82">
                  <a:extLst>
                    <a:ext uri="{FF2B5EF4-FFF2-40B4-BE49-F238E27FC236}">
                      <a16:creationId xmlns:a16="http://schemas.microsoft.com/office/drawing/2014/main" id="{584A3DEA-4D01-3EB6-9105-B35FCC135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6943" y="3492288"/>
                  <a:ext cx="688975" cy="587375"/>
                </a:xfrm>
                <a:custGeom>
                  <a:avLst/>
                  <a:gdLst>
                    <a:gd name="T0" fmla="*/ 12 w 182"/>
                    <a:gd name="T1" fmla="*/ 1 h 156"/>
                    <a:gd name="T2" fmla="*/ 164 w 182"/>
                    <a:gd name="T3" fmla="*/ 156 h 156"/>
                    <a:gd name="T4" fmla="*/ 18 w 182"/>
                    <a:gd name="T5" fmla="*/ 24 h 156"/>
                    <a:gd name="T6" fmla="*/ 5 w 182"/>
                    <a:gd name="T7" fmla="*/ 24 h 156"/>
                    <a:gd name="T8" fmla="*/ 7 w 182"/>
                    <a:gd name="T9" fmla="*/ 86 h 156"/>
                    <a:gd name="T10" fmla="*/ 3 w 182"/>
                    <a:gd name="T11" fmla="*/ 86 h 156"/>
                    <a:gd name="T12" fmla="*/ 0 w 182"/>
                    <a:gd name="T13" fmla="*/ 2 h 156"/>
                    <a:gd name="T14" fmla="*/ 12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2" y="1"/>
                      </a:moveTo>
                      <a:cubicBezTo>
                        <a:pt x="116" y="0"/>
                        <a:pt x="182" y="80"/>
                        <a:pt x="164" y="156"/>
                      </a:cubicBezTo>
                      <a:cubicBezTo>
                        <a:pt x="169" y="88"/>
                        <a:pt x="107" y="23"/>
                        <a:pt x="18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6" y="45"/>
                        <a:pt x="7" y="66"/>
                        <a:pt x="7" y="86"/>
                      </a:cubicBezTo>
                      <a:cubicBezTo>
                        <a:pt x="6" y="86"/>
                        <a:pt x="5" y="86"/>
                        <a:pt x="3" y="86"/>
                      </a:cubicBezTo>
                      <a:cubicBezTo>
                        <a:pt x="2" y="58"/>
                        <a:pt x="1" y="30"/>
                        <a:pt x="0" y="2"/>
                      </a:cubicBezTo>
                      <a:cubicBezTo>
                        <a:pt x="4" y="2"/>
                        <a:pt x="8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2891D2A7-DFE9-F95D-FE68-FE4038158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917" y="2708062"/>
                <a:ext cx="830263" cy="1365250"/>
              </a:xfrm>
              <a:custGeom>
                <a:avLst/>
                <a:gdLst>
                  <a:gd name="T0" fmla="*/ 109 w 219"/>
                  <a:gd name="T1" fmla="*/ 0 h 362"/>
                  <a:gd name="T2" fmla="*/ 102 w 219"/>
                  <a:gd name="T3" fmla="*/ 2 h 362"/>
                  <a:gd name="T4" fmla="*/ 59 w 219"/>
                  <a:gd name="T5" fmla="*/ 37 h 362"/>
                  <a:gd name="T6" fmla="*/ 59 w 219"/>
                  <a:gd name="T7" fmla="*/ 37 h 362"/>
                  <a:gd name="T8" fmla="*/ 1 w 219"/>
                  <a:gd name="T9" fmla="*/ 92 h 362"/>
                  <a:gd name="T10" fmla="*/ 1 w 219"/>
                  <a:gd name="T11" fmla="*/ 93 h 362"/>
                  <a:gd name="T12" fmla="*/ 0 w 219"/>
                  <a:gd name="T13" fmla="*/ 94 h 362"/>
                  <a:gd name="T14" fmla="*/ 0 w 219"/>
                  <a:gd name="T15" fmla="*/ 95 h 362"/>
                  <a:gd name="T16" fmla="*/ 0 w 219"/>
                  <a:gd name="T17" fmla="*/ 96 h 362"/>
                  <a:gd name="T18" fmla="*/ 34 w 219"/>
                  <a:gd name="T19" fmla="*/ 327 h 362"/>
                  <a:gd name="T20" fmla="*/ 36 w 219"/>
                  <a:gd name="T21" fmla="*/ 336 h 362"/>
                  <a:gd name="T22" fmla="*/ 54 w 219"/>
                  <a:gd name="T23" fmla="*/ 355 h 362"/>
                  <a:gd name="T24" fmla="*/ 166 w 219"/>
                  <a:gd name="T25" fmla="*/ 355 h 362"/>
                  <a:gd name="T26" fmla="*/ 184 w 219"/>
                  <a:gd name="T27" fmla="*/ 336 h 362"/>
                  <a:gd name="T28" fmla="*/ 186 w 219"/>
                  <a:gd name="T29" fmla="*/ 326 h 362"/>
                  <a:gd name="T30" fmla="*/ 186 w 219"/>
                  <a:gd name="T31" fmla="*/ 326 h 362"/>
                  <a:gd name="T32" fmla="*/ 190 w 219"/>
                  <a:gd name="T33" fmla="*/ 295 h 362"/>
                  <a:gd name="T34" fmla="*/ 192 w 219"/>
                  <a:gd name="T35" fmla="*/ 285 h 362"/>
                  <a:gd name="T36" fmla="*/ 219 w 219"/>
                  <a:gd name="T37" fmla="*/ 95 h 362"/>
                  <a:gd name="T38" fmla="*/ 219 w 219"/>
                  <a:gd name="T39" fmla="*/ 94 h 362"/>
                  <a:gd name="T40" fmla="*/ 218 w 219"/>
                  <a:gd name="T41" fmla="*/ 93 h 362"/>
                  <a:gd name="T42" fmla="*/ 218 w 219"/>
                  <a:gd name="T43" fmla="*/ 92 h 362"/>
                  <a:gd name="T44" fmla="*/ 217 w 219"/>
                  <a:gd name="T45" fmla="*/ 91 h 362"/>
                  <a:gd name="T46" fmla="*/ 116 w 219"/>
                  <a:gd name="T47" fmla="*/ 2 h 362"/>
                  <a:gd name="T48" fmla="*/ 109 w 219"/>
                  <a:gd name="T4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362">
                    <a:moveTo>
                      <a:pt x="109" y="0"/>
                    </a:moveTo>
                    <a:cubicBezTo>
                      <a:pt x="106" y="0"/>
                      <a:pt x="103" y="1"/>
                      <a:pt x="102" y="2"/>
                    </a:cubicBezTo>
                    <a:cubicBezTo>
                      <a:pt x="87" y="14"/>
                      <a:pt x="73" y="25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39" y="55"/>
                      <a:pt x="19" y="73"/>
                      <a:pt x="1" y="92"/>
                    </a:cubicBezTo>
                    <a:cubicBezTo>
                      <a:pt x="1" y="92"/>
                      <a:pt x="1" y="92"/>
                      <a:pt x="1" y="93"/>
                    </a:cubicBezTo>
                    <a:cubicBezTo>
                      <a:pt x="1" y="93"/>
                      <a:pt x="0" y="93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6"/>
                    </a:cubicBezTo>
                    <a:cubicBezTo>
                      <a:pt x="11" y="173"/>
                      <a:pt x="23" y="250"/>
                      <a:pt x="34" y="327"/>
                    </a:cubicBezTo>
                    <a:cubicBezTo>
                      <a:pt x="35" y="330"/>
                      <a:pt x="35" y="333"/>
                      <a:pt x="36" y="336"/>
                    </a:cubicBezTo>
                    <a:cubicBezTo>
                      <a:pt x="37" y="345"/>
                      <a:pt x="45" y="353"/>
                      <a:pt x="54" y="355"/>
                    </a:cubicBezTo>
                    <a:cubicBezTo>
                      <a:pt x="92" y="362"/>
                      <a:pt x="128" y="361"/>
                      <a:pt x="166" y="355"/>
                    </a:cubicBezTo>
                    <a:cubicBezTo>
                      <a:pt x="175" y="353"/>
                      <a:pt x="183" y="345"/>
                      <a:pt x="184" y="336"/>
                    </a:cubicBezTo>
                    <a:cubicBezTo>
                      <a:pt x="185" y="333"/>
                      <a:pt x="185" y="329"/>
                      <a:pt x="186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7" y="316"/>
                      <a:pt x="189" y="305"/>
                      <a:pt x="190" y="295"/>
                    </a:cubicBezTo>
                    <a:cubicBezTo>
                      <a:pt x="191" y="292"/>
                      <a:pt x="191" y="288"/>
                      <a:pt x="192" y="285"/>
                    </a:cubicBezTo>
                    <a:cubicBezTo>
                      <a:pt x="201" y="222"/>
                      <a:pt x="210" y="158"/>
                      <a:pt x="219" y="95"/>
                    </a:cubicBezTo>
                    <a:cubicBezTo>
                      <a:pt x="219" y="95"/>
                      <a:pt x="219" y="95"/>
                      <a:pt x="219" y="94"/>
                    </a:cubicBezTo>
                    <a:cubicBezTo>
                      <a:pt x="219" y="94"/>
                      <a:pt x="219" y="94"/>
                      <a:pt x="218" y="93"/>
                    </a:cubicBezTo>
                    <a:cubicBezTo>
                      <a:pt x="218" y="93"/>
                      <a:pt x="218" y="92"/>
                      <a:pt x="218" y="92"/>
                    </a:cubicBezTo>
                    <a:cubicBezTo>
                      <a:pt x="218" y="92"/>
                      <a:pt x="218" y="92"/>
                      <a:pt x="217" y="91"/>
                    </a:cubicBezTo>
                    <a:cubicBezTo>
                      <a:pt x="188" y="60"/>
                      <a:pt x="154" y="30"/>
                      <a:pt x="116" y="2"/>
                    </a:cubicBezTo>
                    <a:cubicBezTo>
                      <a:pt x="115" y="1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2" name="Group 43">
                <a:extLst>
                  <a:ext uri="{FF2B5EF4-FFF2-40B4-BE49-F238E27FC236}">
                    <a16:creationId xmlns:a16="http://schemas.microsoft.com/office/drawing/2014/main" id="{BAA7AA78-F499-4F23-2194-4B9D8DE2E0F5}"/>
                  </a:ext>
                </a:extLst>
              </p:cNvPr>
              <p:cNvGrpSpPr/>
              <p:nvPr/>
            </p:nvGrpSpPr>
            <p:grpSpPr>
              <a:xfrm>
                <a:off x="9543430" y="3835188"/>
                <a:ext cx="508001" cy="79376"/>
                <a:chOff x="9543430" y="3835188"/>
                <a:chExt cx="508001" cy="79376"/>
              </a:xfrm>
              <a:solidFill>
                <a:srgbClr val="D3EC84"/>
              </a:solidFill>
            </p:grpSpPr>
            <p:sp>
              <p:nvSpPr>
                <p:cNvPr id="63" name="Freeform 77">
                  <a:extLst>
                    <a:ext uri="{FF2B5EF4-FFF2-40B4-BE49-F238E27FC236}">
                      <a16:creationId xmlns:a16="http://schemas.microsoft.com/office/drawing/2014/main" id="{2EA4CD1F-2259-0889-37E6-B0B569DD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3918" y="3835188"/>
                  <a:ext cx="141288" cy="71438"/>
                </a:xfrm>
                <a:custGeom>
                  <a:avLst/>
                  <a:gdLst>
                    <a:gd name="T0" fmla="*/ 37 w 37"/>
                    <a:gd name="T1" fmla="*/ 0 h 19"/>
                    <a:gd name="T2" fmla="*/ 37 w 37"/>
                    <a:gd name="T3" fmla="*/ 17 h 19"/>
                    <a:gd name="T4" fmla="*/ 2 w 37"/>
                    <a:gd name="T5" fmla="*/ 19 h 19"/>
                    <a:gd name="T6" fmla="*/ 0 w 37"/>
                    <a:gd name="T7" fmla="*/ 1 h 19"/>
                    <a:gd name="T8" fmla="*/ 37 w 37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7" y="0"/>
                      </a:moveTo>
                      <a:cubicBezTo>
                        <a:pt x="37" y="6"/>
                        <a:pt x="37" y="12"/>
                        <a:pt x="37" y="17"/>
                      </a:cubicBezTo>
                      <a:cubicBezTo>
                        <a:pt x="25" y="18"/>
                        <a:pt x="14" y="18"/>
                        <a:pt x="2" y="19"/>
                      </a:cubicBezTo>
                      <a:cubicBezTo>
                        <a:pt x="1" y="13"/>
                        <a:pt x="1" y="7"/>
                        <a:pt x="0" y="1"/>
                      </a:cubicBezTo>
                      <a:cubicBezTo>
                        <a:pt x="13" y="1"/>
                        <a:pt x="25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4" name="Freeform 78">
                  <a:extLst>
                    <a:ext uri="{FF2B5EF4-FFF2-40B4-BE49-F238E27FC236}">
                      <a16:creationId xmlns:a16="http://schemas.microsoft.com/office/drawing/2014/main" id="{07E4C23F-6BFE-F6A5-1DDC-35DD6B672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9655" y="3835188"/>
                  <a:ext cx="144463" cy="71438"/>
                </a:xfrm>
                <a:custGeom>
                  <a:avLst/>
                  <a:gdLst>
                    <a:gd name="T0" fmla="*/ 0 w 38"/>
                    <a:gd name="T1" fmla="*/ 0 h 19"/>
                    <a:gd name="T2" fmla="*/ 38 w 38"/>
                    <a:gd name="T3" fmla="*/ 1 h 19"/>
                    <a:gd name="T4" fmla="*/ 36 w 38"/>
                    <a:gd name="T5" fmla="*/ 19 h 19"/>
                    <a:gd name="T6" fmla="*/ 0 w 38"/>
                    <a:gd name="T7" fmla="*/ 17 h 19"/>
                    <a:gd name="T8" fmla="*/ 0 w 38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9">
                      <a:moveTo>
                        <a:pt x="0" y="0"/>
                      </a:moveTo>
                      <a:cubicBezTo>
                        <a:pt x="13" y="0"/>
                        <a:pt x="25" y="1"/>
                        <a:pt x="38" y="1"/>
                      </a:cubicBezTo>
                      <a:cubicBezTo>
                        <a:pt x="37" y="7"/>
                        <a:pt x="37" y="13"/>
                        <a:pt x="36" y="19"/>
                      </a:cubicBezTo>
                      <a:cubicBezTo>
                        <a:pt x="24" y="18"/>
                        <a:pt x="12" y="17"/>
                        <a:pt x="0" y="17"/>
                      </a:cubicBezTo>
                      <a:cubicBezTo>
                        <a:pt x="0" y="12"/>
                        <a:pt x="0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5" name="Freeform 79">
                  <a:extLst>
                    <a:ext uri="{FF2B5EF4-FFF2-40B4-BE49-F238E27FC236}">
                      <a16:creationId xmlns:a16="http://schemas.microsoft.com/office/drawing/2014/main" id="{144D8FE7-7987-76C4-BF06-642419B99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3430" y="3843126"/>
                  <a:ext cx="52388" cy="71438"/>
                </a:xfrm>
                <a:custGeom>
                  <a:avLst/>
                  <a:gdLst>
                    <a:gd name="T0" fmla="*/ 0 w 14"/>
                    <a:gd name="T1" fmla="*/ 2 h 19"/>
                    <a:gd name="T2" fmla="*/ 12 w 14"/>
                    <a:gd name="T3" fmla="*/ 0 h 19"/>
                    <a:gd name="T4" fmla="*/ 14 w 14"/>
                    <a:gd name="T5" fmla="*/ 18 h 19"/>
                    <a:gd name="T6" fmla="*/ 2 w 14"/>
                    <a:gd name="T7" fmla="*/ 19 h 19"/>
                    <a:gd name="T8" fmla="*/ 0 w 14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9">
                      <a:moveTo>
                        <a:pt x="0" y="2"/>
                      </a:moveTo>
                      <a:cubicBezTo>
                        <a:pt x="4" y="1"/>
                        <a:pt x="8" y="1"/>
                        <a:pt x="12" y="0"/>
                      </a:cubicBezTo>
                      <a:cubicBezTo>
                        <a:pt x="13" y="6"/>
                        <a:pt x="13" y="12"/>
                        <a:pt x="14" y="18"/>
                      </a:cubicBezTo>
                      <a:cubicBezTo>
                        <a:pt x="10" y="18"/>
                        <a:pt x="6" y="18"/>
                        <a:pt x="2" y="19"/>
                      </a:cubicBezTo>
                      <a:cubicBezTo>
                        <a:pt x="2" y="13"/>
                        <a:pt x="1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66" name="Freeform 80">
                  <a:extLst>
                    <a:ext uri="{FF2B5EF4-FFF2-40B4-BE49-F238E27FC236}">
                      <a16:creationId xmlns:a16="http://schemas.microsoft.com/office/drawing/2014/main" id="{10703510-AD49-5203-5E9E-4685E82A00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2218" y="3843126"/>
                  <a:ext cx="49213" cy="71438"/>
                </a:xfrm>
                <a:custGeom>
                  <a:avLst/>
                  <a:gdLst>
                    <a:gd name="T0" fmla="*/ 11 w 13"/>
                    <a:gd name="T1" fmla="*/ 19 h 19"/>
                    <a:gd name="T2" fmla="*/ 0 w 13"/>
                    <a:gd name="T3" fmla="*/ 18 h 19"/>
                    <a:gd name="T4" fmla="*/ 2 w 13"/>
                    <a:gd name="T5" fmla="*/ 0 h 19"/>
                    <a:gd name="T6" fmla="*/ 13 w 13"/>
                    <a:gd name="T7" fmla="*/ 1 h 19"/>
                    <a:gd name="T8" fmla="*/ 11 w 1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9">
                      <a:moveTo>
                        <a:pt x="11" y="19"/>
                      </a:moveTo>
                      <a:cubicBezTo>
                        <a:pt x="7" y="18"/>
                        <a:pt x="4" y="18"/>
                        <a:pt x="0" y="18"/>
                      </a:cubicBezTo>
                      <a:cubicBezTo>
                        <a:pt x="1" y="12"/>
                        <a:pt x="1" y="6"/>
                        <a:pt x="2" y="0"/>
                      </a:cubicBezTo>
                      <a:cubicBezTo>
                        <a:pt x="6" y="1"/>
                        <a:pt x="9" y="1"/>
                        <a:pt x="13" y="1"/>
                      </a:cubicBezTo>
                      <a:cubicBezTo>
                        <a:pt x="12" y="7"/>
                        <a:pt x="12" y="13"/>
                        <a:pt x="11" y="19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B33FB60A-E8C5-015E-6B5E-E9B9DAFE8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2877926"/>
                <a:ext cx="677863" cy="219075"/>
              </a:xfrm>
              <a:custGeom>
                <a:avLst/>
                <a:gdLst>
                  <a:gd name="T0" fmla="*/ 179 w 179"/>
                  <a:gd name="T1" fmla="*/ 47 h 58"/>
                  <a:gd name="T2" fmla="*/ 156 w 179"/>
                  <a:gd name="T3" fmla="*/ 58 h 58"/>
                  <a:gd name="T4" fmla="*/ 129 w 179"/>
                  <a:gd name="T5" fmla="*/ 40 h 58"/>
                  <a:gd name="T6" fmla="*/ 118 w 179"/>
                  <a:gd name="T7" fmla="*/ 40 h 58"/>
                  <a:gd name="T8" fmla="*/ 89 w 179"/>
                  <a:gd name="T9" fmla="*/ 55 h 58"/>
                  <a:gd name="T10" fmla="*/ 61 w 179"/>
                  <a:gd name="T11" fmla="*/ 40 h 58"/>
                  <a:gd name="T12" fmla="*/ 50 w 179"/>
                  <a:gd name="T13" fmla="*/ 41 h 58"/>
                  <a:gd name="T14" fmla="*/ 23 w 179"/>
                  <a:gd name="T15" fmla="*/ 58 h 58"/>
                  <a:gd name="T16" fmla="*/ 0 w 179"/>
                  <a:gd name="T17" fmla="*/ 48 h 58"/>
                  <a:gd name="T18" fmla="*/ 50 w 179"/>
                  <a:gd name="T19" fmla="*/ 1 h 58"/>
                  <a:gd name="T20" fmla="*/ 128 w 179"/>
                  <a:gd name="T21" fmla="*/ 0 h 58"/>
                  <a:gd name="T22" fmla="*/ 179 w 179"/>
                  <a:gd name="T23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58">
                    <a:moveTo>
                      <a:pt x="179" y="47"/>
                    </a:moveTo>
                    <a:cubicBezTo>
                      <a:pt x="171" y="51"/>
                      <a:pt x="163" y="54"/>
                      <a:pt x="156" y="58"/>
                    </a:cubicBezTo>
                    <a:cubicBezTo>
                      <a:pt x="147" y="52"/>
                      <a:pt x="138" y="46"/>
                      <a:pt x="129" y="40"/>
                    </a:cubicBezTo>
                    <a:cubicBezTo>
                      <a:pt x="126" y="38"/>
                      <a:pt x="121" y="38"/>
                      <a:pt x="118" y="40"/>
                    </a:cubicBezTo>
                    <a:cubicBezTo>
                      <a:pt x="108" y="45"/>
                      <a:pt x="99" y="50"/>
                      <a:pt x="89" y="55"/>
                    </a:cubicBezTo>
                    <a:cubicBezTo>
                      <a:pt x="80" y="50"/>
                      <a:pt x="71" y="45"/>
                      <a:pt x="61" y="40"/>
                    </a:cubicBezTo>
                    <a:cubicBezTo>
                      <a:pt x="58" y="38"/>
                      <a:pt x="53" y="39"/>
                      <a:pt x="50" y="41"/>
                    </a:cubicBezTo>
                    <a:cubicBezTo>
                      <a:pt x="41" y="46"/>
                      <a:pt x="32" y="52"/>
                      <a:pt x="23" y="58"/>
                    </a:cubicBezTo>
                    <a:cubicBezTo>
                      <a:pt x="15" y="54"/>
                      <a:pt x="8" y="51"/>
                      <a:pt x="0" y="48"/>
                    </a:cubicBezTo>
                    <a:cubicBezTo>
                      <a:pt x="16" y="32"/>
                      <a:pt x="32" y="16"/>
                      <a:pt x="50" y="1"/>
                    </a:cubicBezTo>
                    <a:cubicBezTo>
                      <a:pt x="76" y="3"/>
                      <a:pt x="102" y="3"/>
                      <a:pt x="128" y="0"/>
                    </a:cubicBezTo>
                    <a:cubicBezTo>
                      <a:pt x="146" y="16"/>
                      <a:pt x="163" y="31"/>
                      <a:pt x="179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54" name="Group 45">
                <a:extLst>
                  <a:ext uri="{FF2B5EF4-FFF2-40B4-BE49-F238E27FC236}">
                    <a16:creationId xmlns:a16="http://schemas.microsoft.com/office/drawing/2014/main" id="{166E82E9-2055-CCF8-4594-E841F65A41F2}"/>
                  </a:ext>
                </a:extLst>
              </p:cNvPr>
              <p:cNvGrpSpPr/>
              <p:nvPr/>
            </p:nvGrpSpPr>
            <p:grpSpPr>
              <a:xfrm>
                <a:off x="9448180" y="2765213"/>
                <a:ext cx="690563" cy="993775"/>
                <a:chOff x="9448180" y="2765213"/>
                <a:chExt cx="690563" cy="993775"/>
              </a:xfrm>
              <a:solidFill>
                <a:srgbClr val="B4DE2C"/>
              </a:solidFill>
            </p:grpSpPr>
            <p:grpSp>
              <p:nvGrpSpPr>
                <p:cNvPr id="57" name="Group 48">
                  <a:extLst>
                    <a:ext uri="{FF2B5EF4-FFF2-40B4-BE49-F238E27FC236}">
                      <a16:creationId xmlns:a16="http://schemas.microsoft.com/office/drawing/2014/main" id="{B4FF8FE3-AA1F-5016-0277-6FBF10D8CB4F}"/>
                    </a:ext>
                  </a:extLst>
                </p:cNvPr>
                <p:cNvGrpSpPr/>
                <p:nvPr/>
              </p:nvGrpSpPr>
              <p:grpSpPr>
                <a:xfrm>
                  <a:off x="9448180" y="3070013"/>
                  <a:ext cx="690563" cy="688975"/>
                  <a:chOff x="9448180" y="3070013"/>
                  <a:chExt cx="690563" cy="688975"/>
                </a:xfrm>
                <a:grpFill/>
              </p:grpSpPr>
              <p:sp>
                <p:nvSpPr>
                  <p:cNvPr id="59" name="Freeform 73">
                    <a:extLst>
                      <a:ext uri="{FF2B5EF4-FFF2-40B4-BE49-F238E27FC236}">
                        <a16:creationId xmlns:a16="http://schemas.microsoft.com/office/drawing/2014/main" id="{695455C7-6907-E9ED-BADE-92A15FAC3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76768" y="3073188"/>
                    <a:ext cx="198438" cy="674688"/>
                  </a:xfrm>
                  <a:custGeom>
                    <a:avLst/>
                    <a:gdLst>
                      <a:gd name="T0" fmla="*/ 0 w 52"/>
                      <a:gd name="T1" fmla="*/ 15 h 179"/>
                      <a:gd name="T2" fmla="*/ 24 w 52"/>
                      <a:gd name="T3" fmla="*/ 0 h 179"/>
                      <a:gd name="T4" fmla="*/ 49 w 52"/>
                      <a:gd name="T5" fmla="*/ 13 h 179"/>
                      <a:gd name="T6" fmla="*/ 52 w 52"/>
                      <a:gd name="T7" fmla="*/ 178 h 179"/>
                      <a:gd name="T8" fmla="*/ 14 w 52"/>
                      <a:gd name="T9" fmla="*/ 179 h 179"/>
                      <a:gd name="T10" fmla="*/ 0 w 52"/>
                      <a:gd name="T11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79">
                        <a:moveTo>
                          <a:pt x="0" y="15"/>
                        </a:moveTo>
                        <a:cubicBezTo>
                          <a:pt x="8" y="10"/>
                          <a:pt x="16" y="5"/>
                          <a:pt x="24" y="0"/>
                        </a:cubicBezTo>
                        <a:cubicBezTo>
                          <a:pt x="33" y="4"/>
                          <a:pt x="41" y="8"/>
                          <a:pt x="49" y="13"/>
                        </a:cubicBezTo>
                        <a:cubicBezTo>
                          <a:pt x="50" y="68"/>
                          <a:pt x="51" y="123"/>
                          <a:pt x="52" y="178"/>
                        </a:cubicBezTo>
                        <a:cubicBezTo>
                          <a:pt x="39" y="178"/>
                          <a:pt x="26" y="179"/>
                          <a:pt x="14" y="179"/>
                        </a:cubicBezTo>
                        <a:cubicBezTo>
                          <a:pt x="9" y="125"/>
                          <a:pt x="5" y="70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0" name="Freeform 74">
                    <a:extLst>
                      <a:ext uri="{FF2B5EF4-FFF2-40B4-BE49-F238E27FC236}">
                        <a16:creationId xmlns:a16="http://schemas.microsoft.com/office/drawing/2014/main" id="{EFAE8BA1-343C-56CA-3330-D1B80C2CBB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9655" y="3070013"/>
                    <a:ext cx="196850" cy="677863"/>
                  </a:xfrm>
                  <a:custGeom>
                    <a:avLst/>
                    <a:gdLst>
                      <a:gd name="T0" fmla="*/ 0 w 52"/>
                      <a:gd name="T1" fmla="*/ 179 h 180"/>
                      <a:gd name="T2" fmla="*/ 2 w 52"/>
                      <a:gd name="T3" fmla="*/ 14 h 180"/>
                      <a:gd name="T4" fmla="*/ 27 w 52"/>
                      <a:gd name="T5" fmla="*/ 0 h 180"/>
                      <a:gd name="T6" fmla="*/ 52 w 52"/>
                      <a:gd name="T7" fmla="*/ 17 h 180"/>
                      <a:gd name="T8" fmla="*/ 40 w 52"/>
                      <a:gd name="T9" fmla="*/ 180 h 180"/>
                      <a:gd name="T10" fmla="*/ 0 w 52"/>
                      <a:gd name="T11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80">
                        <a:moveTo>
                          <a:pt x="0" y="179"/>
                        </a:moveTo>
                        <a:cubicBezTo>
                          <a:pt x="1" y="124"/>
                          <a:pt x="1" y="69"/>
                          <a:pt x="2" y="14"/>
                        </a:cubicBezTo>
                        <a:cubicBezTo>
                          <a:pt x="10" y="9"/>
                          <a:pt x="18" y="5"/>
                          <a:pt x="27" y="0"/>
                        </a:cubicBezTo>
                        <a:cubicBezTo>
                          <a:pt x="35" y="6"/>
                          <a:pt x="44" y="11"/>
                          <a:pt x="52" y="17"/>
                        </a:cubicBezTo>
                        <a:cubicBezTo>
                          <a:pt x="48" y="71"/>
                          <a:pt x="44" y="126"/>
                          <a:pt x="40" y="180"/>
                        </a:cubicBezTo>
                        <a:cubicBezTo>
                          <a:pt x="26" y="179"/>
                          <a:pt x="13" y="179"/>
                          <a:pt x="0" y="179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1" name="Freeform 75">
                    <a:extLst>
                      <a:ext uri="{FF2B5EF4-FFF2-40B4-BE49-F238E27FC236}">
                        <a16:creationId xmlns:a16="http://schemas.microsoft.com/office/drawing/2014/main" id="{CFBCD4BD-E78F-4CCD-4818-516B9C509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48180" y="3108113"/>
                    <a:ext cx="133350" cy="650875"/>
                  </a:xfrm>
                  <a:custGeom>
                    <a:avLst/>
                    <a:gdLst>
                      <a:gd name="T0" fmla="*/ 0 w 35"/>
                      <a:gd name="T1" fmla="*/ 0 h 173"/>
                      <a:gd name="T2" fmla="*/ 18 w 35"/>
                      <a:gd name="T3" fmla="*/ 7 h 173"/>
                      <a:gd name="T4" fmla="*/ 35 w 35"/>
                      <a:gd name="T5" fmla="*/ 171 h 173"/>
                      <a:gd name="T6" fmla="*/ 22 w 35"/>
                      <a:gd name="T7" fmla="*/ 173 h 173"/>
                      <a:gd name="T8" fmla="*/ 0 w 35"/>
                      <a:gd name="T9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173">
                        <a:moveTo>
                          <a:pt x="0" y="0"/>
                        </a:moveTo>
                        <a:cubicBezTo>
                          <a:pt x="6" y="2"/>
                          <a:pt x="12" y="5"/>
                          <a:pt x="18" y="7"/>
                        </a:cubicBezTo>
                        <a:cubicBezTo>
                          <a:pt x="23" y="62"/>
                          <a:pt x="29" y="117"/>
                          <a:pt x="35" y="171"/>
                        </a:cubicBezTo>
                        <a:cubicBezTo>
                          <a:pt x="31" y="172"/>
                          <a:pt x="26" y="172"/>
                          <a:pt x="22" y="173"/>
                        </a:cubicBezTo>
                        <a:cubicBezTo>
                          <a:pt x="15" y="115"/>
                          <a:pt x="8" y="5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2" name="Freeform 76">
                    <a:extLst>
                      <a:ext uri="{FF2B5EF4-FFF2-40B4-BE49-F238E27FC236}">
                        <a16:creationId xmlns:a16="http://schemas.microsoft.com/office/drawing/2014/main" id="{3F93F994-7F30-B212-31A3-1114190B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16505" y="3103351"/>
                    <a:ext cx="122238" cy="652463"/>
                  </a:xfrm>
                  <a:custGeom>
                    <a:avLst/>
                    <a:gdLst>
                      <a:gd name="T0" fmla="*/ 12 w 32"/>
                      <a:gd name="T1" fmla="*/ 173 h 173"/>
                      <a:gd name="T2" fmla="*/ 0 w 32"/>
                      <a:gd name="T3" fmla="*/ 172 h 173"/>
                      <a:gd name="T4" fmla="*/ 17 w 32"/>
                      <a:gd name="T5" fmla="*/ 7 h 173"/>
                      <a:gd name="T6" fmla="*/ 32 w 32"/>
                      <a:gd name="T7" fmla="*/ 0 h 173"/>
                      <a:gd name="T8" fmla="*/ 12 w 32"/>
                      <a:gd name="T9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73">
                        <a:moveTo>
                          <a:pt x="12" y="173"/>
                        </a:moveTo>
                        <a:cubicBezTo>
                          <a:pt x="8" y="173"/>
                          <a:pt x="4" y="173"/>
                          <a:pt x="0" y="172"/>
                        </a:cubicBezTo>
                        <a:cubicBezTo>
                          <a:pt x="6" y="117"/>
                          <a:pt x="11" y="62"/>
                          <a:pt x="17" y="7"/>
                        </a:cubicBezTo>
                        <a:cubicBezTo>
                          <a:pt x="22" y="5"/>
                          <a:pt x="27" y="2"/>
                          <a:pt x="32" y="0"/>
                        </a:cubicBezTo>
                        <a:cubicBezTo>
                          <a:pt x="26" y="58"/>
                          <a:pt x="19" y="116"/>
                          <a:pt x="12" y="173"/>
                        </a:cubicBezTo>
                        <a:close/>
                      </a:path>
                    </a:pathLst>
                  </a:custGeom>
                  <a:solidFill>
                    <a:srgbClr val="8C8C8C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</p:grpSp>
            <p:sp>
              <p:nvSpPr>
                <p:cNvPr id="58" name="Freeform 72">
                  <a:extLst>
                    <a:ext uri="{FF2B5EF4-FFF2-40B4-BE49-F238E27FC236}">
                      <a16:creationId xmlns:a16="http://schemas.microsoft.com/office/drawing/2014/main" id="{E212BFA9-DC19-03C1-2C4B-523108D19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91068" y="2765213"/>
                  <a:ext cx="204788" cy="82550"/>
                </a:xfrm>
                <a:custGeom>
                  <a:avLst/>
                  <a:gdLst>
                    <a:gd name="T0" fmla="*/ 54 w 54"/>
                    <a:gd name="T1" fmla="*/ 21 h 22"/>
                    <a:gd name="T2" fmla="*/ 0 w 54"/>
                    <a:gd name="T3" fmla="*/ 21 h 22"/>
                    <a:gd name="T4" fmla="*/ 27 w 54"/>
                    <a:gd name="T5" fmla="*/ 0 h 22"/>
                    <a:gd name="T6" fmla="*/ 54 w 54"/>
                    <a:gd name="T7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2">
                      <a:moveTo>
                        <a:pt x="54" y="21"/>
                      </a:moveTo>
                      <a:cubicBezTo>
                        <a:pt x="36" y="22"/>
                        <a:pt x="18" y="22"/>
                        <a:pt x="0" y="21"/>
                      </a:cubicBezTo>
                      <a:cubicBezTo>
                        <a:pt x="9" y="14"/>
                        <a:pt x="18" y="7"/>
                        <a:pt x="27" y="0"/>
                      </a:cubicBezTo>
                      <a:cubicBezTo>
                        <a:pt x="36" y="7"/>
                        <a:pt x="45" y="14"/>
                        <a:pt x="54" y="21"/>
                      </a:cubicBezTo>
                      <a:close/>
                    </a:path>
                  </a:pathLst>
                </a:custGeom>
                <a:solidFill>
                  <a:srgbClr val="8C8C8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55" name="Oval 46">
                <a:extLst>
                  <a:ext uri="{FF2B5EF4-FFF2-40B4-BE49-F238E27FC236}">
                    <a16:creationId xmlns:a16="http://schemas.microsoft.com/office/drawing/2014/main" id="{7576A842-0CE4-BF10-79C4-C49609404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2343" y="3536738"/>
                <a:ext cx="136525" cy="7397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56" name="Oval 47">
                <a:extLst>
                  <a:ext uri="{FF2B5EF4-FFF2-40B4-BE49-F238E27FC236}">
                    <a16:creationId xmlns:a16="http://schemas.microsoft.com/office/drawing/2014/main" id="{81544D45-73C7-E1AB-215A-DB88BBEB7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155" y="3612938"/>
                <a:ext cx="55563" cy="482600"/>
              </a:xfrm>
              <a:prstGeom prst="ellipse">
                <a:avLst/>
              </a:prstGeom>
              <a:solidFill>
                <a:srgbClr val="8C8C8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</p:grpSp>
      <p:grpSp>
        <p:nvGrpSpPr>
          <p:cNvPr id="42" name="Gruppe 41">
            <a:extLst>
              <a:ext uri="{FF2B5EF4-FFF2-40B4-BE49-F238E27FC236}">
                <a16:creationId xmlns:a16="http://schemas.microsoft.com/office/drawing/2014/main" id="{CBE51B98-9798-6CB9-1BC3-727AC08D76C6}"/>
              </a:ext>
            </a:extLst>
          </p:cNvPr>
          <p:cNvGrpSpPr/>
          <p:nvPr/>
        </p:nvGrpSpPr>
        <p:grpSpPr>
          <a:xfrm>
            <a:off x="7019702" y="4147442"/>
            <a:ext cx="4811224" cy="2334455"/>
            <a:chOff x="7019702" y="4370076"/>
            <a:chExt cx="4811224" cy="233445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172AB63-FA02-467E-B5BE-60D7D67C9D94}"/>
                </a:ext>
              </a:extLst>
            </p:cNvPr>
            <p:cNvSpPr txBox="1"/>
            <p:nvPr/>
          </p:nvSpPr>
          <p:spPr>
            <a:xfrm>
              <a:off x="7019702" y="4370076"/>
              <a:ext cx="2792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600" b="1" dirty="0">
                  <a:solidFill>
                    <a:srgbClr val="007367"/>
                  </a:solidFill>
                  <a:latin typeface="+mj-lt"/>
                </a:rPr>
                <a:t>Tidspunkt</a:t>
              </a:r>
            </a:p>
          </p:txBody>
        </p:sp>
        <p:sp>
          <p:nvSpPr>
            <p:cNvPr id="86" name="Rectangle 40">
              <a:extLst>
                <a:ext uri="{FF2B5EF4-FFF2-40B4-BE49-F238E27FC236}">
                  <a16:creationId xmlns:a16="http://schemas.microsoft.com/office/drawing/2014/main" id="{3CFE299A-C292-0D2C-ED3A-4D791F9F0FFE}"/>
                </a:ext>
              </a:extLst>
            </p:cNvPr>
            <p:cNvSpPr/>
            <p:nvPr/>
          </p:nvSpPr>
          <p:spPr>
            <a:xfrm>
              <a:off x="7021745" y="4707959"/>
              <a:ext cx="4809181" cy="19965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Innen 20. september</a:t>
              </a:r>
            </a:p>
            <a:p>
              <a:pPr marL="228600" indent="-228600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20. oktober. Oppdateres fortløpende, ligger tilgjengelig for alle sekretariat i Teams-grupper.</a:t>
              </a:r>
            </a:p>
            <a:p>
              <a:pPr marL="228600" indent="-228600">
                <a:lnSpc>
                  <a:spcPct val="15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25. november 2025</a:t>
              </a:r>
            </a:p>
            <a:p>
              <a:pPr marL="228600" indent="-228600">
                <a:lnSpc>
                  <a:spcPct val="15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15. januar 2026</a:t>
              </a:r>
            </a:p>
            <a:p>
              <a:pPr marL="228600" indent="-228600">
                <a:lnSpc>
                  <a:spcPct val="15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November 2026</a:t>
              </a:r>
            </a:p>
            <a:p>
              <a:pPr marL="228600" indent="-228600">
                <a:lnSpc>
                  <a:spcPct val="15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Okt./nov. 2026</a:t>
              </a:r>
            </a:p>
          </p:txBody>
        </p:sp>
      </p:grpSp>
      <p:sp>
        <p:nvSpPr>
          <p:cNvPr id="87" name="Rectangle 6">
            <a:extLst>
              <a:ext uri="{FF2B5EF4-FFF2-40B4-BE49-F238E27FC236}">
                <a16:creationId xmlns:a16="http://schemas.microsoft.com/office/drawing/2014/main" id="{44999217-8A34-10C5-CA90-242A65E8E550}"/>
              </a:ext>
            </a:extLst>
          </p:cNvPr>
          <p:cNvSpPr/>
          <p:nvPr/>
        </p:nvSpPr>
        <p:spPr>
          <a:xfrm>
            <a:off x="644508" y="2076632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Box 11">
            <a:extLst>
              <a:ext uri="{FF2B5EF4-FFF2-40B4-BE49-F238E27FC236}">
                <a16:creationId xmlns:a16="http://schemas.microsoft.com/office/drawing/2014/main" id="{D59A9E29-1ABB-8540-3353-8176A192A0F8}"/>
              </a:ext>
            </a:extLst>
          </p:cNvPr>
          <p:cNvSpPr txBox="1"/>
          <p:nvPr/>
        </p:nvSpPr>
        <p:spPr>
          <a:xfrm>
            <a:off x="348355" y="3308479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8C8C8C"/>
                </a:solidFill>
                <a:latin typeface="+mj-lt"/>
              </a:rPr>
              <a:t>Organisasjoner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1903852B-512A-1DCC-E18F-442CBF526FA3}"/>
              </a:ext>
            </a:extLst>
          </p:cNvPr>
          <p:cNvSpPr/>
          <p:nvPr/>
        </p:nvSpPr>
        <p:spPr>
          <a:xfrm>
            <a:off x="2600505" y="2066193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BA37E628-CD42-4EE1-2884-562A5BB2C8EE}"/>
              </a:ext>
            </a:extLst>
          </p:cNvPr>
          <p:cNvSpPr txBox="1"/>
          <p:nvPr/>
        </p:nvSpPr>
        <p:spPr>
          <a:xfrm>
            <a:off x="2177592" y="3308479"/>
            <a:ext cx="182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Tilitsvalgte</a:t>
            </a:r>
            <a:endParaRPr lang="nb-NO" sz="1200" b="1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6" name="Freeform 48">
            <a:extLst>
              <a:ext uri="{FF2B5EF4-FFF2-40B4-BE49-F238E27FC236}">
                <a16:creationId xmlns:a16="http://schemas.microsoft.com/office/drawing/2014/main" id="{FB90E4D1-CC7F-3EB6-6554-E1DCC144E54A}"/>
              </a:ext>
            </a:extLst>
          </p:cNvPr>
          <p:cNvSpPr>
            <a:spLocks/>
          </p:cNvSpPr>
          <p:nvPr/>
        </p:nvSpPr>
        <p:spPr bwMode="auto">
          <a:xfrm>
            <a:off x="2921656" y="2378240"/>
            <a:ext cx="363538" cy="300038"/>
          </a:xfrm>
          <a:custGeom>
            <a:avLst/>
            <a:gdLst>
              <a:gd name="T0" fmla="*/ 65 w 97"/>
              <a:gd name="T1" fmla="*/ 27 h 80"/>
              <a:gd name="T2" fmla="*/ 67 w 97"/>
              <a:gd name="T3" fmla="*/ 27 h 80"/>
              <a:gd name="T4" fmla="*/ 67 w 97"/>
              <a:gd name="T5" fmla="*/ 30 h 80"/>
              <a:gd name="T6" fmla="*/ 67 w 97"/>
              <a:gd name="T7" fmla="*/ 33 h 80"/>
              <a:gd name="T8" fmla="*/ 66 w 97"/>
              <a:gd name="T9" fmla="*/ 37 h 80"/>
              <a:gd name="T10" fmla="*/ 64 w 97"/>
              <a:gd name="T11" fmla="*/ 39 h 80"/>
              <a:gd name="T12" fmla="*/ 63 w 97"/>
              <a:gd name="T13" fmla="*/ 40 h 80"/>
              <a:gd name="T14" fmla="*/ 63 w 97"/>
              <a:gd name="T15" fmla="*/ 40 h 80"/>
              <a:gd name="T16" fmla="*/ 61 w 97"/>
              <a:gd name="T17" fmla="*/ 46 h 80"/>
              <a:gd name="T18" fmla="*/ 60 w 97"/>
              <a:gd name="T19" fmla="*/ 48 h 80"/>
              <a:gd name="T20" fmla="*/ 59 w 97"/>
              <a:gd name="T21" fmla="*/ 48 h 80"/>
              <a:gd name="T22" fmla="*/ 59 w 97"/>
              <a:gd name="T23" fmla="*/ 50 h 80"/>
              <a:gd name="T24" fmla="*/ 59 w 97"/>
              <a:gd name="T25" fmla="*/ 51 h 80"/>
              <a:gd name="T26" fmla="*/ 60 w 97"/>
              <a:gd name="T27" fmla="*/ 52 h 80"/>
              <a:gd name="T28" fmla="*/ 61 w 97"/>
              <a:gd name="T29" fmla="*/ 51 h 80"/>
              <a:gd name="T30" fmla="*/ 66 w 97"/>
              <a:gd name="T31" fmla="*/ 57 h 80"/>
              <a:gd name="T32" fmla="*/ 95 w 97"/>
              <a:gd name="T33" fmla="*/ 70 h 80"/>
              <a:gd name="T34" fmla="*/ 96 w 97"/>
              <a:gd name="T35" fmla="*/ 73 h 80"/>
              <a:gd name="T36" fmla="*/ 97 w 97"/>
              <a:gd name="T37" fmla="*/ 78 h 80"/>
              <a:gd name="T38" fmla="*/ 97 w 97"/>
              <a:gd name="T39" fmla="*/ 80 h 80"/>
              <a:gd name="T40" fmla="*/ 0 w 97"/>
              <a:gd name="T41" fmla="*/ 80 h 80"/>
              <a:gd name="T42" fmla="*/ 0 w 97"/>
              <a:gd name="T43" fmla="*/ 79 h 80"/>
              <a:gd name="T44" fmla="*/ 1 w 97"/>
              <a:gd name="T45" fmla="*/ 70 h 80"/>
              <a:gd name="T46" fmla="*/ 30 w 97"/>
              <a:gd name="T47" fmla="*/ 57 h 80"/>
              <a:gd name="T48" fmla="*/ 33 w 97"/>
              <a:gd name="T49" fmla="*/ 55 h 80"/>
              <a:gd name="T50" fmla="*/ 35 w 97"/>
              <a:gd name="T51" fmla="*/ 53 h 80"/>
              <a:gd name="T52" fmla="*/ 35 w 97"/>
              <a:gd name="T53" fmla="*/ 51 h 80"/>
              <a:gd name="T54" fmla="*/ 36 w 97"/>
              <a:gd name="T55" fmla="*/ 52 h 80"/>
              <a:gd name="T56" fmla="*/ 37 w 97"/>
              <a:gd name="T57" fmla="*/ 51 h 80"/>
              <a:gd name="T58" fmla="*/ 37 w 97"/>
              <a:gd name="T59" fmla="*/ 50 h 80"/>
              <a:gd name="T60" fmla="*/ 37 w 97"/>
              <a:gd name="T61" fmla="*/ 48 h 80"/>
              <a:gd name="T62" fmla="*/ 36 w 97"/>
              <a:gd name="T63" fmla="*/ 48 h 80"/>
              <a:gd name="T64" fmla="*/ 35 w 97"/>
              <a:gd name="T65" fmla="*/ 46 h 80"/>
              <a:gd name="T66" fmla="*/ 34 w 97"/>
              <a:gd name="T67" fmla="*/ 40 h 80"/>
              <a:gd name="T68" fmla="*/ 33 w 97"/>
              <a:gd name="T69" fmla="*/ 40 h 80"/>
              <a:gd name="T70" fmla="*/ 32 w 97"/>
              <a:gd name="T71" fmla="*/ 39 h 80"/>
              <a:gd name="T72" fmla="*/ 31 w 97"/>
              <a:gd name="T73" fmla="*/ 37 h 80"/>
              <a:gd name="T74" fmla="*/ 30 w 97"/>
              <a:gd name="T75" fmla="*/ 33 h 80"/>
              <a:gd name="T76" fmla="*/ 29 w 97"/>
              <a:gd name="T77" fmla="*/ 30 h 80"/>
              <a:gd name="T78" fmla="*/ 30 w 97"/>
              <a:gd name="T79" fmla="*/ 27 h 80"/>
              <a:gd name="T80" fmla="*/ 31 w 97"/>
              <a:gd name="T81" fmla="*/ 27 h 80"/>
              <a:gd name="T82" fmla="*/ 29 w 97"/>
              <a:gd name="T83" fmla="*/ 20 h 80"/>
              <a:gd name="T84" fmla="*/ 29 w 97"/>
              <a:gd name="T85" fmla="*/ 14 h 80"/>
              <a:gd name="T86" fmla="*/ 30 w 97"/>
              <a:gd name="T87" fmla="*/ 9 h 80"/>
              <a:gd name="T88" fmla="*/ 32 w 97"/>
              <a:gd name="T89" fmla="*/ 5 h 80"/>
              <a:gd name="T90" fmla="*/ 34 w 97"/>
              <a:gd name="T91" fmla="*/ 4 h 80"/>
              <a:gd name="T92" fmla="*/ 35 w 97"/>
              <a:gd name="T93" fmla="*/ 4 h 80"/>
              <a:gd name="T94" fmla="*/ 36 w 97"/>
              <a:gd name="T95" fmla="*/ 4 h 80"/>
              <a:gd name="T96" fmla="*/ 39 w 97"/>
              <a:gd name="T97" fmla="*/ 1 h 80"/>
              <a:gd name="T98" fmla="*/ 45 w 97"/>
              <a:gd name="T99" fmla="*/ 0 h 80"/>
              <a:gd name="T100" fmla="*/ 49 w 97"/>
              <a:gd name="T101" fmla="*/ 0 h 80"/>
              <a:gd name="T102" fmla="*/ 54 w 97"/>
              <a:gd name="T103" fmla="*/ 1 h 80"/>
              <a:gd name="T104" fmla="*/ 57 w 97"/>
              <a:gd name="T105" fmla="*/ 2 h 80"/>
              <a:gd name="T106" fmla="*/ 59 w 97"/>
              <a:gd name="T107" fmla="*/ 3 h 80"/>
              <a:gd name="T108" fmla="*/ 61 w 97"/>
              <a:gd name="T109" fmla="*/ 4 h 80"/>
              <a:gd name="T110" fmla="*/ 62 w 97"/>
              <a:gd name="T111" fmla="*/ 5 h 80"/>
              <a:gd name="T112" fmla="*/ 63 w 97"/>
              <a:gd name="T113" fmla="*/ 7 h 80"/>
              <a:gd name="T114" fmla="*/ 64 w 97"/>
              <a:gd name="T115" fmla="*/ 8 h 80"/>
              <a:gd name="T116" fmla="*/ 65 w 97"/>
              <a:gd name="T117" fmla="*/ 10 h 80"/>
              <a:gd name="T118" fmla="*/ 67 w 97"/>
              <a:gd name="T119" fmla="*/ 16 h 80"/>
              <a:gd name="T120" fmla="*/ 66 w 97"/>
              <a:gd name="T121" fmla="*/ 24 h 80"/>
              <a:gd name="T122" fmla="*/ 65 w 97"/>
              <a:gd name="T12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80">
                <a:moveTo>
                  <a:pt x="65" y="27"/>
                </a:moveTo>
                <a:cubicBezTo>
                  <a:pt x="67" y="27"/>
                  <a:pt x="67" y="27"/>
                  <a:pt x="67" y="27"/>
                </a:cubicBezTo>
                <a:cubicBezTo>
                  <a:pt x="67" y="28"/>
                  <a:pt x="67" y="29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5"/>
                  <a:pt x="66" y="36"/>
                  <a:pt x="66" y="37"/>
                </a:cubicBezTo>
                <a:cubicBezTo>
                  <a:pt x="65" y="38"/>
                  <a:pt x="65" y="39"/>
                  <a:pt x="64" y="39"/>
                </a:cubicBezTo>
                <a:cubicBezTo>
                  <a:pt x="64" y="40"/>
                  <a:pt x="64" y="40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2" y="43"/>
                  <a:pt x="62" y="45"/>
                  <a:pt x="61" y="46"/>
                </a:cubicBezTo>
                <a:cubicBezTo>
                  <a:pt x="61" y="47"/>
                  <a:pt x="60" y="48"/>
                  <a:pt x="60" y="48"/>
                </a:cubicBezTo>
                <a:cubicBezTo>
                  <a:pt x="60" y="48"/>
                  <a:pt x="59" y="48"/>
                  <a:pt x="59" y="48"/>
                </a:cubicBez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9" y="51"/>
                  <a:pt x="59" y="51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54"/>
                  <a:pt x="64" y="56"/>
                  <a:pt x="66" y="57"/>
                </a:cubicBezTo>
                <a:cubicBezTo>
                  <a:pt x="85" y="65"/>
                  <a:pt x="94" y="69"/>
                  <a:pt x="95" y="70"/>
                </a:cubicBezTo>
                <a:cubicBezTo>
                  <a:pt x="96" y="70"/>
                  <a:pt x="96" y="71"/>
                  <a:pt x="96" y="73"/>
                </a:cubicBezTo>
                <a:cubicBezTo>
                  <a:pt x="97" y="75"/>
                  <a:pt x="97" y="77"/>
                  <a:pt x="97" y="78"/>
                </a:cubicBezTo>
                <a:cubicBezTo>
                  <a:pt x="97" y="80"/>
                  <a:pt x="97" y="80"/>
                  <a:pt x="9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79"/>
                  <a:pt x="0" y="79"/>
                </a:cubicBezTo>
                <a:cubicBezTo>
                  <a:pt x="0" y="74"/>
                  <a:pt x="0" y="71"/>
                  <a:pt x="1" y="70"/>
                </a:cubicBezTo>
                <a:cubicBezTo>
                  <a:pt x="2" y="69"/>
                  <a:pt x="12" y="65"/>
                  <a:pt x="30" y="57"/>
                </a:cubicBezTo>
                <a:cubicBezTo>
                  <a:pt x="31" y="57"/>
                  <a:pt x="32" y="56"/>
                  <a:pt x="33" y="55"/>
                </a:cubicBezTo>
                <a:cubicBezTo>
                  <a:pt x="34" y="54"/>
                  <a:pt x="35" y="53"/>
                  <a:pt x="35" y="53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6" y="52"/>
                  <a:pt x="37" y="51"/>
                </a:cubicBezTo>
                <a:cubicBezTo>
                  <a:pt x="37" y="51"/>
                  <a:pt x="37" y="50"/>
                  <a:pt x="37" y="50"/>
                </a:cubicBezTo>
                <a:cubicBezTo>
                  <a:pt x="37" y="49"/>
                  <a:pt x="37" y="49"/>
                  <a:pt x="37" y="48"/>
                </a:cubicBezTo>
                <a:cubicBezTo>
                  <a:pt x="37" y="48"/>
                  <a:pt x="36" y="48"/>
                  <a:pt x="36" y="48"/>
                </a:cubicBezTo>
                <a:cubicBezTo>
                  <a:pt x="36" y="48"/>
                  <a:pt x="36" y="47"/>
                  <a:pt x="35" y="46"/>
                </a:cubicBezTo>
                <a:cubicBezTo>
                  <a:pt x="35" y="45"/>
                  <a:pt x="34" y="43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3" y="40"/>
                  <a:pt x="33" y="40"/>
                  <a:pt x="32" y="39"/>
                </a:cubicBezTo>
                <a:cubicBezTo>
                  <a:pt x="31" y="39"/>
                  <a:pt x="31" y="38"/>
                  <a:pt x="31" y="37"/>
                </a:cubicBezTo>
                <a:cubicBezTo>
                  <a:pt x="30" y="36"/>
                  <a:pt x="30" y="35"/>
                  <a:pt x="30" y="33"/>
                </a:cubicBezTo>
                <a:cubicBezTo>
                  <a:pt x="29" y="32"/>
                  <a:pt x="29" y="31"/>
                  <a:pt x="29" y="30"/>
                </a:cubicBezTo>
                <a:cubicBezTo>
                  <a:pt x="29" y="29"/>
                  <a:pt x="29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6"/>
                  <a:pt x="30" y="24"/>
                  <a:pt x="29" y="20"/>
                </a:cubicBezTo>
                <a:cubicBezTo>
                  <a:pt x="29" y="17"/>
                  <a:pt x="29" y="15"/>
                  <a:pt x="29" y="14"/>
                </a:cubicBezTo>
                <a:cubicBezTo>
                  <a:pt x="29" y="13"/>
                  <a:pt x="29" y="12"/>
                  <a:pt x="30" y="9"/>
                </a:cubicBezTo>
                <a:cubicBezTo>
                  <a:pt x="31" y="7"/>
                  <a:pt x="31" y="6"/>
                  <a:pt x="32" y="5"/>
                </a:cubicBezTo>
                <a:cubicBezTo>
                  <a:pt x="32" y="5"/>
                  <a:pt x="33" y="5"/>
                  <a:pt x="34" y="4"/>
                </a:cubicBezTo>
                <a:cubicBezTo>
                  <a:pt x="34" y="4"/>
                  <a:pt x="35" y="4"/>
                  <a:pt x="35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3"/>
                  <a:pt x="37" y="2"/>
                  <a:pt x="39" y="1"/>
                </a:cubicBezTo>
                <a:cubicBezTo>
                  <a:pt x="41" y="0"/>
                  <a:pt x="43" y="0"/>
                  <a:pt x="45" y="0"/>
                </a:cubicBezTo>
                <a:cubicBezTo>
                  <a:pt x="48" y="0"/>
                  <a:pt x="49" y="0"/>
                  <a:pt x="49" y="0"/>
                </a:cubicBezTo>
                <a:cubicBezTo>
                  <a:pt x="49" y="0"/>
                  <a:pt x="51" y="0"/>
                  <a:pt x="54" y="1"/>
                </a:cubicBezTo>
                <a:cubicBezTo>
                  <a:pt x="55" y="1"/>
                  <a:pt x="56" y="2"/>
                  <a:pt x="57" y="2"/>
                </a:cubicBezTo>
                <a:cubicBezTo>
                  <a:pt x="58" y="2"/>
                  <a:pt x="58" y="3"/>
                  <a:pt x="59" y="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2" y="5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8"/>
                  <a:pt x="64" y="8"/>
                </a:cubicBezTo>
                <a:cubicBezTo>
                  <a:pt x="65" y="9"/>
                  <a:pt x="65" y="10"/>
                  <a:pt x="65" y="10"/>
                </a:cubicBezTo>
                <a:cubicBezTo>
                  <a:pt x="66" y="11"/>
                  <a:pt x="67" y="13"/>
                  <a:pt x="67" y="16"/>
                </a:cubicBezTo>
                <a:cubicBezTo>
                  <a:pt x="67" y="19"/>
                  <a:pt x="67" y="22"/>
                  <a:pt x="66" y="24"/>
                </a:cubicBezTo>
                <a:lnTo>
                  <a:pt x="65" y="27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8DDA75AF-6D25-0E22-0C91-2CE2F6C4F65D}"/>
              </a:ext>
            </a:extLst>
          </p:cNvPr>
          <p:cNvSpPr>
            <a:spLocks noChangeAspect="1"/>
          </p:cNvSpPr>
          <p:nvPr/>
        </p:nvSpPr>
        <p:spPr>
          <a:xfrm>
            <a:off x="8294140" y="1884460"/>
            <a:ext cx="1339200" cy="1339200"/>
          </a:xfrm>
          <a:prstGeom prst="rect">
            <a:avLst/>
          </a:prstGeom>
          <a:noFill/>
          <a:ln w="3810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0DB38-7C48-1294-4BAE-F592DF7109B7}"/>
              </a:ext>
            </a:extLst>
          </p:cNvPr>
          <p:cNvSpPr txBox="1"/>
          <p:nvPr/>
        </p:nvSpPr>
        <p:spPr>
          <a:xfrm>
            <a:off x="7807546" y="3421971"/>
            <a:ext cx="2317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007367"/>
                </a:solidFill>
                <a:latin typeface="+mj-lt"/>
              </a:rPr>
              <a:t>Norsk Landbrukssamvirke</a:t>
            </a: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732B2F58-1D3B-5319-5621-6A236BC336BF}"/>
              </a:ext>
            </a:extLst>
          </p:cNvPr>
          <p:cNvSpPr/>
          <p:nvPr/>
        </p:nvSpPr>
        <p:spPr>
          <a:xfrm>
            <a:off x="4535875" y="2073178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5" name="Group 28">
            <a:extLst>
              <a:ext uri="{FF2B5EF4-FFF2-40B4-BE49-F238E27FC236}">
                <a16:creationId xmlns:a16="http://schemas.microsoft.com/office/drawing/2014/main" id="{BB5561C3-9C74-2B63-9DBC-2B4521979DA8}"/>
              </a:ext>
            </a:extLst>
          </p:cNvPr>
          <p:cNvGrpSpPr/>
          <p:nvPr/>
        </p:nvGrpSpPr>
        <p:grpSpPr>
          <a:xfrm>
            <a:off x="4881716" y="2432381"/>
            <a:ext cx="314159" cy="314160"/>
            <a:chOff x="8756835" y="3387391"/>
            <a:chExt cx="380133" cy="380134"/>
          </a:xfrm>
          <a:solidFill>
            <a:srgbClr val="8C8C8C"/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9BA17A7-A391-832D-CCDC-659EAE524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99FA70D-0F8B-ADF5-71AB-711EFFA6A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7A16A3AF-BAB1-08F8-2C2B-834DE0A5D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" name="TextBox 27">
            <a:extLst>
              <a:ext uri="{FF2B5EF4-FFF2-40B4-BE49-F238E27FC236}">
                <a16:creationId xmlns:a16="http://schemas.microsoft.com/office/drawing/2014/main" id="{89C32B26-2A49-0C00-BBB9-3028E2F3966B}"/>
              </a:ext>
            </a:extLst>
          </p:cNvPr>
          <p:cNvSpPr txBox="1"/>
          <p:nvPr/>
        </p:nvSpPr>
        <p:spPr>
          <a:xfrm>
            <a:off x="4239723" y="3303531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Sekretariat</a:t>
            </a:r>
          </a:p>
        </p:txBody>
      </p:sp>
      <p:pic>
        <p:nvPicPr>
          <p:cNvPr id="22" name="Bilde 21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531B884F-A76A-1DB8-5A02-B715C8832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4488" r="77606" b="11793"/>
          <a:stretch/>
        </p:blipFill>
        <p:spPr>
          <a:xfrm>
            <a:off x="8758615" y="2327672"/>
            <a:ext cx="410250" cy="468000"/>
          </a:xfrm>
          <a:prstGeom prst="rect">
            <a:avLst/>
          </a:prstGeom>
        </p:spPr>
      </p:pic>
      <p:sp>
        <p:nvSpPr>
          <p:cNvPr id="25" name="Freeform 165">
            <a:extLst>
              <a:ext uri="{FF2B5EF4-FFF2-40B4-BE49-F238E27FC236}">
                <a16:creationId xmlns:a16="http://schemas.microsoft.com/office/drawing/2014/main" id="{6D80C40C-4194-1EBE-4092-5B72D85CE8B4}"/>
              </a:ext>
            </a:extLst>
          </p:cNvPr>
          <p:cNvSpPr>
            <a:spLocks noEditPoints="1"/>
          </p:cNvSpPr>
          <p:nvPr/>
        </p:nvSpPr>
        <p:spPr bwMode="auto">
          <a:xfrm>
            <a:off x="967363" y="2432689"/>
            <a:ext cx="338831" cy="34107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DD011AAD-9FDC-DD46-1252-3C27CDBDA65D}"/>
              </a:ext>
            </a:extLst>
          </p:cNvPr>
          <p:cNvGrpSpPr>
            <a:grpSpLocks noChangeAspect="1"/>
          </p:cNvGrpSpPr>
          <p:nvPr/>
        </p:nvGrpSpPr>
        <p:grpSpPr>
          <a:xfrm>
            <a:off x="167811" y="211329"/>
            <a:ext cx="565845" cy="360000"/>
            <a:chOff x="8026554" y="1225485"/>
            <a:chExt cx="1980456" cy="1246251"/>
          </a:xfrm>
        </p:grpSpPr>
        <p:sp>
          <p:nvSpPr>
            <p:cNvPr id="13" name="Rektangel: avrundede hjørner 12">
              <a:extLst>
                <a:ext uri="{FF2B5EF4-FFF2-40B4-BE49-F238E27FC236}">
                  <a16:creationId xmlns:a16="http://schemas.microsoft.com/office/drawing/2014/main" id="{D738A247-2273-F6F5-ED67-4FD61C829FF6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4" name="Grafikk 33">
              <a:extLst>
                <a:ext uri="{FF2B5EF4-FFF2-40B4-BE49-F238E27FC236}">
                  <a16:creationId xmlns:a16="http://schemas.microsoft.com/office/drawing/2014/main" id="{19134672-88BB-2D79-8D33-35D4AED8C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35" name="Bilde 34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9AA3EE17-C160-0E22-C391-8A1479800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" y="192475"/>
            <a:ext cx="144525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0718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D5D009-D3A8-40B6-A379-18720590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ÅRSSAMLING</a:t>
            </a:r>
            <a:endParaRPr lang="en-ID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2859AA-BD20-48DB-94C0-74E4FA4A34AC}"/>
              </a:ext>
            </a:extLst>
          </p:cNvPr>
          <p:cNvSpPr/>
          <p:nvPr/>
        </p:nvSpPr>
        <p:spPr>
          <a:xfrm>
            <a:off x="8448549" y="2052165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8A02B6-AF22-4C52-951C-A6034336B13D}"/>
              </a:ext>
            </a:extLst>
          </p:cNvPr>
          <p:cNvSpPr txBox="1"/>
          <p:nvPr/>
        </p:nvSpPr>
        <p:spPr>
          <a:xfrm>
            <a:off x="8025832" y="3308479"/>
            <a:ext cx="1822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8C8C8C"/>
                </a:solidFill>
                <a:latin typeface="+mj-lt"/>
              </a:rPr>
              <a:t>Norsk Landbrukssamvirke</a:t>
            </a:r>
            <a:endParaRPr lang="en-ID" sz="1200" b="1" dirty="0">
              <a:solidFill>
                <a:srgbClr val="8C8C8C"/>
              </a:solidFill>
              <a:latin typeface="+mj-lt"/>
            </a:endParaRPr>
          </a:p>
        </p:txBody>
      </p:sp>
      <p:grpSp>
        <p:nvGrpSpPr>
          <p:cNvPr id="83" name="Gruppe 82">
            <a:extLst>
              <a:ext uri="{FF2B5EF4-FFF2-40B4-BE49-F238E27FC236}">
                <a16:creationId xmlns:a16="http://schemas.microsoft.com/office/drawing/2014/main" id="{CF0B33A2-4E59-8C47-E1F8-C096E9113169}"/>
              </a:ext>
            </a:extLst>
          </p:cNvPr>
          <p:cNvGrpSpPr/>
          <p:nvPr/>
        </p:nvGrpSpPr>
        <p:grpSpPr>
          <a:xfrm>
            <a:off x="786251" y="4370076"/>
            <a:ext cx="4409624" cy="1827295"/>
            <a:chOff x="786251" y="4779651"/>
            <a:chExt cx="4045056" cy="182729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5518D4B-FF1F-4F62-AFB9-69B9D9D07A68}"/>
                </a:ext>
              </a:extLst>
            </p:cNvPr>
            <p:cNvSpPr txBox="1"/>
            <p:nvPr/>
          </p:nvSpPr>
          <p:spPr>
            <a:xfrm>
              <a:off x="1997414" y="4779651"/>
              <a:ext cx="2792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b-NO" sz="1600" b="1" dirty="0">
                  <a:solidFill>
                    <a:srgbClr val="D9012B"/>
                  </a:solidFill>
                  <a:latin typeface="+mj-lt"/>
                </a:rPr>
                <a:t>Forberedelser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A94EAB-F21A-4531-883B-D751908113F5}"/>
                </a:ext>
              </a:extLst>
            </p:cNvPr>
            <p:cNvSpPr/>
            <p:nvPr/>
          </p:nvSpPr>
          <p:spPr>
            <a:xfrm>
              <a:off x="786251" y="5118205"/>
              <a:ext cx="4045056" cy="1488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 algn="r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Gjøre seg kjent med forslag til aktivitetsplan for 2026 (er lagt ved innkalling til årsmøte).</a:t>
              </a:r>
            </a:p>
            <a:p>
              <a:pPr marL="228600" indent="-228600" algn="r">
                <a:lnSpc>
                  <a:spcPct val="150000"/>
                </a:lnSpc>
                <a:spcAft>
                  <a:spcPts val="60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Sikre at alle org. får synliggjort sin prioriterte akt. 2026. </a:t>
              </a:r>
              <a:endParaRPr lang="nb-NO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28600" indent="-228600" algn="r">
                <a:lnSpc>
                  <a:spcPct val="15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nb-NO" sz="1100" dirty="0">
                  <a:ea typeface="Times New Roman" panose="02020603050405020304" pitchFamily="18" charset="0"/>
                  <a:cs typeface="Raleway"/>
                </a:rPr>
                <a:t>Vedta aktivitetsplan for regionen i tråd med tildelt budsjett for 2026.</a:t>
              </a:r>
              <a:endParaRPr lang="nb-NO" sz="110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172AB63-FA02-467E-B5BE-60D7D67C9D94}"/>
              </a:ext>
            </a:extLst>
          </p:cNvPr>
          <p:cNvSpPr txBox="1"/>
          <p:nvPr/>
        </p:nvSpPr>
        <p:spPr>
          <a:xfrm>
            <a:off x="7019702" y="4370076"/>
            <a:ext cx="2792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rgbClr val="D9012B"/>
                </a:solidFill>
                <a:latin typeface="+mj-lt"/>
              </a:rPr>
              <a:t>Tidspunkt</a:t>
            </a:r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4D797D77-6E76-4D40-B8F5-AFDF76885D9B}"/>
              </a:ext>
            </a:extLst>
          </p:cNvPr>
          <p:cNvSpPr/>
          <p:nvPr/>
        </p:nvSpPr>
        <p:spPr>
          <a:xfrm rot="10800000">
            <a:off x="5948680" y="4068525"/>
            <a:ext cx="294640" cy="254000"/>
          </a:xfrm>
          <a:prstGeom prst="triangle">
            <a:avLst/>
          </a:prstGeom>
          <a:solidFill>
            <a:srgbClr val="D90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EF624-ACB9-4D65-BC09-B88FD43E475D}"/>
              </a:ext>
            </a:extLst>
          </p:cNvPr>
          <p:cNvGrpSpPr/>
          <p:nvPr/>
        </p:nvGrpSpPr>
        <p:grpSpPr>
          <a:xfrm>
            <a:off x="5927785" y="4657557"/>
            <a:ext cx="365681" cy="481270"/>
            <a:chOff x="5081588" y="1744663"/>
            <a:chExt cx="552450" cy="727075"/>
          </a:xfrm>
          <a:solidFill>
            <a:srgbClr val="D9012B"/>
          </a:solidFill>
        </p:grpSpPr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id="{6E9F4947-665B-4665-A620-93C96CD9E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1588" y="1744663"/>
              <a:ext cx="552450" cy="727075"/>
            </a:xfrm>
            <a:custGeom>
              <a:avLst/>
              <a:gdLst>
                <a:gd name="T0" fmla="*/ 884 w 971"/>
                <a:gd name="T1" fmla="*/ 207 h 1283"/>
                <a:gd name="T2" fmla="*/ 715 w 971"/>
                <a:gd name="T3" fmla="*/ 207 h 1283"/>
                <a:gd name="T4" fmla="*/ 715 w 971"/>
                <a:gd name="T5" fmla="*/ 192 h 1283"/>
                <a:gd name="T6" fmla="*/ 673 w 971"/>
                <a:gd name="T7" fmla="*/ 150 h 1283"/>
                <a:gd name="T8" fmla="*/ 578 w 971"/>
                <a:gd name="T9" fmla="*/ 150 h 1283"/>
                <a:gd name="T10" fmla="*/ 589 w 971"/>
                <a:gd name="T11" fmla="*/ 103 h 1283"/>
                <a:gd name="T12" fmla="*/ 485 w 971"/>
                <a:gd name="T13" fmla="*/ 0 h 1283"/>
                <a:gd name="T14" fmla="*/ 382 w 971"/>
                <a:gd name="T15" fmla="*/ 103 h 1283"/>
                <a:gd name="T16" fmla="*/ 393 w 971"/>
                <a:gd name="T17" fmla="*/ 150 h 1283"/>
                <a:gd name="T18" fmla="*/ 297 w 971"/>
                <a:gd name="T19" fmla="*/ 150 h 1283"/>
                <a:gd name="T20" fmla="*/ 255 w 971"/>
                <a:gd name="T21" fmla="*/ 192 h 1283"/>
                <a:gd name="T22" fmla="*/ 255 w 971"/>
                <a:gd name="T23" fmla="*/ 207 h 1283"/>
                <a:gd name="T24" fmla="*/ 87 w 971"/>
                <a:gd name="T25" fmla="*/ 207 h 1283"/>
                <a:gd name="T26" fmla="*/ 0 w 971"/>
                <a:gd name="T27" fmla="*/ 294 h 1283"/>
                <a:gd name="T28" fmla="*/ 0 w 971"/>
                <a:gd name="T29" fmla="*/ 1196 h 1283"/>
                <a:gd name="T30" fmla="*/ 87 w 971"/>
                <a:gd name="T31" fmla="*/ 1283 h 1283"/>
                <a:gd name="T32" fmla="*/ 884 w 971"/>
                <a:gd name="T33" fmla="*/ 1283 h 1283"/>
                <a:gd name="T34" fmla="*/ 971 w 971"/>
                <a:gd name="T35" fmla="*/ 1196 h 1283"/>
                <a:gd name="T36" fmla="*/ 971 w 971"/>
                <a:gd name="T37" fmla="*/ 294 h 1283"/>
                <a:gd name="T38" fmla="*/ 884 w 971"/>
                <a:gd name="T39" fmla="*/ 207 h 1283"/>
                <a:gd name="T40" fmla="*/ 485 w 971"/>
                <a:gd name="T41" fmla="*/ 59 h 1283"/>
                <a:gd name="T42" fmla="*/ 530 w 971"/>
                <a:gd name="T43" fmla="*/ 103 h 1283"/>
                <a:gd name="T44" fmla="*/ 485 w 971"/>
                <a:gd name="T45" fmla="*/ 148 h 1283"/>
                <a:gd name="T46" fmla="*/ 441 w 971"/>
                <a:gd name="T47" fmla="*/ 103 h 1283"/>
                <a:gd name="T48" fmla="*/ 485 w 971"/>
                <a:gd name="T49" fmla="*/ 59 h 1283"/>
                <a:gd name="T50" fmla="*/ 825 w 971"/>
                <a:gd name="T51" fmla="*/ 921 h 1283"/>
                <a:gd name="T52" fmla="*/ 659 w 971"/>
                <a:gd name="T53" fmla="*/ 921 h 1283"/>
                <a:gd name="T54" fmla="*/ 659 w 971"/>
                <a:gd name="T55" fmla="*/ 1087 h 1283"/>
                <a:gd name="T56" fmla="*/ 146 w 971"/>
                <a:gd name="T57" fmla="*/ 1087 h 1283"/>
                <a:gd name="T58" fmla="*/ 146 w 971"/>
                <a:gd name="T59" fmla="*/ 275 h 1283"/>
                <a:gd name="T60" fmla="*/ 255 w 971"/>
                <a:gd name="T61" fmla="*/ 275 h 1283"/>
                <a:gd name="T62" fmla="*/ 255 w 971"/>
                <a:gd name="T63" fmla="*/ 290 h 1283"/>
                <a:gd name="T64" fmla="*/ 297 w 971"/>
                <a:gd name="T65" fmla="*/ 332 h 1283"/>
                <a:gd name="T66" fmla="*/ 673 w 971"/>
                <a:gd name="T67" fmla="*/ 332 h 1283"/>
                <a:gd name="T68" fmla="*/ 715 w 971"/>
                <a:gd name="T69" fmla="*/ 290 h 1283"/>
                <a:gd name="T70" fmla="*/ 715 w 971"/>
                <a:gd name="T71" fmla="*/ 275 h 1283"/>
                <a:gd name="T72" fmla="*/ 825 w 971"/>
                <a:gd name="T73" fmla="*/ 275 h 1283"/>
                <a:gd name="T74" fmla="*/ 825 w 971"/>
                <a:gd name="T75" fmla="*/ 921 h 1283"/>
                <a:gd name="T76" fmla="*/ 802 w 971"/>
                <a:gd name="T77" fmla="*/ 953 h 1283"/>
                <a:gd name="T78" fmla="*/ 691 w 971"/>
                <a:gd name="T79" fmla="*/ 1065 h 1283"/>
                <a:gd name="T80" fmla="*/ 691 w 971"/>
                <a:gd name="T81" fmla="*/ 953 h 1283"/>
                <a:gd name="T82" fmla="*/ 802 w 971"/>
                <a:gd name="T83" fmla="*/ 953 h 1283"/>
                <a:gd name="T84" fmla="*/ 903 w 971"/>
                <a:gd name="T85" fmla="*/ 1196 h 1283"/>
                <a:gd name="T86" fmla="*/ 884 w 971"/>
                <a:gd name="T87" fmla="*/ 1215 h 1283"/>
                <a:gd name="T88" fmla="*/ 87 w 971"/>
                <a:gd name="T89" fmla="*/ 1215 h 1283"/>
                <a:gd name="T90" fmla="*/ 68 w 971"/>
                <a:gd name="T91" fmla="*/ 1196 h 1283"/>
                <a:gd name="T92" fmla="*/ 68 w 971"/>
                <a:gd name="T93" fmla="*/ 294 h 1283"/>
                <a:gd name="T94" fmla="*/ 87 w 971"/>
                <a:gd name="T95" fmla="*/ 275 h 1283"/>
                <a:gd name="T96" fmla="*/ 114 w 971"/>
                <a:gd name="T97" fmla="*/ 275 h 1283"/>
                <a:gd name="T98" fmla="*/ 114 w 971"/>
                <a:gd name="T99" fmla="*/ 1120 h 1283"/>
                <a:gd name="T100" fmla="*/ 681 w 971"/>
                <a:gd name="T101" fmla="*/ 1120 h 1283"/>
                <a:gd name="T102" fmla="*/ 686 w 971"/>
                <a:gd name="T103" fmla="*/ 1115 h 1283"/>
                <a:gd name="T104" fmla="*/ 852 w 971"/>
                <a:gd name="T105" fmla="*/ 948 h 1283"/>
                <a:gd name="T106" fmla="*/ 857 w 971"/>
                <a:gd name="T107" fmla="*/ 943 h 1283"/>
                <a:gd name="T108" fmla="*/ 857 w 971"/>
                <a:gd name="T109" fmla="*/ 275 h 1283"/>
                <a:gd name="T110" fmla="*/ 884 w 971"/>
                <a:gd name="T111" fmla="*/ 275 h 1283"/>
                <a:gd name="T112" fmla="*/ 903 w 971"/>
                <a:gd name="T113" fmla="*/ 294 h 1283"/>
                <a:gd name="T114" fmla="*/ 903 w 971"/>
                <a:gd name="T115" fmla="*/ 1196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71" h="1283">
                  <a:moveTo>
                    <a:pt x="884" y="207"/>
                  </a:moveTo>
                  <a:cubicBezTo>
                    <a:pt x="715" y="207"/>
                    <a:pt x="715" y="207"/>
                    <a:pt x="715" y="207"/>
                  </a:cubicBezTo>
                  <a:cubicBezTo>
                    <a:pt x="715" y="192"/>
                    <a:pt x="715" y="192"/>
                    <a:pt x="715" y="192"/>
                  </a:cubicBezTo>
                  <a:cubicBezTo>
                    <a:pt x="715" y="169"/>
                    <a:pt x="696" y="150"/>
                    <a:pt x="673" y="150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85" y="136"/>
                    <a:pt x="589" y="120"/>
                    <a:pt x="589" y="103"/>
                  </a:cubicBezTo>
                  <a:cubicBezTo>
                    <a:pt x="589" y="46"/>
                    <a:pt x="542" y="0"/>
                    <a:pt x="485" y="0"/>
                  </a:cubicBezTo>
                  <a:cubicBezTo>
                    <a:pt x="428" y="0"/>
                    <a:pt x="382" y="46"/>
                    <a:pt x="382" y="103"/>
                  </a:cubicBezTo>
                  <a:cubicBezTo>
                    <a:pt x="382" y="120"/>
                    <a:pt x="386" y="136"/>
                    <a:pt x="393" y="150"/>
                  </a:cubicBezTo>
                  <a:cubicBezTo>
                    <a:pt x="297" y="150"/>
                    <a:pt x="297" y="150"/>
                    <a:pt x="297" y="150"/>
                  </a:cubicBezTo>
                  <a:cubicBezTo>
                    <a:pt x="274" y="150"/>
                    <a:pt x="255" y="169"/>
                    <a:pt x="255" y="192"/>
                  </a:cubicBezTo>
                  <a:cubicBezTo>
                    <a:pt x="255" y="207"/>
                    <a:pt x="255" y="207"/>
                    <a:pt x="255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39" y="207"/>
                    <a:pt x="0" y="246"/>
                    <a:pt x="0" y="294"/>
                  </a:cubicBezTo>
                  <a:cubicBezTo>
                    <a:pt x="0" y="1196"/>
                    <a:pt x="0" y="1196"/>
                    <a:pt x="0" y="1196"/>
                  </a:cubicBezTo>
                  <a:cubicBezTo>
                    <a:pt x="0" y="1244"/>
                    <a:pt x="39" y="1283"/>
                    <a:pt x="87" y="1283"/>
                  </a:cubicBezTo>
                  <a:cubicBezTo>
                    <a:pt x="884" y="1283"/>
                    <a:pt x="884" y="1283"/>
                    <a:pt x="884" y="1283"/>
                  </a:cubicBezTo>
                  <a:cubicBezTo>
                    <a:pt x="932" y="1283"/>
                    <a:pt x="971" y="1244"/>
                    <a:pt x="971" y="1196"/>
                  </a:cubicBezTo>
                  <a:cubicBezTo>
                    <a:pt x="971" y="294"/>
                    <a:pt x="971" y="294"/>
                    <a:pt x="971" y="294"/>
                  </a:cubicBezTo>
                  <a:cubicBezTo>
                    <a:pt x="971" y="246"/>
                    <a:pt x="932" y="207"/>
                    <a:pt x="884" y="207"/>
                  </a:cubicBezTo>
                  <a:close/>
                  <a:moveTo>
                    <a:pt x="485" y="59"/>
                  </a:moveTo>
                  <a:cubicBezTo>
                    <a:pt x="510" y="59"/>
                    <a:pt x="530" y="79"/>
                    <a:pt x="530" y="103"/>
                  </a:cubicBezTo>
                  <a:cubicBezTo>
                    <a:pt x="530" y="128"/>
                    <a:pt x="510" y="148"/>
                    <a:pt x="485" y="148"/>
                  </a:cubicBezTo>
                  <a:cubicBezTo>
                    <a:pt x="461" y="148"/>
                    <a:pt x="441" y="128"/>
                    <a:pt x="441" y="103"/>
                  </a:cubicBezTo>
                  <a:cubicBezTo>
                    <a:pt x="441" y="79"/>
                    <a:pt x="461" y="59"/>
                    <a:pt x="485" y="59"/>
                  </a:cubicBezTo>
                  <a:close/>
                  <a:moveTo>
                    <a:pt x="825" y="921"/>
                  </a:moveTo>
                  <a:cubicBezTo>
                    <a:pt x="659" y="921"/>
                    <a:pt x="659" y="921"/>
                    <a:pt x="659" y="921"/>
                  </a:cubicBezTo>
                  <a:cubicBezTo>
                    <a:pt x="659" y="1087"/>
                    <a:pt x="659" y="1087"/>
                    <a:pt x="659" y="1087"/>
                  </a:cubicBezTo>
                  <a:cubicBezTo>
                    <a:pt x="146" y="1087"/>
                    <a:pt x="146" y="1087"/>
                    <a:pt x="146" y="1087"/>
                  </a:cubicBezTo>
                  <a:cubicBezTo>
                    <a:pt x="146" y="275"/>
                    <a:pt x="146" y="275"/>
                    <a:pt x="146" y="275"/>
                  </a:cubicBezTo>
                  <a:cubicBezTo>
                    <a:pt x="255" y="275"/>
                    <a:pt x="255" y="275"/>
                    <a:pt x="255" y="275"/>
                  </a:cubicBezTo>
                  <a:cubicBezTo>
                    <a:pt x="255" y="290"/>
                    <a:pt x="255" y="290"/>
                    <a:pt x="255" y="290"/>
                  </a:cubicBezTo>
                  <a:cubicBezTo>
                    <a:pt x="255" y="313"/>
                    <a:pt x="274" y="332"/>
                    <a:pt x="297" y="332"/>
                  </a:cubicBezTo>
                  <a:cubicBezTo>
                    <a:pt x="673" y="332"/>
                    <a:pt x="673" y="332"/>
                    <a:pt x="673" y="332"/>
                  </a:cubicBezTo>
                  <a:cubicBezTo>
                    <a:pt x="696" y="332"/>
                    <a:pt x="715" y="313"/>
                    <a:pt x="715" y="290"/>
                  </a:cubicBezTo>
                  <a:cubicBezTo>
                    <a:pt x="715" y="275"/>
                    <a:pt x="715" y="275"/>
                    <a:pt x="715" y="275"/>
                  </a:cubicBezTo>
                  <a:cubicBezTo>
                    <a:pt x="825" y="275"/>
                    <a:pt x="825" y="275"/>
                    <a:pt x="825" y="275"/>
                  </a:cubicBezTo>
                  <a:lnTo>
                    <a:pt x="825" y="921"/>
                  </a:lnTo>
                  <a:close/>
                  <a:moveTo>
                    <a:pt x="802" y="953"/>
                  </a:moveTo>
                  <a:cubicBezTo>
                    <a:pt x="770" y="985"/>
                    <a:pt x="726" y="1029"/>
                    <a:pt x="691" y="1065"/>
                  </a:cubicBezTo>
                  <a:cubicBezTo>
                    <a:pt x="691" y="953"/>
                    <a:pt x="691" y="953"/>
                    <a:pt x="691" y="953"/>
                  </a:cubicBezTo>
                  <a:lnTo>
                    <a:pt x="802" y="953"/>
                  </a:lnTo>
                  <a:close/>
                  <a:moveTo>
                    <a:pt x="903" y="1196"/>
                  </a:moveTo>
                  <a:cubicBezTo>
                    <a:pt x="903" y="1207"/>
                    <a:pt x="894" y="1215"/>
                    <a:pt x="884" y="1215"/>
                  </a:cubicBezTo>
                  <a:cubicBezTo>
                    <a:pt x="87" y="1215"/>
                    <a:pt x="87" y="1215"/>
                    <a:pt x="87" y="1215"/>
                  </a:cubicBezTo>
                  <a:cubicBezTo>
                    <a:pt x="76" y="1215"/>
                    <a:pt x="68" y="1207"/>
                    <a:pt x="68" y="1196"/>
                  </a:cubicBezTo>
                  <a:cubicBezTo>
                    <a:pt x="68" y="294"/>
                    <a:pt x="68" y="294"/>
                    <a:pt x="68" y="294"/>
                  </a:cubicBezTo>
                  <a:cubicBezTo>
                    <a:pt x="68" y="284"/>
                    <a:pt x="76" y="275"/>
                    <a:pt x="87" y="275"/>
                  </a:cubicBezTo>
                  <a:cubicBezTo>
                    <a:pt x="114" y="275"/>
                    <a:pt x="114" y="275"/>
                    <a:pt x="114" y="275"/>
                  </a:cubicBezTo>
                  <a:cubicBezTo>
                    <a:pt x="114" y="1120"/>
                    <a:pt x="114" y="1120"/>
                    <a:pt x="114" y="1120"/>
                  </a:cubicBezTo>
                  <a:cubicBezTo>
                    <a:pt x="681" y="1120"/>
                    <a:pt x="681" y="1120"/>
                    <a:pt x="681" y="1120"/>
                  </a:cubicBezTo>
                  <a:cubicBezTo>
                    <a:pt x="686" y="1115"/>
                    <a:pt x="686" y="1115"/>
                    <a:pt x="686" y="1115"/>
                  </a:cubicBezTo>
                  <a:cubicBezTo>
                    <a:pt x="732" y="1069"/>
                    <a:pt x="818" y="983"/>
                    <a:pt x="852" y="948"/>
                  </a:cubicBezTo>
                  <a:cubicBezTo>
                    <a:pt x="857" y="943"/>
                    <a:pt x="857" y="943"/>
                    <a:pt x="857" y="943"/>
                  </a:cubicBezTo>
                  <a:cubicBezTo>
                    <a:pt x="857" y="275"/>
                    <a:pt x="857" y="275"/>
                    <a:pt x="857" y="275"/>
                  </a:cubicBezTo>
                  <a:cubicBezTo>
                    <a:pt x="884" y="275"/>
                    <a:pt x="884" y="275"/>
                    <a:pt x="884" y="275"/>
                  </a:cubicBezTo>
                  <a:cubicBezTo>
                    <a:pt x="894" y="275"/>
                    <a:pt x="903" y="284"/>
                    <a:pt x="903" y="294"/>
                  </a:cubicBezTo>
                  <a:lnTo>
                    <a:pt x="903" y="1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95CA2BF2-18F5-4B6E-9A61-F89FA23C4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03426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FBE7B14F-4F9C-427A-87D5-AA65053CD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081213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FCA1E08F-5537-4DEA-8B17-C7E3D63C9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2154238"/>
              <a:ext cx="298450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0F52B4-6FCD-431E-A38A-08606815041F}"/>
              </a:ext>
            </a:extLst>
          </p:cNvPr>
          <p:cNvSpPr txBox="1"/>
          <p:nvPr/>
        </p:nvSpPr>
        <p:spPr>
          <a:xfrm>
            <a:off x="5448300" y="5310109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rgbClr val="D9012B"/>
                </a:solidFill>
                <a:latin typeface="+mj-lt"/>
              </a:rPr>
              <a:t>Sjekkliste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258B979-683C-5473-B656-BC1A03611C66}"/>
              </a:ext>
            </a:extLst>
          </p:cNvPr>
          <p:cNvGrpSpPr/>
          <p:nvPr/>
        </p:nvGrpSpPr>
        <p:grpSpPr>
          <a:xfrm>
            <a:off x="6209402" y="2076631"/>
            <a:ext cx="1598144" cy="1508847"/>
            <a:chOff x="9471844" y="288654"/>
            <a:chExt cx="1598144" cy="1508847"/>
          </a:xfrm>
        </p:grpSpPr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A24E752C-BD22-B974-DBF1-17CB51D49F29}"/>
                </a:ext>
              </a:extLst>
            </p:cNvPr>
            <p:cNvSpPr/>
            <p:nvPr/>
          </p:nvSpPr>
          <p:spPr>
            <a:xfrm>
              <a:off x="9767996" y="288654"/>
              <a:ext cx="1005840" cy="1005840"/>
            </a:xfrm>
            <a:prstGeom prst="rect">
              <a:avLst/>
            </a:prstGeom>
            <a:noFill/>
            <a:ln w="38100">
              <a:solidFill>
                <a:srgbClr val="8C8C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75C28820-E5DD-D6A0-1309-ABC90F487DBD}"/>
                </a:ext>
              </a:extLst>
            </p:cNvPr>
            <p:cNvSpPr txBox="1"/>
            <p:nvPr/>
          </p:nvSpPr>
          <p:spPr>
            <a:xfrm>
              <a:off x="9471844" y="1520501"/>
              <a:ext cx="159814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 b="1" dirty="0">
                  <a:solidFill>
                    <a:srgbClr val="8C8C8C"/>
                  </a:solidFill>
                  <a:latin typeface="+mj-lt"/>
                </a:rPr>
                <a:t>Sekretær</a:t>
              </a:r>
            </a:p>
          </p:txBody>
        </p:sp>
      </p:grpSp>
      <p:grpSp>
        <p:nvGrpSpPr>
          <p:cNvPr id="18" name="Group 71">
            <a:extLst>
              <a:ext uri="{FF2B5EF4-FFF2-40B4-BE49-F238E27FC236}">
                <a16:creationId xmlns:a16="http://schemas.microsoft.com/office/drawing/2014/main" id="{592C5BE7-95A7-6134-0BAC-E9147EEA0724}"/>
              </a:ext>
            </a:extLst>
          </p:cNvPr>
          <p:cNvGrpSpPr/>
          <p:nvPr/>
        </p:nvGrpSpPr>
        <p:grpSpPr>
          <a:xfrm>
            <a:off x="6864474" y="2432381"/>
            <a:ext cx="288000" cy="324000"/>
            <a:chOff x="9217025" y="1244600"/>
            <a:chExt cx="403225" cy="439738"/>
          </a:xfrm>
          <a:solidFill>
            <a:srgbClr val="8C8C8C"/>
          </a:soli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29EB90BF-52F0-C95D-7688-66D16B0A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2A3C7361-7AF6-6642-566B-78D21F834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Rectangle 7">
              <a:extLst>
                <a:ext uri="{FF2B5EF4-FFF2-40B4-BE49-F238E27FC236}">
                  <a16:creationId xmlns:a16="http://schemas.microsoft.com/office/drawing/2014/main" id="{0CCE80CE-F300-3F1A-8AD1-0FC738ECC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Rectangle 8">
              <a:extLst>
                <a:ext uri="{FF2B5EF4-FFF2-40B4-BE49-F238E27FC236}">
                  <a16:creationId xmlns:a16="http://schemas.microsoft.com/office/drawing/2014/main" id="{17A6A1F8-3623-FED7-87A0-BF81501DA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9">
              <a:extLst>
                <a:ext uri="{FF2B5EF4-FFF2-40B4-BE49-F238E27FC236}">
                  <a16:creationId xmlns:a16="http://schemas.microsoft.com/office/drawing/2014/main" id="{FFBD28E9-19B2-70E6-2E97-25571F6B5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10">
              <a:extLst>
                <a:ext uri="{FF2B5EF4-FFF2-40B4-BE49-F238E27FC236}">
                  <a16:creationId xmlns:a16="http://schemas.microsoft.com/office/drawing/2014/main" id="{C02EBD17-C589-933E-18E4-2AB7A9DB1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D98B7BA3-8746-67BC-5701-D3234B048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BBB8EC88-7458-91F0-D3C9-C3A7F4B03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B778C140-AEB0-E44F-4DD9-CC36051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82" name="Bilde 81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AF6F1C03-6EB9-F9AD-46BA-4DF50703CE0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8C8C8C">
                <a:tint val="45000"/>
                <a:satMod val="400000"/>
              </a:srgbClr>
            </a:duotone>
            <a:alphaModFix amt="8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8" t="14488" r="77606" b="11793"/>
          <a:stretch/>
        </p:blipFill>
        <p:spPr>
          <a:xfrm>
            <a:off x="8825239" y="2432381"/>
            <a:ext cx="284018" cy="324000"/>
          </a:xfrm>
          <a:prstGeom prst="rect">
            <a:avLst/>
          </a:prstGeom>
        </p:spPr>
      </p:pic>
      <p:sp>
        <p:nvSpPr>
          <p:cNvPr id="86" name="Rectangle 40">
            <a:extLst>
              <a:ext uri="{FF2B5EF4-FFF2-40B4-BE49-F238E27FC236}">
                <a16:creationId xmlns:a16="http://schemas.microsoft.com/office/drawing/2014/main" id="{3CFE299A-C292-0D2C-ED3A-4D791F9F0FFE}"/>
              </a:ext>
            </a:extLst>
          </p:cNvPr>
          <p:cNvSpPr/>
          <p:nvPr/>
        </p:nvSpPr>
        <p:spPr>
          <a:xfrm>
            <a:off x="7021746" y="4707959"/>
            <a:ext cx="4409624" cy="980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100" dirty="0">
                <a:ea typeface="Times New Roman" panose="02020603050405020304" pitchFamily="18" charset="0"/>
                <a:cs typeface="Raleway"/>
              </a:rPr>
              <a:t>Innen årsmøte 2026</a:t>
            </a:r>
          </a:p>
          <a:p>
            <a:pPr marL="228600" indent="-2286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nb-NO" sz="1100" dirty="0">
                <a:ea typeface="Times New Roman" panose="02020603050405020304" pitchFamily="18" charset="0"/>
                <a:cs typeface="Raleway"/>
              </a:rPr>
              <a:t>Under årsmøte 2026</a:t>
            </a:r>
          </a:p>
          <a:p>
            <a:pPr marL="228600" indent="-2286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nb-NO" sz="1100" dirty="0">
                <a:ea typeface="Times New Roman" panose="02020603050405020304" pitchFamily="18" charset="0"/>
                <a:cs typeface="Raleway"/>
              </a:rPr>
              <a:t>Under årsmøte 2026 </a:t>
            </a:r>
            <a:endParaRPr lang="nb-NO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Rectangle 6">
            <a:extLst>
              <a:ext uri="{FF2B5EF4-FFF2-40B4-BE49-F238E27FC236}">
                <a16:creationId xmlns:a16="http://schemas.microsoft.com/office/drawing/2014/main" id="{44999217-8A34-10C5-CA90-242A65E8E550}"/>
              </a:ext>
            </a:extLst>
          </p:cNvPr>
          <p:cNvSpPr/>
          <p:nvPr/>
        </p:nvSpPr>
        <p:spPr>
          <a:xfrm>
            <a:off x="644508" y="2076632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8" name="TextBox 11">
            <a:extLst>
              <a:ext uri="{FF2B5EF4-FFF2-40B4-BE49-F238E27FC236}">
                <a16:creationId xmlns:a16="http://schemas.microsoft.com/office/drawing/2014/main" id="{D59A9E29-1ABB-8540-3353-8176A192A0F8}"/>
              </a:ext>
            </a:extLst>
          </p:cNvPr>
          <p:cNvSpPr txBox="1"/>
          <p:nvPr/>
        </p:nvSpPr>
        <p:spPr>
          <a:xfrm>
            <a:off x="348355" y="3308479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8C8C8C"/>
                </a:solidFill>
                <a:latin typeface="+mj-lt"/>
              </a:rPr>
              <a:t>Organisasjoner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1903852B-512A-1DCC-E18F-442CBF526FA3}"/>
              </a:ext>
            </a:extLst>
          </p:cNvPr>
          <p:cNvSpPr/>
          <p:nvPr/>
        </p:nvSpPr>
        <p:spPr>
          <a:xfrm>
            <a:off x="2600505" y="2066193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BA37E628-CD42-4EE1-2884-562A5BB2C8EE}"/>
              </a:ext>
            </a:extLst>
          </p:cNvPr>
          <p:cNvSpPr txBox="1"/>
          <p:nvPr/>
        </p:nvSpPr>
        <p:spPr>
          <a:xfrm>
            <a:off x="2177592" y="3308479"/>
            <a:ext cx="182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Tilitsvalgte</a:t>
            </a:r>
            <a:endParaRPr lang="nb-NO" sz="1200" b="1" dirty="0">
              <a:solidFill>
                <a:srgbClr val="8C8C8C"/>
              </a:solidFill>
              <a:latin typeface="+mj-lt"/>
            </a:endParaRPr>
          </a:p>
        </p:txBody>
      </p:sp>
      <p:sp>
        <p:nvSpPr>
          <p:cNvPr id="6" name="Freeform 48">
            <a:extLst>
              <a:ext uri="{FF2B5EF4-FFF2-40B4-BE49-F238E27FC236}">
                <a16:creationId xmlns:a16="http://schemas.microsoft.com/office/drawing/2014/main" id="{FB90E4D1-CC7F-3EB6-6554-E1DCC144E54A}"/>
              </a:ext>
            </a:extLst>
          </p:cNvPr>
          <p:cNvSpPr>
            <a:spLocks/>
          </p:cNvSpPr>
          <p:nvPr/>
        </p:nvSpPr>
        <p:spPr bwMode="auto">
          <a:xfrm>
            <a:off x="2921656" y="2378240"/>
            <a:ext cx="363538" cy="300038"/>
          </a:xfrm>
          <a:custGeom>
            <a:avLst/>
            <a:gdLst>
              <a:gd name="T0" fmla="*/ 65 w 97"/>
              <a:gd name="T1" fmla="*/ 27 h 80"/>
              <a:gd name="T2" fmla="*/ 67 w 97"/>
              <a:gd name="T3" fmla="*/ 27 h 80"/>
              <a:gd name="T4" fmla="*/ 67 w 97"/>
              <a:gd name="T5" fmla="*/ 30 h 80"/>
              <a:gd name="T6" fmla="*/ 67 w 97"/>
              <a:gd name="T7" fmla="*/ 33 h 80"/>
              <a:gd name="T8" fmla="*/ 66 w 97"/>
              <a:gd name="T9" fmla="*/ 37 h 80"/>
              <a:gd name="T10" fmla="*/ 64 w 97"/>
              <a:gd name="T11" fmla="*/ 39 h 80"/>
              <a:gd name="T12" fmla="*/ 63 w 97"/>
              <a:gd name="T13" fmla="*/ 40 h 80"/>
              <a:gd name="T14" fmla="*/ 63 w 97"/>
              <a:gd name="T15" fmla="*/ 40 h 80"/>
              <a:gd name="T16" fmla="*/ 61 w 97"/>
              <a:gd name="T17" fmla="*/ 46 h 80"/>
              <a:gd name="T18" fmla="*/ 60 w 97"/>
              <a:gd name="T19" fmla="*/ 48 h 80"/>
              <a:gd name="T20" fmla="*/ 59 w 97"/>
              <a:gd name="T21" fmla="*/ 48 h 80"/>
              <a:gd name="T22" fmla="*/ 59 w 97"/>
              <a:gd name="T23" fmla="*/ 50 h 80"/>
              <a:gd name="T24" fmla="*/ 59 w 97"/>
              <a:gd name="T25" fmla="*/ 51 h 80"/>
              <a:gd name="T26" fmla="*/ 60 w 97"/>
              <a:gd name="T27" fmla="*/ 52 h 80"/>
              <a:gd name="T28" fmla="*/ 61 w 97"/>
              <a:gd name="T29" fmla="*/ 51 h 80"/>
              <a:gd name="T30" fmla="*/ 66 w 97"/>
              <a:gd name="T31" fmla="*/ 57 h 80"/>
              <a:gd name="T32" fmla="*/ 95 w 97"/>
              <a:gd name="T33" fmla="*/ 70 h 80"/>
              <a:gd name="T34" fmla="*/ 96 w 97"/>
              <a:gd name="T35" fmla="*/ 73 h 80"/>
              <a:gd name="T36" fmla="*/ 97 w 97"/>
              <a:gd name="T37" fmla="*/ 78 h 80"/>
              <a:gd name="T38" fmla="*/ 97 w 97"/>
              <a:gd name="T39" fmla="*/ 80 h 80"/>
              <a:gd name="T40" fmla="*/ 0 w 97"/>
              <a:gd name="T41" fmla="*/ 80 h 80"/>
              <a:gd name="T42" fmla="*/ 0 w 97"/>
              <a:gd name="T43" fmla="*/ 79 h 80"/>
              <a:gd name="T44" fmla="*/ 1 w 97"/>
              <a:gd name="T45" fmla="*/ 70 h 80"/>
              <a:gd name="T46" fmla="*/ 30 w 97"/>
              <a:gd name="T47" fmla="*/ 57 h 80"/>
              <a:gd name="T48" fmla="*/ 33 w 97"/>
              <a:gd name="T49" fmla="*/ 55 h 80"/>
              <a:gd name="T50" fmla="*/ 35 w 97"/>
              <a:gd name="T51" fmla="*/ 53 h 80"/>
              <a:gd name="T52" fmla="*/ 35 w 97"/>
              <a:gd name="T53" fmla="*/ 51 h 80"/>
              <a:gd name="T54" fmla="*/ 36 w 97"/>
              <a:gd name="T55" fmla="*/ 52 h 80"/>
              <a:gd name="T56" fmla="*/ 37 w 97"/>
              <a:gd name="T57" fmla="*/ 51 h 80"/>
              <a:gd name="T58" fmla="*/ 37 w 97"/>
              <a:gd name="T59" fmla="*/ 50 h 80"/>
              <a:gd name="T60" fmla="*/ 37 w 97"/>
              <a:gd name="T61" fmla="*/ 48 h 80"/>
              <a:gd name="T62" fmla="*/ 36 w 97"/>
              <a:gd name="T63" fmla="*/ 48 h 80"/>
              <a:gd name="T64" fmla="*/ 35 w 97"/>
              <a:gd name="T65" fmla="*/ 46 h 80"/>
              <a:gd name="T66" fmla="*/ 34 w 97"/>
              <a:gd name="T67" fmla="*/ 40 h 80"/>
              <a:gd name="T68" fmla="*/ 33 w 97"/>
              <a:gd name="T69" fmla="*/ 40 h 80"/>
              <a:gd name="T70" fmla="*/ 32 w 97"/>
              <a:gd name="T71" fmla="*/ 39 h 80"/>
              <a:gd name="T72" fmla="*/ 31 w 97"/>
              <a:gd name="T73" fmla="*/ 37 h 80"/>
              <a:gd name="T74" fmla="*/ 30 w 97"/>
              <a:gd name="T75" fmla="*/ 33 h 80"/>
              <a:gd name="T76" fmla="*/ 29 w 97"/>
              <a:gd name="T77" fmla="*/ 30 h 80"/>
              <a:gd name="T78" fmla="*/ 30 w 97"/>
              <a:gd name="T79" fmla="*/ 27 h 80"/>
              <a:gd name="T80" fmla="*/ 31 w 97"/>
              <a:gd name="T81" fmla="*/ 27 h 80"/>
              <a:gd name="T82" fmla="*/ 29 w 97"/>
              <a:gd name="T83" fmla="*/ 20 h 80"/>
              <a:gd name="T84" fmla="*/ 29 w 97"/>
              <a:gd name="T85" fmla="*/ 14 h 80"/>
              <a:gd name="T86" fmla="*/ 30 w 97"/>
              <a:gd name="T87" fmla="*/ 9 h 80"/>
              <a:gd name="T88" fmla="*/ 32 w 97"/>
              <a:gd name="T89" fmla="*/ 5 h 80"/>
              <a:gd name="T90" fmla="*/ 34 w 97"/>
              <a:gd name="T91" fmla="*/ 4 h 80"/>
              <a:gd name="T92" fmla="*/ 35 w 97"/>
              <a:gd name="T93" fmla="*/ 4 h 80"/>
              <a:gd name="T94" fmla="*/ 36 w 97"/>
              <a:gd name="T95" fmla="*/ 4 h 80"/>
              <a:gd name="T96" fmla="*/ 39 w 97"/>
              <a:gd name="T97" fmla="*/ 1 h 80"/>
              <a:gd name="T98" fmla="*/ 45 w 97"/>
              <a:gd name="T99" fmla="*/ 0 h 80"/>
              <a:gd name="T100" fmla="*/ 49 w 97"/>
              <a:gd name="T101" fmla="*/ 0 h 80"/>
              <a:gd name="T102" fmla="*/ 54 w 97"/>
              <a:gd name="T103" fmla="*/ 1 h 80"/>
              <a:gd name="T104" fmla="*/ 57 w 97"/>
              <a:gd name="T105" fmla="*/ 2 h 80"/>
              <a:gd name="T106" fmla="*/ 59 w 97"/>
              <a:gd name="T107" fmla="*/ 3 h 80"/>
              <a:gd name="T108" fmla="*/ 61 w 97"/>
              <a:gd name="T109" fmla="*/ 4 h 80"/>
              <a:gd name="T110" fmla="*/ 62 w 97"/>
              <a:gd name="T111" fmla="*/ 5 h 80"/>
              <a:gd name="T112" fmla="*/ 63 w 97"/>
              <a:gd name="T113" fmla="*/ 7 h 80"/>
              <a:gd name="T114" fmla="*/ 64 w 97"/>
              <a:gd name="T115" fmla="*/ 8 h 80"/>
              <a:gd name="T116" fmla="*/ 65 w 97"/>
              <a:gd name="T117" fmla="*/ 10 h 80"/>
              <a:gd name="T118" fmla="*/ 67 w 97"/>
              <a:gd name="T119" fmla="*/ 16 h 80"/>
              <a:gd name="T120" fmla="*/ 66 w 97"/>
              <a:gd name="T121" fmla="*/ 24 h 80"/>
              <a:gd name="T122" fmla="*/ 65 w 97"/>
              <a:gd name="T12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80">
                <a:moveTo>
                  <a:pt x="65" y="27"/>
                </a:moveTo>
                <a:cubicBezTo>
                  <a:pt x="67" y="27"/>
                  <a:pt x="67" y="27"/>
                  <a:pt x="67" y="27"/>
                </a:cubicBezTo>
                <a:cubicBezTo>
                  <a:pt x="67" y="28"/>
                  <a:pt x="67" y="29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5"/>
                  <a:pt x="66" y="36"/>
                  <a:pt x="66" y="37"/>
                </a:cubicBezTo>
                <a:cubicBezTo>
                  <a:pt x="65" y="38"/>
                  <a:pt x="65" y="39"/>
                  <a:pt x="64" y="39"/>
                </a:cubicBezTo>
                <a:cubicBezTo>
                  <a:pt x="64" y="40"/>
                  <a:pt x="64" y="40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2" y="43"/>
                  <a:pt x="62" y="45"/>
                  <a:pt x="61" y="46"/>
                </a:cubicBezTo>
                <a:cubicBezTo>
                  <a:pt x="61" y="47"/>
                  <a:pt x="60" y="48"/>
                  <a:pt x="60" y="48"/>
                </a:cubicBezTo>
                <a:cubicBezTo>
                  <a:pt x="60" y="48"/>
                  <a:pt x="59" y="48"/>
                  <a:pt x="59" y="48"/>
                </a:cubicBez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9" y="51"/>
                  <a:pt x="59" y="51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54"/>
                  <a:pt x="64" y="56"/>
                  <a:pt x="66" y="57"/>
                </a:cubicBezTo>
                <a:cubicBezTo>
                  <a:pt x="85" y="65"/>
                  <a:pt x="94" y="69"/>
                  <a:pt x="95" y="70"/>
                </a:cubicBezTo>
                <a:cubicBezTo>
                  <a:pt x="96" y="70"/>
                  <a:pt x="96" y="71"/>
                  <a:pt x="96" y="73"/>
                </a:cubicBezTo>
                <a:cubicBezTo>
                  <a:pt x="97" y="75"/>
                  <a:pt x="97" y="77"/>
                  <a:pt x="97" y="78"/>
                </a:cubicBezTo>
                <a:cubicBezTo>
                  <a:pt x="97" y="80"/>
                  <a:pt x="97" y="80"/>
                  <a:pt x="9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79"/>
                  <a:pt x="0" y="79"/>
                </a:cubicBezTo>
                <a:cubicBezTo>
                  <a:pt x="0" y="74"/>
                  <a:pt x="0" y="71"/>
                  <a:pt x="1" y="70"/>
                </a:cubicBezTo>
                <a:cubicBezTo>
                  <a:pt x="2" y="69"/>
                  <a:pt x="12" y="65"/>
                  <a:pt x="30" y="57"/>
                </a:cubicBezTo>
                <a:cubicBezTo>
                  <a:pt x="31" y="57"/>
                  <a:pt x="32" y="56"/>
                  <a:pt x="33" y="55"/>
                </a:cubicBezTo>
                <a:cubicBezTo>
                  <a:pt x="34" y="54"/>
                  <a:pt x="35" y="53"/>
                  <a:pt x="35" y="53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6" y="52"/>
                  <a:pt x="37" y="51"/>
                </a:cubicBezTo>
                <a:cubicBezTo>
                  <a:pt x="37" y="51"/>
                  <a:pt x="37" y="50"/>
                  <a:pt x="37" y="50"/>
                </a:cubicBezTo>
                <a:cubicBezTo>
                  <a:pt x="37" y="49"/>
                  <a:pt x="37" y="49"/>
                  <a:pt x="37" y="48"/>
                </a:cubicBezTo>
                <a:cubicBezTo>
                  <a:pt x="37" y="48"/>
                  <a:pt x="36" y="48"/>
                  <a:pt x="36" y="48"/>
                </a:cubicBezTo>
                <a:cubicBezTo>
                  <a:pt x="36" y="48"/>
                  <a:pt x="36" y="47"/>
                  <a:pt x="35" y="46"/>
                </a:cubicBezTo>
                <a:cubicBezTo>
                  <a:pt x="35" y="45"/>
                  <a:pt x="34" y="43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3" y="40"/>
                  <a:pt x="33" y="40"/>
                  <a:pt x="32" y="39"/>
                </a:cubicBezTo>
                <a:cubicBezTo>
                  <a:pt x="31" y="39"/>
                  <a:pt x="31" y="38"/>
                  <a:pt x="31" y="37"/>
                </a:cubicBezTo>
                <a:cubicBezTo>
                  <a:pt x="30" y="36"/>
                  <a:pt x="30" y="35"/>
                  <a:pt x="30" y="33"/>
                </a:cubicBezTo>
                <a:cubicBezTo>
                  <a:pt x="29" y="32"/>
                  <a:pt x="29" y="31"/>
                  <a:pt x="29" y="30"/>
                </a:cubicBezTo>
                <a:cubicBezTo>
                  <a:pt x="29" y="29"/>
                  <a:pt x="29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6"/>
                  <a:pt x="30" y="24"/>
                  <a:pt x="29" y="20"/>
                </a:cubicBezTo>
                <a:cubicBezTo>
                  <a:pt x="29" y="17"/>
                  <a:pt x="29" y="15"/>
                  <a:pt x="29" y="14"/>
                </a:cubicBezTo>
                <a:cubicBezTo>
                  <a:pt x="29" y="13"/>
                  <a:pt x="29" y="12"/>
                  <a:pt x="30" y="9"/>
                </a:cubicBezTo>
                <a:cubicBezTo>
                  <a:pt x="31" y="7"/>
                  <a:pt x="31" y="6"/>
                  <a:pt x="32" y="5"/>
                </a:cubicBezTo>
                <a:cubicBezTo>
                  <a:pt x="32" y="5"/>
                  <a:pt x="33" y="5"/>
                  <a:pt x="34" y="4"/>
                </a:cubicBezTo>
                <a:cubicBezTo>
                  <a:pt x="34" y="4"/>
                  <a:pt x="35" y="4"/>
                  <a:pt x="35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3"/>
                  <a:pt x="37" y="2"/>
                  <a:pt x="39" y="1"/>
                </a:cubicBezTo>
                <a:cubicBezTo>
                  <a:pt x="41" y="0"/>
                  <a:pt x="43" y="0"/>
                  <a:pt x="45" y="0"/>
                </a:cubicBezTo>
                <a:cubicBezTo>
                  <a:pt x="48" y="0"/>
                  <a:pt x="49" y="0"/>
                  <a:pt x="49" y="0"/>
                </a:cubicBezTo>
                <a:cubicBezTo>
                  <a:pt x="49" y="0"/>
                  <a:pt x="51" y="0"/>
                  <a:pt x="54" y="1"/>
                </a:cubicBezTo>
                <a:cubicBezTo>
                  <a:pt x="55" y="1"/>
                  <a:pt x="56" y="2"/>
                  <a:pt x="57" y="2"/>
                </a:cubicBezTo>
                <a:cubicBezTo>
                  <a:pt x="58" y="2"/>
                  <a:pt x="58" y="3"/>
                  <a:pt x="59" y="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2" y="5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8"/>
                  <a:pt x="64" y="8"/>
                </a:cubicBezTo>
                <a:cubicBezTo>
                  <a:pt x="65" y="9"/>
                  <a:pt x="65" y="10"/>
                  <a:pt x="65" y="10"/>
                </a:cubicBezTo>
                <a:cubicBezTo>
                  <a:pt x="66" y="11"/>
                  <a:pt x="67" y="13"/>
                  <a:pt x="67" y="16"/>
                </a:cubicBezTo>
                <a:cubicBezTo>
                  <a:pt x="67" y="19"/>
                  <a:pt x="67" y="22"/>
                  <a:pt x="66" y="24"/>
                </a:cubicBezTo>
                <a:lnTo>
                  <a:pt x="65" y="27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7">
            <a:extLst>
              <a:ext uri="{FF2B5EF4-FFF2-40B4-BE49-F238E27FC236}">
                <a16:creationId xmlns:a16="http://schemas.microsoft.com/office/drawing/2014/main" id="{8B7ADA1C-82D7-A77D-0D5E-C1525F8B6800}"/>
              </a:ext>
            </a:extLst>
          </p:cNvPr>
          <p:cNvSpPr/>
          <p:nvPr/>
        </p:nvSpPr>
        <p:spPr>
          <a:xfrm>
            <a:off x="10377583" y="1925485"/>
            <a:ext cx="1338773" cy="1338773"/>
          </a:xfrm>
          <a:prstGeom prst="rect">
            <a:avLst/>
          </a:prstGeom>
          <a:noFill/>
          <a:ln w="38100">
            <a:solidFill>
              <a:srgbClr val="D90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38">
            <a:extLst>
              <a:ext uri="{FF2B5EF4-FFF2-40B4-BE49-F238E27FC236}">
                <a16:creationId xmlns:a16="http://schemas.microsoft.com/office/drawing/2014/main" id="{5AC4883D-E941-AFAC-7484-C5A8D8D8695E}"/>
              </a:ext>
            </a:extLst>
          </p:cNvPr>
          <p:cNvSpPr txBox="1"/>
          <p:nvPr/>
        </p:nvSpPr>
        <p:spPr>
          <a:xfrm>
            <a:off x="9848340" y="3433089"/>
            <a:ext cx="2397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>
                <a:solidFill>
                  <a:srgbClr val="D9012B"/>
                </a:solidFill>
                <a:latin typeface="+mj-lt"/>
              </a:rPr>
              <a:t>Årssamling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C41FD09E-4505-ABCF-09E7-9D80E5C391FC}"/>
              </a:ext>
            </a:extLst>
          </p:cNvPr>
          <p:cNvGrpSpPr/>
          <p:nvPr/>
        </p:nvGrpSpPr>
        <p:grpSpPr>
          <a:xfrm>
            <a:off x="10660078" y="2239035"/>
            <a:ext cx="773781" cy="689828"/>
            <a:chOff x="10660078" y="2429535"/>
            <a:chExt cx="773781" cy="689828"/>
          </a:xfrm>
        </p:grpSpPr>
        <p:grpSp>
          <p:nvGrpSpPr>
            <p:cNvPr id="15" name="Group 38">
              <a:extLst>
                <a:ext uri="{FF2B5EF4-FFF2-40B4-BE49-F238E27FC236}">
                  <a16:creationId xmlns:a16="http://schemas.microsoft.com/office/drawing/2014/main" id="{7BC9DD7B-63F8-34AD-F172-66C347D3B775}"/>
                </a:ext>
              </a:extLst>
            </p:cNvPr>
            <p:cNvGrpSpPr/>
            <p:nvPr/>
          </p:nvGrpSpPr>
          <p:grpSpPr>
            <a:xfrm rot="2700000">
              <a:off x="10708201" y="2781290"/>
              <a:ext cx="289950" cy="386196"/>
              <a:chOff x="9456118" y="3917738"/>
              <a:chExt cx="688975" cy="927100"/>
            </a:xfrm>
          </p:grpSpPr>
          <p:sp>
            <p:nvSpPr>
              <p:cNvPr id="102" name="Freeform 85">
                <a:extLst>
                  <a:ext uri="{FF2B5EF4-FFF2-40B4-BE49-F238E27FC236}">
                    <a16:creationId xmlns:a16="http://schemas.microsoft.com/office/drawing/2014/main" id="{BF4AE09E-A5CC-9A91-53C6-19DF5CF81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3917738"/>
                <a:ext cx="688975" cy="927100"/>
              </a:xfrm>
              <a:custGeom>
                <a:avLst/>
                <a:gdLst>
                  <a:gd name="T0" fmla="*/ 48 w 182"/>
                  <a:gd name="T1" fmla="*/ 188 h 246"/>
                  <a:gd name="T2" fmla="*/ 44 w 182"/>
                  <a:gd name="T3" fmla="*/ 159 h 246"/>
                  <a:gd name="T4" fmla="*/ 55 w 182"/>
                  <a:gd name="T5" fmla="*/ 159 h 246"/>
                  <a:gd name="T6" fmla="*/ 82 w 182"/>
                  <a:gd name="T7" fmla="*/ 204 h 246"/>
                  <a:gd name="T8" fmla="*/ 44 w 182"/>
                  <a:gd name="T9" fmla="*/ 237 h 246"/>
                  <a:gd name="T10" fmla="*/ 54 w 182"/>
                  <a:gd name="T11" fmla="*/ 240 h 246"/>
                  <a:gd name="T12" fmla="*/ 122 w 182"/>
                  <a:gd name="T13" fmla="*/ 189 h 246"/>
                  <a:gd name="T14" fmla="*/ 118 w 182"/>
                  <a:gd name="T15" fmla="*/ 149 h 246"/>
                  <a:gd name="T16" fmla="*/ 117 w 182"/>
                  <a:gd name="T17" fmla="*/ 136 h 246"/>
                  <a:gd name="T18" fmla="*/ 138 w 182"/>
                  <a:gd name="T19" fmla="*/ 121 h 246"/>
                  <a:gd name="T20" fmla="*/ 146 w 182"/>
                  <a:gd name="T21" fmla="*/ 149 h 246"/>
                  <a:gd name="T22" fmla="*/ 144 w 182"/>
                  <a:gd name="T23" fmla="*/ 155 h 246"/>
                  <a:gd name="T24" fmla="*/ 173 w 182"/>
                  <a:gd name="T25" fmla="*/ 108 h 246"/>
                  <a:gd name="T26" fmla="*/ 108 w 182"/>
                  <a:gd name="T27" fmla="*/ 10 h 246"/>
                  <a:gd name="T28" fmla="*/ 10 w 182"/>
                  <a:gd name="T29" fmla="*/ 75 h 246"/>
                  <a:gd name="T30" fmla="*/ 9 w 182"/>
                  <a:gd name="T31" fmla="*/ 77 h 246"/>
                  <a:gd name="T32" fmla="*/ 8 w 182"/>
                  <a:gd name="T33" fmla="*/ 80 h 246"/>
                  <a:gd name="T34" fmla="*/ 48 w 182"/>
                  <a:gd name="T35" fmla="*/ 18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46">
                    <a:moveTo>
                      <a:pt x="48" y="188"/>
                    </a:moveTo>
                    <a:cubicBezTo>
                      <a:pt x="41" y="182"/>
                      <a:pt x="36" y="161"/>
                      <a:pt x="44" y="159"/>
                    </a:cubicBezTo>
                    <a:cubicBezTo>
                      <a:pt x="47" y="158"/>
                      <a:pt x="52" y="158"/>
                      <a:pt x="55" y="159"/>
                    </a:cubicBezTo>
                    <a:cubicBezTo>
                      <a:pt x="74" y="163"/>
                      <a:pt x="86" y="183"/>
                      <a:pt x="82" y="204"/>
                    </a:cubicBezTo>
                    <a:cubicBezTo>
                      <a:pt x="78" y="224"/>
                      <a:pt x="62" y="237"/>
                      <a:pt x="44" y="237"/>
                    </a:cubicBezTo>
                    <a:cubicBezTo>
                      <a:pt x="48" y="238"/>
                      <a:pt x="51" y="239"/>
                      <a:pt x="54" y="240"/>
                    </a:cubicBezTo>
                    <a:cubicBezTo>
                      <a:pt x="85" y="246"/>
                      <a:pt x="115" y="223"/>
                      <a:pt x="122" y="189"/>
                    </a:cubicBezTo>
                    <a:cubicBezTo>
                      <a:pt x="125" y="174"/>
                      <a:pt x="123" y="160"/>
                      <a:pt x="118" y="149"/>
                    </a:cubicBezTo>
                    <a:cubicBezTo>
                      <a:pt x="118" y="149"/>
                      <a:pt x="116" y="140"/>
                      <a:pt x="117" y="136"/>
                    </a:cubicBezTo>
                    <a:cubicBezTo>
                      <a:pt x="119" y="126"/>
                      <a:pt x="128" y="119"/>
                      <a:pt x="138" y="121"/>
                    </a:cubicBezTo>
                    <a:cubicBezTo>
                      <a:pt x="149" y="124"/>
                      <a:pt x="147" y="141"/>
                      <a:pt x="146" y="149"/>
                    </a:cubicBezTo>
                    <a:cubicBezTo>
                      <a:pt x="145" y="151"/>
                      <a:pt x="145" y="153"/>
                      <a:pt x="144" y="155"/>
                    </a:cubicBezTo>
                    <a:cubicBezTo>
                      <a:pt x="158" y="143"/>
                      <a:pt x="169" y="127"/>
                      <a:pt x="173" y="108"/>
                    </a:cubicBezTo>
                    <a:cubicBezTo>
                      <a:pt x="182" y="62"/>
                      <a:pt x="153" y="19"/>
                      <a:pt x="108" y="10"/>
                    </a:cubicBezTo>
                    <a:cubicBezTo>
                      <a:pt x="63" y="0"/>
                      <a:pt x="19" y="30"/>
                      <a:pt x="10" y="75"/>
                    </a:cubicBezTo>
                    <a:cubicBezTo>
                      <a:pt x="9" y="76"/>
                      <a:pt x="9" y="76"/>
                      <a:pt x="9" y="77"/>
                    </a:cubicBezTo>
                    <a:cubicBezTo>
                      <a:pt x="9" y="78"/>
                      <a:pt x="9" y="79"/>
                      <a:pt x="8" y="80"/>
                    </a:cubicBezTo>
                    <a:cubicBezTo>
                      <a:pt x="0" y="122"/>
                      <a:pt x="17" y="164"/>
                      <a:pt x="48" y="188"/>
                    </a:cubicBezTo>
                    <a:close/>
                  </a:path>
                </a:pathLst>
              </a:custGeom>
              <a:solidFill>
                <a:srgbClr val="EF8C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03" name="Freeform 86">
                <a:extLst>
                  <a:ext uri="{FF2B5EF4-FFF2-40B4-BE49-F238E27FC236}">
                    <a16:creationId xmlns:a16="http://schemas.microsoft.com/office/drawing/2014/main" id="{AFCE33E4-029B-0C10-4C63-FB7475FE5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2805" y="3986001"/>
                <a:ext cx="349250" cy="422275"/>
              </a:xfrm>
              <a:custGeom>
                <a:avLst/>
                <a:gdLst>
                  <a:gd name="T0" fmla="*/ 46 w 92"/>
                  <a:gd name="T1" fmla="*/ 0 h 112"/>
                  <a:gd name="T2" fmla="*/ 92 w 92"/>
                  <a:gd name="T3" fmla="*/ 46 h 112"/>
                  <a:gd name="T4" fmla="*/ 64 w 92"/>
                  <a:gd name="T5" fmla="*/ 99 h 112"/>
                  <a:gd name="T6" fmla="*/ 64 w 92"/>
                  <a:gd name="T7" fmla="*/ 94 h 112"/>
                  <a:gd name="T8" fmla="*/ 64 w 92"/>
                  <a:gd name="T9" fmla="*/ 89 h 112"/>
                  <a:gd name="T10" fmla="*/ 63 w 92"/>
                  <a:gd name="T11" fmla="*/ 89 h 112"/>
                  <a:gd name="T12" fmla="*/ 50 w 92"/>
                  <a:gd name="T13" fmla="*/ 112 h 112"/>
                  <a:gd name="T14" fmla="*/ 30 w 92"/>
                  <a:gd name="T15" fmla="*/ 89 h 112"/>
                  <a:gd name="T16" fmla="*/ 27 w 92"/>
                  <a:gd name="T17" fmla="*/ 88 h 112"/>
                  <a:gd name="T18" fmla="*/ 31 w 92"/>
                  <a:gd name="T19" fmla="*/ 101 h 112"/>
                  <a:gd name="T20" fmla="*/ 0 w 92"/>
                  <a:gd name="T21" fmla="*/ 46 h 112"/>
                  <a:gd name="T22" fmla="*/ 46 w 92"/>
                  <a:gd name="T2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112">
                    <a:moveTo>
                      <a:pt x="46" y="0"/>
                    </a:moveTo>
                    <a:cubicBezTo>
                      <a:pt x="72" y="0"/>
                      <a:pt x="92" y="20"/>
                      <a:pt x="92" y="46"/>
                    </a:cubicBezTo>
                    <a:cubicBezTo>
                      <a:pt x="92" y="68"/>
                      <a:pt x="81" y="88"/>
                      <a:pt x="64" y="99"/>
                    </a:cubicBezTo>
                    <a:cubicBezTo>
                      <a:pt x="64" y="98"/>
                      <a:pt x="64" y="96"/>
                      <a:pt x="64" y="94"/>
                    </a:cubicBezTo>
                    <a:cubicBezTo>
                      <a:pt x="64" y="92"/>
                      <a:pt x="64" y="90"/>
                      <a:pt x="64" y="89"/>
                    </a:cubicBezTo>
                    <a:cubicBezTo>
                      <a:pt x="64" y="89"/>
                      <a:pt x="63" y="89"/>
                      <a:pt x="63" y="89"/>
                    </a:cubicBezTo>
                    <a:cubicBezTo>
                      <a:pt x="61" y="98"/>
                      <a:pt x="56" y="106"/>
                      <a:pt x="50" y="112"/>
                    </a:cubicBezTo>
                    <a:cubicBezTo>
                      <a:pt x="46" y="102"/>
                      <a:pt x="39" y="94"/>
                      <a:pt x="30" y="89"/>
                    </a:cubicBezTo>
                    <a:cubicBezTo>
                      <a:pt x="29" y="89"/>
                      <a:pt x="28" y="88"/>
                      <a:pt x="27" y="88"/>
                    </a:cubicBezTo>
                    <a:cubicBezTo>
                      <a:pt x="27" y="92"/>
                      <a:pt x="29" y="97"/>
                      <a:pt x="31" y="101"/>
                    </a:cubicBezTo>
                    <a:cubicBezTo>
                      <a:pt x="12" y="89"/>
                      <a:pt x="0" y="69"/>
                      <a:pt x="0" y="46"/>
                    </a:cubicBezTo>
                    <a:cubicBezTo>
                      <a:pt x="0" y="20"/>
                      <a:pt x="21" y="0"/>
                      <a:pt x="46" y="0"/>
                    </a:cubicBezTo>
                    <a:close/>
                  </a:path>
                </a:pathLst>
              </a:custGeom>
              <a:solidFill>
                <a:srgbClr val="FFEFD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  <p:grpSp>
          <p:nvGrpSpPr>
            <p:cNvPr id="16" name="Group 39">
              <a:extLst>
                <a:ext uri="{FF2B5EF4-FFF2-40B4-BE49-F238E27FC236}">
                  <a16:creationId xmlns:a16="http://schemas.microsoft.com/office/drawing/2014/main" id="{FBF5C03F-0D0C-A3D3-1D2C-19B70C52BEB4}"/>
                </a:ext>
              </a:extLst>
            </p:cNvPr>
            <p:cNvGrpSpPr/>
            <p:nvPr/>
          </p:nvGrpSpPr>
          <p:grpSpPr>
            <a:xfrm rot="2700000">
              <a:off x="10827585" y="2382450"/>
              <a:ext cx="559190" cy="653359"/>
              <a:chOff x="9138618" y="2708062"/>
              <a:chExt cx="1328738" cy="1568451"/>
            </a:xfrm>
          </p:grpSpPr>
          <p:grpSp>
            <p:nvGrpSpPr>
              <p:cNvPr id="17" name="Group 40">
                <a:extLst>
                  <a:ext uri="{FF2B5EF4-FFF2-40B4-BE49-F238E27FC236}">
                    <a16:creationId xmlns:a16="http://schemas.microsoft.com/office/drawing/2014/main" id="{867B66A0-8AF0-B919-AE83-23E459B2AE65}"/>
                  </a:ext>
                </a:extLst>
              </p:cNvPr>
              <p:cNvGrpSpPr/>
              <p:nvPr/>
            </p:nvGrpSpPr>
            <p:grpSpPr>
              <a:xfrm>
                <a:off x="9138618" y="3481176"/>
                <a:ext cx="1328738" cy="730250"/>
                <a:chOff x="9138618" y="3481176"/>
                <a:chExt cx="1328738" cy="730250"/>
              </a:xfrm>
              <a:solidFill>
                <a:srgbClr val="29401C"/>
              </a:solidFill>
            </p:grpSpPr>
            <p:sp>
              <p:nvSpPr>
                <p:cNvPr id="100" name="Freeform 83">
                  <a:extLst>
                    <a:ext uri="{FF2B5EF4-FFF2-40B4-BE49-F238E27FC236}">
                      <a16:creationId xmlns:a16="http://schemas.microsoft.com/office/drawing/2014/main" id="{0DED347D-8E0C-06CC-59E7-0AB0C43D4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38618" y="3481176"/>
                  <a:ext cx="715963" cy="730250"/>
                </a:xfrm>
                <a:custGeom>
                  <a:avLst/>
                  <a:gdLst>
                    <a:gd name="T0" fmla="*/ 176 w 189"/>
                    <a:gd name="T1" fmla="*/ 0 h 194"/>
                    <a:gd name="T2" fmla="*/ 30 w 189"/>
                    <a:gd name="T3" fmla="*/ 172 h 194"/>
                    <a:gd name="T4" fmla="*/ 39 w 189"/>
                    <a:gd name="T5" fmla="*/ 194 h 194"/>
                    <a:gd name="T6" fmla="*/ 102 w 189"/>
                    <a:gd name="T7" fmla="*/ 123 h 194"/>
                    <a:gd name="T8" fmla="*/ 187 w 189"/>
                    <a:gd name="T9" fmla="*/ 84 h 194"/>
                    <a:gd name="T10" fmla="*/ 189 w 189"/>
                    <a:gd name="T11" fmla="*/ 0 h 194"/>
                    <a:gd name="T12" fmla="*/ 176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76" y="0"/>
                      </a:moveTo>
                      <a:cubicBezTo>
                        <a:pt x="64" y="0"/>
                        <a:pt x="0" y="92"/>
                        <a:pt x="30" y="172"/>
                      </a:cubicBezTo>
                      <a:cubicBezTo>
                        <a:pt x="33" y="179"/>
                        <a:pt x="36" y="187"/>
                        <a:pt x="39" y="194"/>
                      </a:cubicBezTo>
                      <a:cubicBezTo>
                        <a:pt x="48" y="163"/>
                        <a:pt x="70" y="137"/>
                        <a:pt x="102" y="123"/>
                      </a:cubicBezTo>
                      <a:cubicBezTo>
                        <a:pt x="123" y="101"/>
                        <a:pt x="153" y="87"/>
                        <a:pt x="187" y="84"/>
                      </a:cubicBezTo>
                      <a:cubicBezTo>
                        <a:pt x="188" y="56"/>
                        <a:pt x="189" y="28"/>
                        <a:pt x="189" y="0"/>
                      </a:cubicBezTo>
                      <a:cubicBezTo>
                        <a:pt x="185" y="0"/>
                        <a:pt x="181" y="0"/>
                        <a:pt x="176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101" name="Freeform 84">
                  <a:extLst>
                    <a:ext uri="{FF2B5EF4-FFF2-40B4-BE49-F238E27FC236}">
                      <a16:creationId xmlns:a16="http://schemas.microsoft.com/office/drawing/2014/main" id="{C9956EA9-699F-6144-E2B8-788D93F5B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51393" y="3481176"/>
                  <a:ext cx="715963" cy="730250"/>
                </a:xfrm>
                <a:custGeom>
                  <a:avLst/>
                  <a:gdLst>
                    <a:gd name="T0" fmla="*/ 13 w 189"/>
                    <a:gd name="T1" fmla="*/ 0 h 194"/>
                    <a:gd name="T2" fmla="*/ 159 w 189"/>
                    <a:gd name="T3" fmla="*/ 172 h 194"/>
                    <a:gd name="T4" fmla="*/ 150 w 189"/>
                    <a:gd name="T5" fmla="*/ 194 h 194"/>
                    <a:gd name="T6" fmla="*/ 87 w 189"/>
                    <a:gd name="T7" fmla="*/ 123 h 194"/>
                    <a:gd name="T8" fmla="*/ 2 w 189"/>
                    <a:gd name="T9" fmla="*/ 84 h 194"/>
                    <a:gd name="T10" fmla="*/ 0 w 189"/>
                    <a:gd name="T11" fmla="*/ 0 h 194"/>
                    <a:gd name="T12" fmla="*/ 13 w 189"/>
                    <a:gd name="T13" fmla="*/ 0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9" h="194">
                      <a:moveTo>
                        <a:pt x="13" y="0"/>
                      </a:moveTo>
                      <a:cubicBezTo>
                        <a:pt x="125" y="0"/>
                        <a:pt x="189" y="92"/>
                        <a:pt x="159" y="172"/>
                      </a:cubicBezTo>
                      <a:cubicBezTo>
                        <a:pt x="157" y="179"/>
                        <a:pt x="154" y="187"/>
                        <a:pt x="150" y="194"/>
                      </a:cubicBezTo>
                      <a:cubicBezTo>
                        <a:pt x="142" y="163"/>
                        <a:pt x="119" y="137"/>
                        <a:pt x="87" y="123"/>
                      </a:cubicBezTo>
                      <a:cubicBezTo>
                        <a:pt x="67" y="101"/>
                        <a:pt x="36" y="87"/>
                        <a:pt x="2" y="84"/>
                      </a:cubicBezTo>
                      <a:cubicBezTo>
                        <a:pt x="2" y="56"/>
                        <a:pt x="1" y="28"/>
                        <a:pt x="0" y="0"/>
                      </a:cubicBezTo>
                      <a:cubicBezTo>
                        <a:pt x="5" y="0"/>
                        <a:pt x="9" y="0"/>
                        <a:pt x="1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grpSp>
            <p:nvGrpSpPr>
              <p:cNvPr id="19" name="Group 41">
                <a:extLst>
                  <a:ext uri="{FF2B5EF4-FFF2-40B4-BE49-F238E27FC236}">
                    <a16:creationId xmlns:a16="http://schemas.microsoft.com/office/drawing/2014/main" id="{E21705EB-61DD-0611-629F-AE2E42643530}"/>
                  </a:ext>
                </a:extLst>
              </p:cNvPr>
              <p:cNvGrpSpPr/>
              <p:nvPr/>
            </p:nvGrpSpPr>
            <p:grpSpPr>
              <a:xfrm>
                <a:off x="9213230" y="3492288"/>
                <a:ext cx="1182688" cy="587376"/>
                <a:chOff x="9213230" y="3492288"/>
                <a:chExt cx="1182688" cy="587376"/>
              </a:xfrm>
              <a:solidFill>
                <a:srgbClr val="D3EC84"/>
              </a:solidFill>
            </p:grpSpPr>
            <p:sp>
              <p:nvSpPr>
                <p:cNvPr id="98" name="Freeform 81">
                  <a:extLst>
                    <a:ext uri="{FF2B5EF4-FFF2-40B4-BE49-F238E27FC236}">
                      <a16:creationId xmlns:a16="http://schemas.microsoft.com/office/drawing/2014/main" id="{8A07E57A-9A93-6A43-D16F-E0C3C3118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13230" y="3492289"/>
                  <a:ext cx="690563" cy="587375"/>
                </a:xfrm>
                <a:custGeom>
                  <a:avLst/>
                  <a:gdLst>
                    <a:gd name="T0" fmla="*/ 169 w 182"/>
                    <a:gd name="T1" fmla="*/ 1 h 156"/>
                    <a:gd name="T2" fmla="*/ 18 w 182"/>
                    <a:gd name="T3" fmla="*/ 156 h 156"/>
                    <a:gd name="T4" fmla="*/ 164 w 182"/>
                    <a:gd name="T5" fmla="*/ 24 h 156"/>
                    <a:gd name="T6" fmla="*/ 176 w 182"/>
                    <a:gd name="T7" fmla="*/ 24 h 156"/>
                    <a:gd name="T8" fmla="*/ 174 w 182"/>
                    <a:gd name="T9" fmla="*/ 86 h 156"/>
                    <a:gd name="T10" fmla="*/ 178 w 182"/>
                    <a:gd name="T11" fmla="*/ 86 h 156"/>
                    <a:gd name="T12" fmla="*/ 182 w 182"/>
                    <a:gd name="T13" fmla="*/ 2 h 156"/>
                    <a:gd name="T14" fmla="*/ 169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69" y="1"/>
                      </a:moveTo>
                      <a:cubicBezTo>
                        <a:pt x="66" y="0"/>
                        <a:pt x="0" y="80"/>
                        <a:pt x="18" y="156"/>
                      </a:cubicBezTo>
                      <a:cubicBezTo>
                        <a:pt x="13" y="88"/>
                        <a:pt x="75" y="23"/>
                        <a:pt x="164" y="24"/>
                      </a:cubicBezTo>
                      <a:cubicBezTo>
                        <a:pt x="168" y="24"/>
                        <a:pt x="172" y="24"/>
                        <a:pt x="176" y="24"/>
                      </a:cubicBezTo>
                      <a:cubicBezTo>
                        <a:pt x="175" y="45"/>
                        <a:pt x="175" y="66"/>
                        <a:pt x="174" y="86"/>
                      </a:cubicBezTo>
                      <a:cubicBezTo>
                        <a:pt x="176" y="86"/>
                        <a:pt x="177" y="86"/>
                        <a:pt x="178" y="86"/>
                      </a:cubicBezTo>
                      <a:cubicBezTo>
                        <a:pt x="180" y="58"/>
                        <a:pt x="181" y="30"/>
                        <a:pt x="182" y="2"/>
                      </a:cubicBezTo>
                      <a:cubicBezTo>
                        <a:pt x="178" y="2"/>
                        <a:pt x="173" y="1"/>
                        <a:pt x="169" y="1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99" name="Freeform 82">
                  <a:extLst>
                    <a:ext uri="{FF2B5EF4-FFF2-40B4-BE49-F238E27FC236}">
                      <a16:creationId xmlns:a16="http://schemas.microsoft.com/office/drawing/2014/main" id="{9034C8F2-D1C3-E1D9-6497-14C8D5650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06943" y="3492288"/>
                  <a:ext cx="688975" cy="587375"/>
                </a:xfrm>
                <a:custGeom>
                  <a:avLst/>
                  <a:gdLst>
                    <a:gd name="T0" fmla="*/ 12 w 182"/>
                    <a:gd name="T1" fmla="*/ 1 h 156"/>
                    <a:gd name="T2" fmla="*/ 164 w 182"/>
                    <a:gd name="T3" fmla="*/ 156 h 156"/>
                    <a:gd name="T4" fmla="*/ 18 w 182"/>
                    <a:gd name="T5" fmla="*/ 24 h 156"/>
                    <a:gd name="T6" fmla="*/ 5 w 182"/>
                    <a:gd name="T7" fmla="*/ 24 h 156"/>
                    <a:gd name="T8" fmla="*/ 7 w 182"/>
                    <a:gd name="T9" fmla="*/ 86 h 156"/>
                    <a:gd name="T10" fmla="*/ 3 w 182"/>
                    <a:gd name="T11" fmla="*/ 86 h 156"/>
                    <a:gd name="T12" fmla="*/ 0 w 182"/>
                    <a:gd name="T13" fmla="*/ 2 h 156"/>
                    <a:gd name="T14" fmla="*/ 12 w 182"/>
                    <a:gd name="T15" fmla="*/ 1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6">
                      <a:moveTo>
                        <a:pt x="12" y="1"/>
                      </a:moveTo>
                      <a:cubicBezTo>
                        <a:pt x="116" y="0"/>
                        <a:pt x="182" y="80"/>
                        <a:pt x="164" y="156"/>
                      </a:cubicBezTo>
                      <a:cubicBezTo>
                        <a:pt x="169" y="88"/>
                        <a:pt x="107" y="23"/>
                        <a:pt x="18" y="24"/>
                      </a:cubicBezTo>
                      <a:cubicBezTo>
                        <a:pt x="14" y="24"/>
                        <a:pt x="9" y="24"/>
                        <a:pt x="5" y="24"/>
                      </a:cubicBezTo>
                      <a:cubicBezTo>
                        <a:pt x="6" y="45"/>
                        <a:pt x="7" y="66"/>
                        <a:pt x="7" y="86"/>
                      </a:cubicBezTo>
                      <a:cubicBezTo>
                        <a:pt x="6" y="86"/>
                        <a:pt x="5" y="86"/>
                        <a:pt x="3" y="86"/>
                      </a:cubicBezTo>
                      <a:cubicBezTo>
                        <a:pt x="2" y="58"/>
                        <a:pt x="1" y="30"/>
                        <a:pt x="0" y="2"/>
                      </a:cubicBezTo>
                      <a:cubicBezTo>
                        <a:pt x="4" y="2"/>
                        <a:pt x="8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20" name="Freeform 65">
                <a:extLst>
                  <a:ext uri="{FF2B5EF4-FFF2-40B4-BE49-F238E27FC236}">
                    <a16:creationId xmlns:a16="http://schemas.microsoft.com/office/drawing/2014/main" id="{72CBFC90-C0F9-548C-DB57-10FF0FF82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9917" y="2708062"/>
                <a:ext cx="830263" cy="1365250"/>
              </a:xfrm>
              <a:custGeom>
                <a:avLst/>
                <a:gdLst>
                  <a:gd name="T0" fmla="*/ 109 w 219"/>
                  <a:gd name="T1" fmla="*/ 0 h 362"/>
                  <a:gd name="T2" fmla="*/ 102 w 219"/>
                  <a:gd name="T3" fmla="*/ 2 h 362"/>
                  <a:gd name="T4" fmla="*/ 59 w 219"/>
                  <a:gd name="T5" fmla="*/ 37 h 362"/>
                  <a:gd name="T6" fmla="*/ 59 w 219"/>
                  <a:gd name="T7" fmla="*/ 37 h 362"/>
                  <a:gd name="T8" fmla="*/ 1 w 219"/>
                  <a:gd name="T9" fmla="*/ 92 h 362"/>
                  <a:gd name="T10" fmla="*/ 1 w 219"/>
                  <a:gd name="T11" fmla="*/ 93 h 362"/>
                  <a:gd name="T12" fmla="*/ 0 w 219"/>
                  <a:gd name="T13" fmla="*/ 94 h 362"/>
                  <a:gd name="T14" fmla="*/ 0 w 219"/>
                  <a:gd name="T15" fmla="*/ 95 h 362"/>
                  <a:gd name="T16" fmla="*/ 0 w 219"/>
                  <a:gd name="T17" fmla="*/ 96 h 362"/>
                  <a:gd name="T18" fmla="*/ 34 w 219"/>
                  <a:gd name="T19" fmla="*/ 327 h 362"/>
                  <a:gd name="T20" fmla="*/ 36 w 219"/>
                  <a:gd name="T21" fmla="*/ 336 h 362"/>
                  <a:gd name="T22" fmla="*/ 54 w 219"/>
                  <a:gd name="T23" fmla="*/ 355 h 362"/>
                  <a:gd name="T24" fmla="*/ 166 w 219"/>
                  <a:gd name="T25" fmla="*/ 355 h 362"/>
                  <a:gd name="T26" fmla="*/ 184 w 219"/>
                  <a:gd name="T27" fmla="*/ 336 h 362"/>
                  <a:gd name="T28" fmla="*/ 186 w 219"/>
                  <a:gd name="T29" fmla="*/ 326 h 362"/>
                  <a:gd name="T30" fmla="*/ 186 w 219"/>
                  <a:gd name="T31" fmla="*/ 326 h 362"/>
                  <a:gd name="T32" fmla="*/ 190 w 219"/>
                  <a:gd name="T33" fmla="*/ 295 h 362"/>
                  <a:gd name="T34" fmla="*/ 192 w 219"/>
                  <a:gd name="T35" fmla="*/ 285 h 362"/>
                  <a:gd name="T36" fmla="*/ 219 w 219"/>
                  <a:gd name="T37" fmla="*/ 95 h 362"/>
                  <a:gd name="T38" fmla="*/ 219 w 219"/>
                  <a:gd name="T39" fmla="*/ 94 h 362"/>
                  <a:gd name="T40" fmla="*/ 218 w 219"/>
                  <a:gd name="T41" fmla="*/ 93 h 362"/>
                  <a:gd name="T42" fmla="*/ 218 w 219"/>
                  <a:gd name="T43" fmla="*/ 92 h 362"/>
                  <a:gd name="T44" fmla="*/ 217 w 219"/>
                  <a:gd name="T45" fmla="*/ 91 h 362"/>
                  <a:gd name="T46" fmla="*/ 116 w 219"/>
                  <a:gd name="T47" fmla="*/ 2 h 362"/>
                  <a:gd name="T48" fmla="*/ 109 w 219"/>
                  <a:gd name="T49" fmla="*/ 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362">
                    <a:moveTo>
                      <a:pt x="109" y="0"/>
                    </a:moveTo>
                    <a:cubicBezTo>
                      <a:pt x="106" y="0"/>
                      <a:pt x="103" y="1"/>
                      <a:pt x="102" y="2"/>
                    </a:cubicBezTo>
                    <a:cubicBezTo>
                      <a:pt x="87" y="14"/>
                      <a:pt x="73" y="25"/>
                      <a:pt x="59" y="37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39" y="55"/>
                      <a:pt x="19" y="73"/>
                      <a:pt x="1" y="92"/>
                    </a:cubicBezTo>
                    <a:cubicBezTo>
                      <a:pt x="1" y="92"/>
                      <a:pt x="1" y="92"/>
                      <a:pt x="1" y="93"/>
                    </a:cubicBezTo>
                    <a:cubicBezTo>
                      <a:pt x="1" y="93"/>
                      <a:pt x="0" y="93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5"/>
                      <a:pt x="0" y="95"/>
                      <a:pt x="0" y="96"/>
                    </a:cubicBezTo>
                    <a:cubicBezTo>
                      <a:pt x="11" y="173"/>
                      <a:pt x="23" y="250"/>
                      <a:pt x="34" y="327"/>
                    </a:cubicBezTo>
                    <a:cubicBezTo>
                      <a:pt x="35" y="330"/>
                      <a:pt x="35" y="333"/>
                      <a:pt x="36" y="336"/>
                    </a:cubicBezTo>
                    <a:cubicBezTo>
                      <a:pt x="37" y="345"/>
                      <a:pt x="45" y="353"/>
                      <a:pt x="54" y="355"/>
                    </a:cubicBezTo>
                    <a:cubicBezTo>
                      <a:pt x="92" y="362"/>
                      <a:pt x="128" y="361"/>
                      <a:pt x="166" y="355"/>
                    </a:cubicBezTo>
                    <a:cubicBezTo>
                      <a:pt x="175" y="353"/>
                      <a:pt x="183" y="345"/>
                      <a:pt x="184" y="336"/>
                    </a:cubicBezTo>
                    <a:cubicBezTo>
                      <a:pt x="185" y="333"/>
                      <a:pt x="185" y="329"/>
                      <a:pt x="186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7" y="316"/>
                      <a:pt x="189" y="305"/>
                      <a:pt x="190" y="295"/>
                    </a:cubicBezTo>
                    <a:cubicBezTo>
                      <a:pt x="191" y="292"/>
                      <a:pt x="191" y="288"/>
                      <a:pt x="192" y="285"/>
                    </a:cubicBezTo>
                    <a:cubicBezTo>
                      <a:pt x="201" y="222"/>
                      <a:pt x="210" y="158"/>
                      <a:pt x="219" y="95"/>
                    </a:cubicBezTo>
                    <a:cubicBezTo>
                      <a:pt x="219" y="95"/>
                      <a:pt x="219" y="95"/>
                      <a:pt x="219" y="94"/>
                    </a:cubicBezTo>
                    <a:cubicBezTo>
                      <a:pt x="219" y="94"/>
                      <a:pt x="219" y="94"/>
                      <a:pt x="218" y="93"/>
                    </a:cubicBezTo>
                    <a:cubicBezTo>
                      <a:pt x="218" y="93"/>
                      <a:pt x="218" y="92"/>
                      <a:pt x="218" y="92"/>
                    </a:cubicBezTo>
                    <a:cubicBezTo>
                      <a:pt x="218" y="92"/>
                      <a:pt x="218" y="92"/>
                      <a:pt x="217" y="91"/>
                    </a:cubicBezTo>
                    <a:cubicBezTo>
                      <a:pt x="188" y="60"/>
                      <a:pt x="154" y="30"/>
                      <a:pt x="116" y="2"/>
                    </a:cubicBezTo>
                    <a:cubicBezTo>
                      <a:pt x="115" y="1"/>
                      <a:pt x="112" y="0"/>
                      <a:pt x="109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22" name="Group 43">
                <a:extLst>
                  <a:ext uri="{FF2B5EF4-FFF2-40B4-BE49-F238E27FC236}">
                    <a16:creationId xmlns:a16="http://schemas.microsoft.com/office/drawing/2014/main" id="{C8E9AC69-4A5F-A19D-7458-B2C247891D98}"/>
                  </a:ext>
                </a:extLst>
              </p:cNvPr>
              <p:cNvGrpSpPr/>
              <p:nvPr/>
            </p:nvGrpSpPr>
            <p:grpSpPr>
              <a:xfrm>
                <a:off x="9543430" y="3835188"/>
                <a:ext cx="508001" cy="79376"/>
                <a:chOff x="9543430" y="3835188"/>
                <a:chExt cx="508001" cy="79376"/>
              </a:xfrm>
              <a:solidFill>
                <a:srgbClr val="D3EC84"/>
              </a:solidFill>
            </p:grpSpPr>
            <p:sp>
              <p:nvSpPr>
                <p:cNvPr id="84" name="Freeform 77">
                  <a:extLst>
                    <a:ext uri="{FF2B5EF4-FFF2-40B4-BE49-F238E27FC236}">
                      <a16:creationId xmlns:a16="http://schemas.microsoft.com/office/drawing/2014/main" id="{4E7BC735-FC87-D211-B417-1A93CB1655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33918" y="3835188"/>
                  <a:ext cx="141288" cy="71438"/>
                </a:xfrm>
                <a:custGeom>
                  <a:avLst/>
                  <a:gdLst>
                    <a:gd name="T0" fmla="*/ 37 w 37"/>
                    <a:gd name="T1" fmla="*/ 0 h 19"/>
                    <a:gd name="T2" fmla="*/ 37 w 37"/>
                    <a:gd name="T3" fmla="*/ 17 h 19"/>
                    <a:gd name="T4" fmla="*/ 2 w 37"/>
                    <a:gd name="T5" fmla="*/ 19 h 19"/>
                    <a:gd name="T6" fmla="*/ 0 w 37"/>
                    <a:gd name="T7" fmla="*/ 1 h 19"/>
                    <a:gd name="T8" fmla="*/ 37 w 37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9">
                      <a:moveTo>
                        <a:pt x="37" y="0"/>
                      </a:moveTo>
                      <a:cubicBezTo>
                        <a:pt x="37" y="6"/>
                        <a:pt x="37" y="12"/>
                        <a:pt x="37" y="17"/>
                      </a:cubicBezTo>
                      <a:cubicBezTo>
                        <a:pt x="25" y="18"/>
                        <a:pt x="14" y="18"/>
                        <a:pt x="2" y="19"/>
                      </a:cubicBezTo>
                      <a:cubicBezTo>
                        <a:pt x="1" y="13"/>
                        <a:pt x="1" y="7"/>
                        <a:pt x="0" y="1"/>
                      </a:cubicBezTo>
                      <a:cubicBezTo>
                        <a:pt x="13" y="1"/>
                        <a:pt x="25" y="0"/>
                        <a:pt x="37" y="0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85" name="Freeform 78">
                  <a:extLst>
                    <a:ext uri="{FF2B5EF4-FFF2-40B4-BE49-F238E27FC236}">
                      <a16:creationId xmlns:a16="http://schemas.microsoft.com/office/drawing/2014/main" id="{CADB92F9-22D5-E1EE-63E6-8B91C5B61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19655" y="3835188"/>
                  <a:ext cx="144463" cy="71438"/>
                </a:xfrm>
                <a:custGeom>
                  <a:avLst/>
                  <a:gdLst>
                    <a:gd name="T0" fmla="*/ 0 w 38"/>
                    <a:gd name="T1" fmla="*/ 0 h 19"/>
                    <a:gd name="T2" fmla="*/ 38 w 38"/>
                    <a:gd name="T3" fmla="*/ 1 h 19"/>
                    <a:gd name="T4" fmla="*/ 36 w 38"/>
                    <a:gd name="T5" fmla="*/ 19 h 19"/>
                    <a:gd name="T6" fmla="*/ 0 w 38"/>
                    <a:gd name="T7" fmla="*/ 17 h 19"/>
                    <a:gd name="T8" fmla="*/ 0 w 38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" h="19">
                      <a:moveTo>
                        <a:pt x="0" y="0"/>
                      </a:moveTo>
                      <a:cubicBezTo>
                        <a:pt x="13" y="0"/>
                        <a:pt x="25" y="1"/>
                        <a:pt x="38" y="1"/>
                      </a:cubicBezTo>
                      <a:cubicBezTo>
                        <a:pt x="37" y="7"/>
                        <a:pt x="37" y="13"/>
                        <a:pt x="36" y="19"/>
                      </a:cubicBezTo>
                      <a:cubicBezTo>
                        <a:pt x="24" y="18"/>
                        <a:pt x="12" y="17"/>
                        <a:pt x="0" y="17"/>
                      </a:cubicBezTo>
                      <a:cubicBezTo>
                        <a:pt x="0" y="12"/>
                        <a:pt x="0" y="6"/>
                        <a:pt x="0" y="0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92" name="Freeform 79">
                  <a:extLst>
                    <a:ext uri="{FF2B5EF4-FFF2-40B4-BE49-F238E27FC236}">
                      <a16:creationId xmlns:a16="http://schemas.microsoft.com/office/drawing/2014/main" id="{F6EF43A7-D210-EDFD-FAD7-900BD9DF7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3430" y="3843126"/>
                  <a:ext cx="52388" cy="71438"/>
                </a:xfrm>
                <a:custGeom>
                  <a:avLst/>
                  <a:gdLst>
                    <a:gd name="T0" fmla="*/ 0 w 14"/>
                    <a:gd name="T1" fmla="*/ 2 h 19"/>
                    <a:gd name="T2" fmla="*/ 12 w 14"/>
                    <a:gd name="T3" fmla="*/ 0 h 19"/>
                    <a:gd name="T4" fmla="*/ 14 w 14"/>
                    <a:gd name="T5" fmla="*/ 18 h 19"/>
                    <a:gd name="T6" fmla="*/ 2 w 14"/>
                    <a:gd name="T7" fmla="*/ 19 h 19"/>
                    <a:gd name="T8" fmla="*/ 0 w 14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9">
                      <a:moveTo>
                        <a:pt x="0" y="2"/>
                      </a:moveTo>
                      <a:cubicBezTo>
                        <a:pt x="4" y="1"/>
                        <a:pt x="8" y="1"/>
                        <a:pt x="12" y="0"/>
                      </a:cubicBezTo>
                      <a:cubicBezTo>
                        <a:pt x="13" y="6"/>
                        <a:pt x="13" y="12"/>
                        <a:pt x="14" y="18"/>
                      </a:cubicBezTo>
                      <a:cubicBezTo>
                        <a:pt x="10" y="18"/>
                        <a:pt x="6" y="18"/>
                        <a:pt x="2" y="19"/>
                      </a:cubicBezTo>
                      <a:cubicBezTo>
                        <a:pt x="2" y="13"/>
                        <a:pt x="1" y="7"/>
                        <a:pt x="0" y="2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  <p:sp>
              <p:nvSpPr>
                <p:cNvPr id="93" name="Freeform 80">
                  <a:extLst>
                    <a:ext uri="{FF2B5EF4-FFF2-40B4-BE49-F238E27FC236}">
                      <a16:creationId xmlns:a16="http://schemas.microsoft.com/office/drawing/2014/main" id="{2C147D9C-F511-BEA7-C076-0D0707B428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02218" y="3843126"/>
                  <a:ext cx="49213" cy="71438"/>
                </a:xfrm>
                <a:custGeom>
                  <a:avLst/>
                  <a:gdLst>
                    <a:gd name="T0" fmla="*/ 11 w 13"/>
                    <a:gd name="T1" fmla="*/ 19 h 19"/>
                    <a:gd name="T2" fmla="*/ 0 w 13"/>
                    <a:gd name="T3" fmla="*/ 18 h 19"/>
                    <a:gd name="T4" fmla="*/ 2 w 13"/>
                    <a:gd name="T5" fmla="*/ 0 h 19"/>
                    <a:gd name="T6" fmla="*/ 13 w 13"/>
                    <a:gd name="T7" fmla="*/ 1 h 19"/>
                    <a:gd name="T8" fmla="*/ 11 w 13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9">
                      <a:moveTo>
                        <a:pt x="11" y="19"/>
                      </a:moveTo>
                      <a:cubicBezTo>
                        <a:pt x="7" y="18"/>
                        <a:pt x="4" y="18"/>
                        <a:pt x="0" y="18"/>
                      </a:cubicBezTo>
                      <a:cubicBezTo>
                        <a:pt x="1" y="12"/>
                        <a:pt x="1" y="6"/>
                        <a:pt x="2" y="0"/>
                      </a:cubicBezTo>
                      <a:cubicBezTo>
                        <a:pt x="6" y="1"/>
                        <a:pt x="9" y="1"/>
                        <a:pt x="13" y="1"/>
                      </a:cubicBezTo>
                      <a:cubicBezTo>
                        <a:pt x="12" y="7"/>
                        <a:pt x="12" y="13"/>
                        <a:pt x="11" y="19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25" name="Freeform 67">
                <a:extLst>
                  <a:ext uri="{FF2B5EF4-FFF2-40B4-BE49-F238E27FC236}">
                    <a16:creationId xmlns:a16="http://schemas.microsoft.com/office/drawing/2014/main" id="{BD427F91-E8CA-8C5B-9E98-68E5E4E04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56118" y="2877926"/>
                <a:ext cx="677863" cy="219075"/>
              </a:xfrm>
              <a:custGeom>
                <a:avLst/>
                <a:gdLst>
                  <a:gd name="T0" fmla="*/ 179 w 179"/>
                  <a:gd name="T1" fmla="*/ 47 h 58"/>
                  <a:gd name="T2" fmla="*/ 156 w 179"/>
                  <a:gd name="T3" fmla="*/ 58 h 58"/>
                  <a:gd name="T4" fmla="*/ 129 w 179"/>
                  <a:gd name="T5" fmla="*/ 40 h 58"/>
                  <a:gd name="T6" fmla="*/ 118 w 179"/>
                  <a:gd name="T7" fmla="*/ 40 h 58"/>
                  <a:gd name="T8" fmla="*/ 89 w 179"/>
                  <a:gd name="T9" fmla="*/ 55 h 58"/>
                  <a:gd name="T10" fmla="*/ 61 w 179"/>
                  <a:gd name="T11" fmla="*/ 40 h 58"/>
                  <a:gd name="T12" fmla="*/ 50 w 179"/>
                  <a:gd name="T13" fmla="*/ 41 h 58"/>
                  <a:gd name="T14" fmla="*/ 23 w 179"/>
                  <a:gd name="T15" fmla="*/ 58 h 58"/>
                  <a:gd name="T16" fmla="*/ 0 w 179"/>
                  <a:gd name="T17" fmla="*/ 48 h 58"/>
                  <a:gd name="T18" fmla="*/ 50 w 179"/>
                  <a:gd name="T19" fmla="*/ 1 h 58"/>
                  <a:gd name="T20" fmla="*/ 128 w 179"/>
                  <a:gd name="T21" fmla="*/ 0 h 58"/>
                  <a:gd name="T22" fmla="*/ 179 w 179"/>
                  <a:gd name="T23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9" h="58">
                    <a:moveTo>
                      <a:pt x="179" y="47"/>
                    </a:moveTo>
                    <a:cubicBezTo>
                      <a:pt x="171" y="51"/>
                      <a:pt x="163" y="54"/>
                      <a:pt x="156" y="58"/>
                    </a:cubicBezTo>
                    <a:cubicBezTo>
                      <a:pt x="147" y="52"/>
                      <a:pt x="138" y="46"/>
                      <a:pt x="129" y="40"/>
                    </a:cubicBezTo>
                    <a:cubicBezTo>
                      <a:pt x="126" y="38"/>
                      <a:pt x="121" y="38"/>
                      <a:pt x="118" y="40"/>
                    </a:cubicBezTo>
                    <a:cubicBezTo>
                      <a:pt x="108" y="45"/>
                      <a:pt x="99" y="50"/>
                      <a:pt x="89" y="55"/>
                    </a:cubicBezTo>
                    <a:cubicBezTo>
                      <a:pt x="80" y="50"/>
                      <a:pt x="71" y="45"/>
                      <a:pt x="61" y="40"/>
                    </a:cubicBezTo>
                    <a:cubicBezTo>
                      <a:pt x="58" y="38"/>
                      <a:pt x="53" y="39"/>
                      <a:pt x="50" y="41"/>
                    </a:cubicBezTo>
                    <a:cubicBezTo>
                      <a:pt x="41" y="46"/>
                      <a:pt x="32" y="52"/>
                      <a:pt x="23" y="58"/>
                    </a:cubicBezTo>
                    <a:cubicBezTo>
                      <a:pt x="15" y="54"/>
                      <a:pt x="8" y="51"/>
                      <a:pt x="0" y="48"/>
                    </a:cubicBezTo>
                    <a:cubicBezTo>
                      <a:pt x="16" y="32"/>
                      <a:pt x="32" y="16"/>
                      <a:pt x="50" y="1"/>
                    </a:cubicBezTo>
                    <a:cubicBezTo>
                      <a:pt x="76" y="3"/>
                      <a:pt x="102" y="3"/>
                      <a:pt x="128" y="0"/>
                    </a:cubicBezTo>
                    <a:cubicBezTo>
                      <a:pt x="146" y="16"/>
                      <a:pt x="163" y="31"/>
                      <a:pt x="179" y="47"/>
                    </a:cubicBezTo>
                    <a:close/>
                  </a:path>
                </a:pathLst>
              </a:custGeom>
              <a:solidFill>
                <a:srgbClr val="FFEFD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grpSp>
            <p:nvGrpSpPr>
              <p:cNvPr id="35" name="Group 45">
                <a:extLst>
                  <a:ext uri="{FF2B5EF4-FFF2-40B4-BE49-F238E27FC236}">
                    <a16:creationId xmlns:a16="http://schemas.microsoft.com/office/drawing/2014/main" id="{DAB57125-AD12-3E69-ED02-E33C019E082E}"/>
                  </a:ext>
                </a:extLst>
              </p:cNvPr>
              <p:cNvGrpSpPr/>
              <p:nvPr/>
            </p:nvGrpSpPr>
            <p:grpSpPr>
              <a:xfrm>
                <a:off x="9448180" y="2765213"/>
                <a:ext cx="690563" cy="993775"/>
                <a:chOff x="9448180" y="2765213"/>
                <a:chExt cx="690563" cy="993775"/>
              </a:xfrm>
              <a:solidFill>
                <a:srgbClr val="B4DE2C"/>
              </a:solidFill>
            </p:grpSpPr>
            <p:grpSp>
              <p:nvGrpSpPr>
                <p:cNvPr id="42" name="Group 48">
                  <a:extLst>
                    <a:ext uri="{FF2B5EF4-FFF2-40B4-BE49-F238E27FC236}">
                      <a16:creationId xmlns:a16="http://schemas.microsoft.com/office/drawing/2014/main" id="{C44AEFA0-0A48-E958-801D-4FFA3F82ADFA}"/>
                    </a:ext>
                  </a:extLst>
                </p:cNvPr>
                <p:cNvGrpSpPr/>
                <p:nvPr/>
              </p:nvGrpSpPr>
              <p:grpSpPr>
                <a:xfrm>
                  <a:off x="9448180" y="3070013"/>
                  <a:ext cx="690563" cy="688975"/>
                  <a:chOff x="9448180" y="3070013"/>
                  <a:chExt cx="690563" cy="688975"/>
                </a:xfrm>
                <a:grpFill/>
              </p:grpSpPr>
              <p:sp>
                <p:nvSpPr>
                  <p:cNvPr id="44" name="Freeform 73">
                    <a:extLst>
                      <a:ext uri="{FF2B5EF4-FFF2-40B4-BE49-F238E27FC236}">
                        <a16:creationId xmlns:a16="http://schemas.microsoft.com/office/drawing/2014/main" id="{5A742136-1088-C3C7-9805-F396BBBFD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76768" y="3073188"/>
                    <a:ext cx="198438" cy="674688"/>
                  </a:xfrm>
                  <a:custGeom>
                    <a:avLst/>
                    <a:gdLst>
                      <a:gd name="T0" fmla="*/ 0 w 52"/>
                      <a:gd name="T1" fmla="*/ 15 h 179"/>
                      <a:gd name="T2" fmla="*/ 24 w 52"/>
                      <a:gd name="T3" fmla="*/ 0 h 179"/>
                      <a:gd name="T4" fmla="*/ 49 w 52"/>
                      <a:gd name="T5" fmla="*/ 13 h 179"/>
                      <a:gd name="T6" fmla="*/ 52 w 52"/>
                      <a:gd name="T7" fmla="*/ 178 h 179"/>
                      <a:gd name="T8" fmla="*/ 14 w 52"/>
                      <a:gd name="T9" fmla="*/ 179 h 179"/>
                      <a:gd name="T10" fmla="*/ 0 w 52"/>
                      <a:gd name="T11" fmla="*/ 15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79">
                        <a:moveTo>
                          <a:pt x="0" y="15"/>
                        </a:moveTo>
                        <a:cubicBezTo>
                          <a:pt x="8" y="10"/>
                          <a:pt x="16" y="5"/>
                          <a:pt x="24" y="0"/>
                        </a:cubicBezTo>
                        <a:cubicBezTo>
                          <a:pt x="33" y="4"/>
                          <a:pt x="41" y="8"/>
                          <a:pt x="49" y="13"/>
                        </a:cubicBezTo>
                        <a:cubicBezTo>
                          <a:pt x="50" y="68"/>
                          <a:pt x="51" y="123"/>
                          <a:pt x="52" y="178"/>
                        </a:cubicBezTo>
                        <a:cubicBezTo>
                          <a:pt x="39" y="178"/>
                          <a:pt x="26" y="179"/>
                          <a:pt x="14" y="179"/>
                        </a:cubicBezTo>
                        <a:cubicBezTo>
                          <a:pt x="9" y="125"/>
                          <a:pt x="5" y="70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D9012B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45" name="Freeform 74">
                    <a:extLst>
                      <a:ext uri="{FF2B5EF4-FFF2-40B4-BE49-F238E27FC236}">
                        <a16:creationId xmlns:a16="http://schemas.microsoft.com/office/drawing/2014/main" id="{B2287BDF-E23B-7EED-05C4-5390C7D0C8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9655" y="3070013"/>
                    <a:ext cx="196850" cy="677863"/>
                  </a:xfrm>
                  <a:custGeom>
                    <a:avLst/>
                    <a:gdLst>
                      <a:gd name="T0" fmla="*/ 0 w 52"/>
                      <a:gd name="T1" fmla="*/ 179 h 180"/>
                      <a:gd name="T2" fmla="*/ 2 w 52"/>
                      <a:gd name="T3" fmla="*/ 14 h 180"/>
                      <a:gd name="T4" fmla="*/ 27 w 52"/>
                      <a:gd name="T5" fmla="*/ 0 h 180"/>
                      <a:gd name="T6" fmla="*/ 52 w 52"/>
                      <a:gd name="T7" fmla="*/ 17 h 180"/>
                      <a:gd name="T8" fmla="*/ 40 w 52"/>
                      <a:gd name="T9" fmla="*/ 180 h 180"/>
                      <a:gd name="T10" fmla="*/ 0 w 52"/>
                      <a:gd name="T11" fmla="*/ 179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80">
                        <a:moveTo>
                          <a:pt x="0" y="179"/>
                        </a:moveTo>
                        <a:cubicBezTo>
                          <a:pt x="1" y="124"/>
                          <a:pt x="1" y="69"/>
                          <a:pt x="2" y="14"/>
                        </a:cubicBezTo>
                        <a:cubicBezTo>
                          <a:pt x="10" y="9"/>
                          <a:pt x="18" y="5"/>
                          <a:pt x="27" y="0"/>
                        </a:cubicBezTo>
                        <a:cubicBezTo>
                          <a:pt x="35" y="6"/>
                          <a:pt x="44" y="11"/>
                          <a:pt x="52" y="17"/>
                        </a:cubicBezTo>
                        <a:cubicBezTo>
                          <a:pt x="48" y="71"/>
                          <a:pt x="44" y="126"/>
                          <a:pt x="40" y="180"/>
                        </a:cubicBezTo>
                        <a:cubicBezTo>
                          <a:pt x="26" y="179"/>
                          <a:pt x="13" y="179"/>
                          <a:pt x="0" y="179"/>
                        </a:cubicBezTo>
                        <a:close/>
                      </a:path>
                    </a:pathLst>
                  </a:custGeom>
                  <a:solidFill>
                    <a:srgbClr val="D9012B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7" name="Freeform 75">
                    <a:extLst>
                      <a:ext uri="{FF2B5EF4-FFF2-40B4-BE49-F238E27FC236}">
                        <a16:creationId xmlns:a16="http://schemas.microsoft.com/office/drawing/2014/main" id="{E00A8B1D-137F-E1FC-DD9B-2E7D24CE89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448180" y="3108113"/>
                    <a:ext cx="133350" cy="650875"/>
                  </a:xfrm>
                  <a:custGeom>
                    <a:avLst/>
                    <a:gdLst>
                      <a:gd name="T0" fmla="*/ 0 w 35"/>
                      <a:gd name="T1" fmla="*/ 0 h 173"/>
                      <a:gd name="T2" fmla="*/ 18 w 35"/>
                      <a:gd name="T3" fmla="*/ 7 h 173"/>
                      <a:gd name="T4" fmla="*/ 35 w 35"/>
                      <a:gd name="T5" fmla="*/ 171 h 173"/>
                      <a:gd name="T6" fmla="*/ 22 w 35"/>
                      <a:gd name="T7" fmla="*/ 173 h 173"/>
                      <a:gd name="T8" fmla="*/ 0 w 35"/>
                      <a:gd name="T9" fmla="*/ 0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173">
                        <a:moveTo>
                          <a:pt x="0" y="0"/>
                        </a:moveTo>
                        <a:cubicBezTo>
                          <a:pt x="6" y="2"/>
                          <a:pt x="12" y="5"/>
                          <a:pt x="18" y="7"/>
                        </a:cubicBezTo>
                        <a:cubicBezTo>
                          <a:pt x="23" y="62"/>
                          <a:pt x="29" y="117"/>
                          <a:pt x="35" y="171"/>
                        </a:cubicBezTo>
                        <a:cubicBezTo>
                          <a:pt x="31" y="172"/>
                          <a:pt x="26" y="172"/>
                          <a:pt x="22" y="173"/>
                        </a:cubicBezTo>
                        <a:cubicBezTo>
                          <a:pt x="15" y="115"/>
                          <a:pt x="8" y="5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9012B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  <p:sp>
                <p:nvSpPr>
                  <p:cNvPr id="69" name="Freeform 76">
                    <a:extLst>
                      <a:ext uri="{FF2B5EF4-FFF2-40B4-BE49-F238E27FC236}">
                        <a16:creationId xmlns:a16="http://schemas.microsoft.com/office/drawing/2014/main" id="{9D8A5C26-C77D-2097-69E8-8D05348B1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16505" y="3103351"/>
                    <a:ext cx="122238" cy="652463"/>
                  </a:xfrm>
                  <a:custGeom>
                    <a:avLst/>
                    <a:gdLst>
                      <a:gd name="T0" fmla="*/ 12 w 32"/>
                      <a:gd name="T1" fmla="*/ 173 h 173"/>
                      <a:gd name="T2" fmla="*/ 0 w 32"/>
                      <a:gd name="T3" fmla="*/ 172 h 173"/>
                      <a:gd name="T4" fmla="*/ 17 w 32"/>
                      <a:gd name="T5" fmla="*/ 7 h 173"/>
                      <a:gd name="T6" fmla="*/ 32 w 32"/>
                      <a:gd name="T7" fmla="*/ 0 h 173"/>
                      <a:gd name="T8" fmla="*/ 12 w 32"/>
                      <a:gd name="T9" fmla="*/ 173 h 1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73">
                        <a:moveTo>
                          <a:pt x="12" y="173"/>
                        </a:moveTo>
                        <a:cubicBezTo>
                          <a:pt x="8" y="173"/>
                          <a:pt x="4" y="173"/>
                          <a:pt x="0" y="172"/>
                        </a:cubicBezTo>
                        <a:cubicBezTo>
                          <a:pt x="6" y="117"/>
                          <a:pt x="11" y="62"/>
                          <a:pt x="17" y="7"/>
                        </a:cubicBezTo>
                        <a:cubicBezTo>
                          <a:pt x="22" y="5"/>
                          <a:pt x="27" y="2"/>
                          <a:pt x="32" y="0"/>
                        </a:cubicBezTo>
                        <a:cubicBezTo>
                          <a:pt x="26" y="58"/>
                          <a:pt x="19" y="116"/>
                          <a:pt x="12" y="173"/>
                        </a:cubicBezTo>
                        <a:close/>
                      </a:path>
                    </a:pathLst>
                  </a:custGeom>
                  <a:solidFill>
                    <a:srgbClr val="D9012B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1351"/>
                  </a:p>
                </p:txBody>
              </p:sp>
            </p:grpSp>
            <p:sp>
              <p:nvSpPr>
                <p:cNvPr id="43" name="Freeform 72">
                  <a:extLst>
                    <a:ext uri="{FF2B5EF4-FFF2-40B4-BE49-F238E27FC236}">
                      <a16:creationId xmlns:a16="http://schemas.microsoft.com/office/drawing/2014/main" id="{4A260431-9BD0-B9E8-4DFB-CA224A9479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91068" y="2765213"/>
                  <a:ext cx="204788" cy="82550"/>
                </a:xfrm>
                <a:custGeom>
                  <a:avLst/>
                  <a:gdLst>
                    <a:gd name="T0" fmla="*/ 54 w 54"/>
                    <a:gd name="T1" fmla="*/ 21 h 22"/>
                    <a:gd name="T2" fmla="*/ 0 w 54"/>
                    <a:gd name="T3" fmla="*/ 21 h 22"/>
                    <a:gd name="T4" fmla="*/ 27 w 54"/>
                    <a:gd name="T5" fmla="*/ 0 h 22"/>
                    <a:gd name="T6" fmla="*/ 54 w 54"/>
                    <a:gd name="T7" fmla="*/ 2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22">
                      <a:moveTo>
                        <a:pt x="54" y="21"/>
                      </a:moveTo>
                      <a:cubicBezTo>
                        <a:pt x="36" y="22"/>
                        <a:pt x="18" y="22"/>
                        <a:pt x="0" y="21"/>
                      </a:cubicBezTo>
                      <a:cubicBezTo>
                        <a:pt x="9" y="14"/>
                        <a:pt x="18" y="7"/>
                        <a:pt x="27" y="0"/>
                      </a:cubicBezTo>
                      <a:cubicBezTo>
                        <a:pt x="36" y="7"/>
                        <a:pt x="45" y="14"/>
                        <a:pt x="54" y="21"/>
                      </a:cubicBezTo>
                      <a:close/>
                    </a:path>
                  </a:pathLst>
                </a:custGeom>
                <a:solidFill>
                  <a:srgbClr val="D901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1"/>
                </a:p>
              </p:txBody>
            </p:sp>
          </p:grpSp>
          <p:sp>
            <p:nvSpPr>
              <p:cNvPr id="38" name="Oval 46">
                <a:extLst>
                  <a:ext uri="{FF2B5EF4-FFF2-40B4-BE49-F238E27FC236}">
                    <a16:creationId xmlns:a16="http://schemas.microsoft.com/office/drawing/2014/main" id="{BF5D2B6B-A309-390E-54F4-9A8734CE2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2343" y="3536738"/>
                <a:ext cx="136525" cy="7397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39" name="Oval 47">
                <a:extLst>
                  <a:ext uri="{FF2B5EF4-FFF2-40B4-BE49-F238E27FC236}">
                    <a16:creationId xmlns:a16="http://schemas.microsoft.com/office/drawing/2014/main" id="{3070DA38-9F78-02EF-1E46-D55B9DC38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6155" y="3612938"/>
                <a:ext cx="55563" cy="482600"/>
              </a:xfrm>
              <a:prstGeom prst="ellipse">
                <a:avLst/>
              </a:prstGeom>
              <a:solidFill>
                <a:srgbClr val="D9012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</p:grpSp>
      </p:grpSp>
      <p:sp>
        <p:nvSpPr>
          <p:cNvPr id="104" name="Rectangle 25">
            <a:extLst>
              <a:ext uri="{FF2B5EF4-FFF2-40B4-BE49-F238E27FC236}">
                <a16:creationId xmlns:a16="http://schemas.microsoft.com/office/drawing/2014/main" id="{825D72C4-FBE4-B245-1F73-397CC1A78EF7}"/>
              </a:ext>
            </a:extLst>
          </p:cNvPr>
          <p:cNvSpPr/>
          <p:nvPr/>
        </p:nvSpPr>
        <p:spPr>
          <a:xfrm>
            <a:off x="4535875" y="2073178"/>
            <a:ext cx="1005840" cy="1005840"/>
          </a:xfrm>
          <a:prstGeom prst="rect">
            <a:avLst/>
          </a:prstGeom>
          <a:noFill/>
          <a:ln w="381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5" name="Group 28">
            <a:extLst>
              <a:ext uri="{FF2B5EF4-FFF2-40B4-BE49-F238E27FC236}">
                <a16:creationId xmlns:a16="http://schemas.microsoft.com/office/drawing/2014/main" id="{78B0C37B-53E5-CBBD-1F0D-FFD25294949E}"/>
              </a:ext>
            </a:extLst>
          </p:cNvPr>
          <p:cNvGrpSpPr/>
          <p:nvPr/>
        </p:nvGrpSpPr>
        <p:grpSpPr>
          <a:xfrm>
            <a:off x="4881716" y="2432381"/>
            <a:ext cx="314159" cy="314160"/>
            <a:chOff x="8756835" y="3387391"/>
            <a:chExt cx="380133" cy="380134"/>
          </a:xfrm>
          <a:solidFill>
            <a:srgbClr val="8C8C8C"/>
          </a:solidFill>
        </p:grpSpPr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9922C83B-08FB-5EA9-E354-FCA895B5A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7479" y="3387391"/>
              <a:ext cx="179489" cy="179490"/>
            </a:xfrm>
            <a:custGeom>
              <a:avLst/>
              <a:gdLst>
                <a:gd name="T0" fmla="*/ 12 w 117"/>
                <a:gd name="T1" fmla="*/ 98 h 117"/>
                <a:gd name="T2" fmla="*/ 16 w 117"/>
                <a:gd name="T3" fmla="*/ 94 h 117"/>
                <a:gd name="T4" fmla="*/ 23 w 117"/>
                <a:gd name="T5" fmla="*/ 94 h 117"/>
                <a:gd name="T6" fmla="*/ 23 w 117"/>
                <a:gd name="T7" fmla="*/ 101 h 117"/>
                <a:gd name="T8" fmla="*/ 19 w 117"/>
                <a:gd name="T9" fmla="*/ 105 h 117"/>
                <a:gd name="T10" fmla="*/ 31 w 117"/>
                <a:gd name="T11" fmla="*/ 117 h 117"/>
                <a:gd name="T12" fmla="*/ 53 w 117"/>
                <a:gd name="T13" fmla="*/ 95 h 117"/>
                <a:gd name="T14" fmla="*/ 101 w 117"/>
                <a:gd name="T15" fmla="*/ 83 h 117"/>
                <a:gd name="T16" fmla="*/ 113 w 117"/>
                <a:gd name="T17" fmla="*/ 39 h 117"/>
                <a:gd name="T18" fmla="*/ 87 w 117"/>
                <a:gd name="T19" fmla="*/ 65 h 117"/>
                <a:gd name="T20" fmla="*/ 68 w 117"/>
                <a:gd name="T21" fmla="*/ 65 h 117"/>
                <a:gd name="T22" fmla="*/ 52 w 117"/>
                <a:gd name="T23" fmla="*/ 49 h 117"/>
                <a:gd name="T24" fmla="*/ 52 w 117"/>
                <a:gd name="T25" fmla="*/ 30 h 117"/>
                <a:gd name="T26" fmla="*/ 78 w 117"/>
                <a:gd name="T27" fmla="*/ 4 h 117"/>
                <a:gd name="T28" fmla="*/ 34 w 117"/>
                <a:gd name="T29" fmla="*/ 17 h 117"/>
                <a:gd name="T30" fmla="*/ 22 w 117"/>
                <a:gd name="T31" fmla="*/ 64 h 117"/>
                <a:gd name="T32" fmla="*/ 0 w 117"/>
                <a:gd name="T33" fmla="*/ 86 h 117"/>
                <a:gd name="T34" fmla="*/ 12 w 117"/>
                <a:gd name="T3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7" h="117">
                  <a:moveTo>
                    <a:pt x="12" y="98"/>
                  </a:moveTo>
                  <a:cubicBezTo>
                    <a:pt x="16" y="94"/>
                    <a:pt x="16" y="94"/>
                    <a:pt x="16" y="94"/>
                  </a:cubicBezTo>
                  <a:cubicBezTo>
                    <a:pt x="18" y="92"/>
                    <a:pt x="21" y="92"/>
                    <a:pt x="23" y="94"/>
                  </a:cubicBezTo>
                  <a:cubicBezTo>
                    <a:pt x="25" y="96"/>
                    <a:pt x="25" y="99"/>
                    <a:pt x="23" y="101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69" y="100"/>
                    <a:pt x="88" y="96"/>
                    <a:pt x="101" y="83"/>
                  </a:cubicBezTo>
                  <a:cubicBezTo>
                    <a:pt x="113" y="71"/>
                    <a:pt x="117" y="54"/>
                    <a:pt x="113" y="39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2" y="70"/>
                    <a:pt x="74" y="70"/>
                    <a:pt x="68" y="65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47" y="44"/>
                    <a:pt x="47" y="35"/>
                    <a:pt x="52" y="3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63" y="0"/>
                    <a:pt x="46" y="5"/>
                    <a:pt x="34" y="17"/>
                  </a:cubicBezTo>
                  <a:cubicBezTo>
                    <a:pt x="21" y="29"/>
                    <a:pt x="17" y="48"/>
                    <a:pt x="22" y="64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12" y="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8D3329A3-C379-3BD8-5686-4E4BABC13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6835" y="3589958"/>
              <a:ext cx="177566" cy="177567"/>
            </a:xfrm>
            <a:custGeom>
              <a:avLst/>
              <a:gdLst>
                <a:gd name="T0" fmla="*/ 105 w 116"/>
                <a:gd name="T1" fmla="*/ 19 h 116"/>
                <a:gd name="T2" fmla="*/ 101 w 116"/>
                <a:gd name="T3" fmla="*/ 23 h 116"/>
                <a:gd name="T4" fmla="*/ 93 w 116"/>
                <a:gd name="T5" fmla="*/ 23 h 116"/>
                <a:gd name="T6" fmla="*/ 93 w 116"/>
                <a:gd name="T7" fmla="*/ 15 h 116"/>
                <a:gd name="T8" fmla="*/ 97 w 116"/>
                <a:gd name="T9" fmla="*/ 11 h 116"/>
                <a:gd name="T10" fmla="*/ 86 w 116"/>
                <a:gd name="T11" fmla="*/ 0 h 116"/>
                <a:gd name="T12" fmla="*/ 64 w 116"/>
                <a:gd name="T13" fmla="*/ 22 h 116"/>
                <a:gd name="T14" fmla="*/ 16 w 116"/>
                <a:gd name="T15" fmla="*/ 34 h 116"/>
                <a:gd name="T16" fmla="*/ 4 w 116"/>
                <a:gd name="T17" fmla="*/ 78 h 116"/>
                <a:gd name="T18" fmla="*/ 30 w 116"/>
                <a:gd name="T19" fmla="*/ 52 h 116"/>
                <a:gd name="T20" fmla="*/ 48 w 116"/>
                <a:gd name="T21" fmla="*/ 52 h 116"/>
                <a:gd name="T22" fmla="*/ 64 w 116"/>
                <a:gd name="T23" fmla="*/ 68 h 116"/>
                <a:gd name="T24" fmla="*/ 64 w 116"/>
                <a:gd name="T25" fmla="*/ 86 h 116"/>
                <a:gd name="T26" fmla="*/ 38 w 116"/>
                <a:gd name="T27" fmla="*/ 113 h 116"/>
                <a:gd name="T28" fmla="*/ 83 w 116"/>
                <a:gd name="T29" fmla="*/ 100 h 116"/>
                <a:gd name="T30" fmla="*/ 94 w 116"/>
                <a:gd name="T31" fmla="*/ 52 h 116"/>
                <a:gd name="T32" fmla="*/ 116 w 116"/>
                <a:gd name="T33" fmla="*/ 30 h 116"/>
                <a:gd name="T34" fmla="*/ 105 w 116"/>
                <a:gd name="T35" fmla="*/ 1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16">
                  <a:moveTo>
                    <a:pt x="105" y="19"/>
                  </a:moveTo>
                  <a:cubicBezTo>
                    <a:pt x="101" y="23"/>
                    <a:pt x="101" y="23"/>
                    <a:pt x="101" y="23"/>
                  </a:cubicBezTo>
                  <a:cubicBezTo>
                    <a:pt x="99" y="25"/>
                    <a:pt x="95" y="25"/>
                    <a:pt x="93" y="23"/>
                  </a:cubicBezTo>
                  <a:cubicBezTo>
                    <a:pt x="91" y="21"/>
                    <a:pt x="91" y="17"/>
                    <a:pt x="93" y="15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47" y="17"/>
                    <a:pt x="29" y="21"/>
                    <a:pt x="16" y="34"/>
                  </a:cubicBezTo>
                  <a:cubicBezTo>
                    <a:pt x="4" y="46"/>
                    <a:pt x="0" y="63"/>
                    <a:pt x="4" y="78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5" y="47"/>
                    <a:pt x="43" y="47"/>
                    <a:pt x="48" y="52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9" y="73"/>
                    <a:pt x="69" y="81"/>
                    <a:pt x="64" y="86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53" y="116"/>
                    <a:pt x="71" y="112"/>
                    <a:pt x="83" y="100"/>
                  </a:cubicBezTo>
                  <a:cubicBezTo>
                    <a:pt x="95" y="87"/>
                    <a:pt x="99" y="69"/>
                    <a:pt x="94" y="52"/>
                  </a:cubicBezTo>
                  <a:cubicBezTo>
                    <a:pt x="116" y="30"/>
                    <a:pt x="116" y="30"/>
                    <a:pt x="116" y="30"/>
                  </a:cubicBezTo>
                  <a:lnTo>
                    <a:pt x="105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C01DF132-AD9D-ADFE-F24C-5E43A585B4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6835" y="3387391"/>
              <a:ext cx="380133" cy="380134"/>
            </a:xfrm>
            <a:custGeom>
              <a:avLst/>
              <a:gdLst>
                <a:gd name="T0" fmla="*/ 232 w 248"/>
                <a:gd name="T1" fmla="*/ 166 h 248"/>
                <a:gd name="T2" fmla="*/ 184 w 248"/>
                <a:gd name="T3" fmla="*/ 154 h 248"/>
                <a:gd name="T4" fmla="*/ 94 w 248"/>
                <a:gd name="T5" fmla="*/ 64 h 248"/>
                <a:gd name="T6" fmla="*/ 83 w 248"/>
                <a:gd name="T7" fmla="*/ 17 h 248"/>
                <a:gd name="T8" fmla="*/ 38 w 248"/>
                <a:gd name="T9" fmla="*/ 4 h 248"/>
                <a:gd name="T10" fmla="*/ 64 w 248"/>
                <a:gd name="T11" fmla="*/ 30 h 248"/>
                <a:gd name="T12" fmla="*/ 64 w 248"/>
                <a:gd name="T13" fmla="*/ 49 h 248"/>
                <a:gd name="T14" fmla="*/ 48 w 248"/>
                <a:gd name="T15" fmla="*/ 65 h 248"/>
                <a:gd name="T16" fmla="*/ 30 w 248"/>
                <a:gd name="T17" fmla="*/ 65 h 248"/>
                <a:gd name="T18" fmla="*/ 4 w 248"/>
                <a:gd name="T19" fmla="*/ 39 h 248"/>
                <a:gd name="T20" fmla="*/ 16 w 248"/>
                <a:gd name="T21" fmla="*/ 83 h 248"/>
                <a:gd name="T22" fmla="*/ 64 w 248"/>
                <a:gd name="T23" fmla="*/ 95 h 248"/>
                <a:gd name="T24" fmla="*/ 153 w 248"/>
                <a:gd name="T25" fmla="*/ 184 h 248"/>
                <a:gd name="T26" fmla="*/ 165 w 248"/>
                <a:gd name="T27" fmla="*/ 232 h 248"/>
                <a:gd name="T28" fmla="*/ 209 w 248"/>
                <a:gd name="T29" fmla="*/ 245 h 248"/>
                <a:gd name="T30" fmla="*/ 183 w 248"/>
                <a:gd name="T31" fmla="*/ 218 h 248"/>
                <a:gd name="T32" fmla="*/ 183 w 248"/>
                <a:gd name="T33" fmla="*/ 200 h 248"/>
                <a:gd name="T34" fmla="*/ 199 w 248"/>
                <a:gd name="T35" fmla="*/ 184 h 248"/>
                <a:gd name="T36" fmla="*/ 218 w 248"/>
                <a:gd name="T37" fmla="*/ 184 h 248"/>
                <a:gd name="T38" fmla="*/ 244 w 248"/>
                <a:gd name="T39" fmla="*/ 210 h 248"/>
                <a:gd name="T40" fmla="*/ 232 w 248"/>
                <a:gd name="T41" fmla="*/ 166 h 248"/>
                <a:gd name="T42" fmla="*/ 154 w 248"/>
                <a:gd name="T43" fmla="*/ 155 h 248"/>
                <a:gd name="T44" fmla="*/ 147 w 248"/>
                <a:gd name="T45" fmla="*/ 155 h 248"/>
                <a:gd name="T46" fmla="*/ 93 w 248"/>
                <a:gd name="T47" fmla="*/ 101 h 248"/>
                <a:gd name="T48" fmla="*/ 93 w 248"/>
                <a:gd name="T49" fmla="*/ 94 h 248"/>
                <a:gd name="T50" fmla="*/ 101 w 248"/>
                <a:gd name="T51" fmla="*/ 94 h 248"/>
                <a:gd name="T52" fmla="*/ 154 w 248"/>
                <a:gd name="T53" fmla="*/ 147 h 248"/>
                <a:gd name="T54" fmla="*/ 154 w 248"/>
                <a:gd name="T55" fmla="*/ 15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248">
                  <a:moveTo>
                    <a:pt x="232" y="166"/>
                  </a:moveTo>
                  <a:cubicBezTo>
                    <a:pt x="219" y="153"/>
                    <a:pt x="200" y="149"/>
                    <a:pt x="184" y="15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9" y="48"/>
                    <a:pt x="95" y="29"/>
                    <a:pt x="83" y="17"/>
                  </a:cubicBezTo>
                  <a:cubicBezTo>
                    <a:pt x="71" y="5"/>
                    <a:pt x="53" y="0"/>
                    <a:pt x="38" y="4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9" y="35"/>
                    <a:pt x="69" y="44"/>
                    <a:pt x="64" y="49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3" y="70"/>
                    <a:pt x="35" y="70"/>
                    <a:pt x="30" y="6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0" y="54"/>
                    <a:pt x="4" y="71"/>
                    <a:pt x="16" y="83"/>
                  </a:cubicBezTo>
                  <a:cubicBezTo>
                    <a:pt x="29" y="96"/>
                    <a:pt x="47" y="100"/>
                    <a:pt x="64" y="95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201"/>
                    <a:pt x="152" y="219"/>
                    <a:pt x="165" y="232"/>
                  </a:cubicBezTo>
                  <a:cubicBezTo>
                    <a:pt x="177" y="244"/>
                    <a:pt x="194" y="248"/>
                    <a:pt x="209" y="245"/>
                  </a:cubicBezTo>
                  <a:cubicBezTo>
                    <a:pt x="183" y="218"/>
                    <a:pt x="183" y="218"/>
                    <a:pt x="183" y="218"/>
                  </a:cubicBezTo>
                  <a:cubicBezTo>
                    <a:pt x="178" y="213"/>
                    <a:pt x="178" y="205"/>
                    <a:pt x="183" y="200"/>
                  </a:cubicBezTo>
                  <a:cubicBezTo>
                    <a:pt x="199" y="184"/>
                    <a:pt x="199" y="184"/>
                    <a:pt x="199" y="184"/>
                  </a:cubicBezTo>
                  <a:cubicBezTo>
                    <a:pt x="205" y="179"/>
                    <a:pt x="213" y="179"/>
                    <a:pt x="218" y="184"/>
                  </a:cubicBezTo>
                  <a:cubicBezTo>
                    <a:pt x="244" y="210"/>
                    <a:pt x="244" y="210"/>
                    <a:pt x="244" y="210"/>
                  </a:cubicBezTo>
                  <a:cubicBezTo>
                    <a:pt x="248" y="195"/>
                    <a:pt x="244" y="178"/>
                    <a:pt x="232" y="166"/>
                  </a:cubicBezTo>
                  <a:close/>
                  <a:moveTo>
                    <a:pt x="154" y="155"/>
                  </a:moveTo>
                  <a:cubicBezTo>
                    <a:pt x="152" y="157"/>
                    <a:pt x="149" y="157"/>
                    <a:pt x="147" y="15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1" y="99"/>
                    <a:pt x="91" y="96"/>
                    <a:pt x="93" y="94"/>
                  </a:cubicBezTo>
                  <a:cubicBezTo>
                    <a:pt x="95" y="92"/>
                    <a:pt x="99" y="92"/>
                    <a:pt x="101" y="94"/>
                  </a:cubicBezTo>
                  <a:cubicBezTo>
                    <a:pt x="154" y="147"/>
                    <a:pt x="154" y="147"/>
                    <a:pt x="154" y="147"/>
                  </a:cubicBezTo>
                  <a:cubicBezTo>
                    <a:pt x="156" y="149"/>
                    <a:pt x="156" y="153"/>
                    <a:pt x="154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9" name="TextBox 27">
            <a:extLst>
              <a:ext uri="{FF2B5EF4-FFF2-40B4-BE49-F238E27FC236}">
                <a16:creationId xmlns:a16="http://schemas.microsoft.com/office/drawing/2014/main" id="{14D6E0D4-84ED-4FE8-1FC8-D0C810605D99}"/>
              </a:ext>
            </a:extLst>
          </p:cNvPr>
          <p:cNvSpPr txBox="1"/>
          <p:nvPr/>
        </p:nvSpPr>
        <p:spPr>
          <a:xfrm>
            <a:off x="4239723" y="3303531"/>
            <a:ext cx="159814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>
                <a:solidFill>
                  <a:srgbClr val="8C8C8C"/>
                </a:solidFill>
                <a:latin typeface="+mj-lt"/>
              </a:rPr>
              <a:t>Sekretariat</a:t>
            </a:r>
          </a:p>
        </p:txBody>
      </p:sp>
      <p:sp>
        <p:nvSpPr>
          <p:cNvPr id="110" name="Freeform 165">
            <a:extLst>
              <a:ext uri="{FF2B5EF4-FFF2-40B4-BE49-F238E27FC236}">
                <a16:creationId xmlns:a16="http://schemas.microsoft.com/office/drawing/2014/main" id="{3A59AB1B-8C8F-7E59-B622-5636BB371726}"/>
              </a:ext>
            </a:extLst>
          </p:cNvPr>
          <p:cNvSpPr>
            <a:spLocks noEditPoints="1"/>
          </p:cNvSpPr>
          <p:nvPr/>
        </p:nvSpPr>
        <p:spPr bwMode="auto">
          <a:xfrm>
            <a:off x="967363" y="2432689"/>
            <a:ext cx="338831" cy="341074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BB7FDA62-D332-6EAA-F355-B68E69258FCA}"/>
              </a:ext>
            </a:extLst>
          </p:cNvPr>
          <p:cNvGrpSpPr>
            <a:grpSpLocks noChangeAspect="1"/>
          </p:cNvGrpSpPr>
          <p:nvPr/>
        </p:nvGrpSpPr>
        <p:grpSpPr>
          <a:xfrm>
            <a:off x="167811" y="211329"/>
            <a:ext cx="565845" cy="360000"/>
            <a:chOff x="8026554" y="1225485"/>
            <a:chExt cx="1980456" cy="1246251"/>
          </a:xfrm>
        </p:grpSpPr>
        <p:sp>
          <p:nvSpPr>
            <p:cNvPr id="13" name="Rektangel: avrundede hjørner 12">
              <a:extLst>
                <a:ext uri="{FF2B5EF4-FFF2-40B4-BE49-F238E27FC236}">
                  <a16:creationId xmlns:a16="http://schemas.microsoft.com/office/drawing/2014/main" id="{D5F0848A-2772-6052-7036-66A5407C5D57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2" name="Grafikk 31">
              <a:extLst>
                <a:ext uri="{FF2B5EF4-FFF2-40B4-BE49-F238E27FC236}">
                  <a16:creationId xmlns:a16="http://schemas.microsoft.com/office/drawing/2014/main" id="{1EE66049-D3BC-7662-5403-93238E843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33" name="Bilde 32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54965ACA-1AB2-53CB-06BC-1A60FE562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" y="192475"/>
            <a:ext cx="144525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004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4F35-1A12-4466-A8B0-72FDFAB5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TIDSLINJE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86DA9B-1995-4100-B023-93B34AD68E72}"/>
              </a:ext>
            </a:extLst>
          </p:cNvPr>
          <p:cNvCxnSpPr/>
          <p:nvPr/>
        </p:nvCxnSpPr>
        <p:spPr>
          <a:xfrm flipV="1">
            <a:off x="6683860" y="2840477"/>
            <a:ext cx="3045713" cy="1828800"/>
          </a:xfrm>
          <a:prstGeom prst="line">
            <a:avLst/>
          </a:prstGeom>
          <a:ln w="508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09A448F-2F78-421B-8D58-B8DDF79C627E}"/>
              </a:ext>
            </a:extLst>
          </p:cNvPr>
          <p:cNvCxnSpPr/>
          <p:nvPr/>
        </p:nvCxnSpPr>
        <p:spPr>
          <a:xfrm>
            <a:off x="4224313" y="3618691"/>
            <a:ext cx="2451371" cy="1021404"/>
          </a:xfrm>
          <a:prstGeom prst="line">
            <a:avLst/>
          </a:prstGeom>
          <a:ln w="508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5D79A-2226-4D7F-A45B-BA75E3B9B2CB}"/>
              </a:ext>
            </a:extLst>
          </p:cNvPr>
          <p:cNvCxnSpPr/>
          <p:nvPr/>
        </p:nvCxnSpPr>
        <p:spPr>
          <a:xfrm flipV="1">
            <a:off x="1455314" y="3599238"/>
            <a:ext cx="2782111" cy="1789889"/>
          </a:xfrm>
          <a:prstGeom prst="line">
            <a:avLst/>
          </a:prstGeom>
          <a:ln w="508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D6AC36-01E2-4C64-8F69-6E76629CAF60}"/>
              </a:ext>
            </a:extLst>
          </p:cNvPr>
          <p:cNvCxnSpPr/>
          <p:nvPr/>
        </p:nvCxnSpPr>
        <p:spPr>
          <a:xfrm>
            <a:off x="9806436" y="2801566"/>
            <a:ext cx="4493224" cy="1040863"/>
          </a:xfrm>
          <a:prstGeom prst="line">
            <a:avLst/>
          </a:prstGeom>
          <a:ln w="50800">
            <a:solidFill>
              <a:srgbClr val="8C8C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D7EFBF1-D497-40B1-B87E-91A21B91E2CA}"/>
              </a:ext>
            </a:extLst>
          </p:cNvPr>
          <p:cNvSpPr/>
          <p:nvPr/>
        </p:nvSpPr>
        <p:spPr>
          <a:xfrm>
            <a:off x="1314191" y="5252939"/>
            <a:ext cx="272375" cy="2723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F24B0F-DEEA-4062-B048-746D3A0BD082}"/>
              </a:ext>
            </a:extLst>
          </p:cNvPr>
          <p:cNvSpPr/>
          <p:nvPr/>
        </p:nvSpPr>
        <p:spPr>
          <a:xfrm>
            <a:off x="4096303" y="3482505"/>
            <a:ext cx="272375" cy="2723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A3B6EB-EBBB-4AAB-B88F-5C8339CC5632}"/>
              </a:ext>
            </a:extLst>
          </p:cNvPr>
          <p:cNvSpPr/>
          <p:nvPr/>
        </p:nvSpPr>
        <p:spPr>
          <a:xfrm>
            <a:off x="6547673" y="4503909"/>
            <a:ext cx="272375" cy="2723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B8125B-E9FA-4BF8-9C12-B0E227C80C28}"/>
              </a:ext>
            </a:extLst>
          </p:cNvPr>
          <p:cNvCxnSpPr>
            <a:cxnSpLocks/>
          </p:cNvCxnSpPr>
          <p:nvPr/>
        </p:nvCxnSpPr>
        <p:spPr>
          <a:xfrm flipH="1" flipV="1">
            <a:off x="733656" y="3842429"/>
            <a:ext cx="568583" cy="1232932"/>
          </a:xfrm>
          <a:prstGeom prst="line">
            <a:avLst/>
          </a:prstGeom>
          <a:ln>
            <a:solidFill>
              <a:srgbClr val="8C8C8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E04A65-6828-4F35-B6B7-7F611A3188BE}"/>
              </a:ext>
            </a:extLst>
          </p:cNvPr>
          <p:cNvCxnSpPr>
            <a:cxnSpLocks/>
          </p:cNvCxnSpPr>
          <p:nvPr/>
        </p:nvCxnSpPr>
        <p:spPr>
          <a:xfrm flipH="1" flipV="1">
            <a:off x="4232487" y="3915387"/>
            <a:ext cx="4938" cy="1022599"/>
          </a:xfrm>
          <a:prstGeom prst="line">
            <a:avLst/>
          </a:prstGeom>
          <a:ln>
            <a:solidFill>
              <a:srgbClr val="8C8C8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FC864D-1FEE-4485-90EF-CD4F96DE55E6}"/>
              </a:ext>
            </a:extLst>
          </p:cNvPr>
          <p:cNvCxnSpPr>
            <a:cxnSpLocks/>
          </p:cNvCxnSpPr>
          <p:nvPr/>
        </p:nvCxnSpPr>
        <p:spPr>
          <a:xfrm flipH="1" flipV="1">
            <a:off x="6315138" y="3137191"/>
            <a:ext cx="274989" cy="1154464"/>
          </a:xfrm>
          <a:prstGeom prst="line">
            <a:avLst/>
          </a:prstGeom>
          <a:ln>
            <a:solidFill>
              <a:srgbClr val="8C8C8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34">
            <a:extLst>
              <a:ext uri="{FF2B5EF4-FFF2-40B4-BE49-F238E27FC236}">
                <a16:creationId xmlns:a16="http://schemas.microsoft.com/office/drawing/2014/main" id="{A3803360-94D0-4A4E-AF16-3A1B01988BD5}"/>
              </a:ext>
            </a:extLst>
          </p:cNvPr>
          <p:cNvSpPr>
            <a:spLocks noEditPoints="1"/>
          </p:cNvSpPr>
          <p:nvPr/>
        </p:nvSpPr>
        <p:spPr bwMode="auto">
          <a:xfrm>
            <a:off x="351980" y="3049165"/>
            <a:ext cx="645424" cy="626867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351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A0A914-174C-4F0E-AB7F-F7AFEED3DD12}"/>
              </a:ext>
            </a:extLst>
          </p:cNvPr>
          <p:cNvCxnSpPr>
            <a:cxnSpLocks/>
          </p:cNvCxnSpPr>
          <p:nvPr/>
        </p:nvCxnSpPr>
        <p:spPr>
          <a:xfrm flipV="1">
            <a:off x="9817119" y="3137191"/>
            <a:ext cx="0" cy="1076626"/>
          </a:xfrm>
          <a:prstGeom prst="line">
            <a:avLst/>
          </a:prstGeom>
          <a:ln>
            <a:solidFill>
              <a:srgbClr val="8C8C8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ED43F47C-FC1C-44E4-8EB6-81B545FBC56F}"/>
              </a:ext>
            </a:extLst>
          </p:cNvPr>
          <p:cNvSpPr/>
          <p:nvPr/>
        </p:nvSpPr>
        <p:spPr>
          <a:xfrm>
            <a:off x="9680931" y="2675063"/>
            <a:ext cx="272375" cy="2723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0070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9EF678-276F-40C6-8F9B-61E635B34974}"/>
              </a:ext>
            </a:extLst>
          </p:cNvPr>
          <p:cNvSpPr txBox="1"/>
          <p:nvPr/>
        </p:nvSpPr>
        <p:spPr>
          <a:xfrm>
            <a:off x="3603153" y="5048006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latin typeface="+mj-lt"/>
              </a:rPr>
              <a:t>Forankring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extBox 70">
            <a:extLst>
              <a:ext uri="{FF2B5EF4-FFF2-40B4-BE49-F238E27FC236}">
                <a16:creationId xmlns:a16="http://schemas.microsoft.com/office/drawing/2014/main" id="{17A65A35-902A-3596-542C-BFC45867D4A6}"/>
              </a:ext>
            </a:extLst>
          </p:cNvPr>
          <p:cNvSpPr txBox="1"/>
          <p:nvPr/>
        </p:nvSpPr>
        <p:spPr>
          <a:xfrm>
            <a:off x="1084951" y="294743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latin typeface="+mj-lt"/>
              </a:rPr>
              <a:t>Veiviser</a:t>
            </a:r>
            <a:endParaRPr lang="id-ID" sz="1400" b="1" dirty="0">
              <a:latin typeface="+mj-lt"/>
            </a:endParaRPr>
          </a:p>
        </p:txBody>
      </p:sp>
      <p:sp>
        <p:nvSpPr>
          <p:cNvPr id="37" name="Rectangle 71">
            <a:extLst>
              <a:ext uri="{FF2B5EF4-FFF2-40B4-BE49-F238E27FC236}">
                <a16:creationId xmlns:a16="http://schemas.microsoft.com/office/drawing/2014/main" id="{AAC02EF9-5AF7-E674-B989-CD4D2103A2E0}"/>
              </a:ext>
            </a:extLst>
          </p:cNvPr>
          <p:cNvSpPr/>
          <p:nvPr/>
        </p:nvSpPr>
        <p:spPr>
          <a:xfrm>
            <a:off x="1084950" y="3196655"/>
            <a:ext cx="20261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b-NO" sz="1000" dirty="0">
                <a:solidFill>
                  <a:schemeClr val="tx2"/>
                </a:solidFill>
              </a:rPr>
              <a:t>Norsk Landbrukssamvirke utarbeider og sender ut veiviser over roller og aktivitet til alle tilknyttede roller i den regionale samhandlingen.  </a:t>
            </a:r>
            <a:endParaRPr lang="id-ID" sz="1000" dirty="0">
              <a:solidFill>
                <a:schemeClr val="tx2"/>
              </a:solidFill>
            </a:endParaRPr>
          </a:p>
        </p:txBody>
      </p:sp>
      <p:sp>
        <p:nvSpPr>
          <p:cNvPr id="38" name="TextBox 70">
            <a:extLst>
              <a:ext uri="{FF2B5EF4-FFF2-40B4-BE49-F238E27FC236}">
                <a16:creationId xmlns:a16="http://schemas.microsoft.com/office/drawing/2014/main" id="{262EBE99-5818-09D2-7685-0155E48DDAC0}"/>
              </a:ext>
            </a:extLst>
          </p:cNvPr>
          <p:cNvSpPr txBox="1"/>
          <p:nvPr/>
        </p:nvSpPr>
        <p:spPr>
          <a:xfrm>
            <a:off x="726462" y="5719919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solidFill>
                  <a:srgbClr val="007096"/>
                </a:solidFill>
                <a:latin typeface="+mj-lt"/>
              </a:rPr>
              <a:t>20. oktober 2025</a:t>
            </a:r>
            <a:endParaRPr lang="id-ID" sz="1200" b="1" dirty="0">
              <a:solidFill>
                <a:srgbClr val="007096"/>
              </a:solidFill>
              <a:latin typeface="+mj-lt"/>
            </a:endParaRPr>
          </a:p>
        </p:txBody>
      </p:sp>
      <p:sp>
        <p:nvSpPr>
          <p:cNvPr id="43" name="Rectangle 71">
            <a:extLst>
              <a:ext uri="{FF2B5EF4-FFF2-40B4-BE49-F238E27FC236}">
                <a16:creationId xmlns:a16="http://schemas.microsoft.com/office/drawing/2014/main" id="{2DE10456-CF21-357D-F0B8-F15958947A64}"/>
              </a:ext>
            </a:extLst>
          </p:cNvPr>
          <p:cNvSpPr/>
          <p:nvPr/>
        </p:nvSpPr>
        <p:spPr>
          <a:xfrm>
            <a:off x="3602216" y="5323943"/>
            <a:ext cx="2216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b-NO" sz="1000" dirty="0">
                <a:solidFill>
                  <a:schemeClr val="tx2"/>
                </a:solidFill>
              </a:rPr>
              <a:t>Tilknyttede organisasjoner sikrer at roller i sekretariat og regionale landbrukssamvirker (fra egen organisasjon) kjenner til prioritert medlemsaktivitet for kommende år. </a:t>
            </a:r>
            <a:endParaRPr lang="id-ID" sz="1000" dirty="0">
              <a:solidFill>
                <a:schemeClr val="tx2"/>
              </a:solidFill>
            </a:endParaRPr>
          </a:p>
        </p:txBody>
      </p:sp>
      <p:sp>
        <p:nvSpPr>
          <p:cNvPr id="48" name="TextBox 70">
            <a:extLst>
              <a:ext uri="{FF2B5EF4-FFF2-40B4-BE49-F238E27FC236}">
                <a16:creationId xmlns:a16="http://schemas.microsoft.com/office/drawing/2014/main" id="{3E09A5F8-7486-3598-BD55-DB173BA89493}"/>
              </a:ext>
            </a:extLst>
          </p:cNvPr>
          <p:cNvSpPr txBox="1"/>
          <p:nvPr/>
        </p:nvSpPr>
        <p:spPr>
          <a:xfrm>
            <a:off x="3754631" y="2983402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solidFill>
                  <a:srgbClr val="007096"/>
                </a:solidFill>
                <a:latin typeface="+mj-lt"/>
              </a:rPr>
              <a:t>Høst 2025</a:t>
            </a:r>
            <a:endParaRPr lang="id-ID" sz="1200" b="1" dirty="0">
              <a:solidFill>
                <a:srgbClr val="007096"/>
              </a:solidFill>
              <a:latin typeface="+mj-lt"/>
            </a:endParaRPr>
          </a:p>
        </p:txBody>
      </p:sp>
      <p:sp>
        <p:nvSpPr>
          <p:cNvPr id="49" name="TextBox 70">
            <a:extLst>
              <a:ext uri="{FF2B5EF4-FFF2-40B4-BE49-F238E27FC236}">
                <a16:creationId xmlns:a16="http://schemas.microsoft.com/office/drawing/2014/main" id="{45C8217B-AA55-CD89-A199-4CDEBEEDD867}"/>
              </a:ext>
            </a:extLst>
          </p:cNvPr>
          <p:cNvSpPr txBox="1"/>
          <p:nvPr/>
        </p:nvSpPr>
        <p:spPr>
          <a:xfrm>
            <a:off x="5840907" y="4965759"/>
            <a:ext cx="16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solidFill>
                  <a:srgbClr val="007096"/>
                </a:solidFill>
                <a:latin typeface="+mj-lt"/>
              </a:rPr>
              <a:t>20. november 2025</a:t>
            </a:r>
            <a:endParaRPr lang="id-ID" sz="1200" b="1" dirty="0">
              <a:solidFill>
                <a:srgbClr val="007096"/>
              </a:solidFill>
              <a:latin typeface="+mj-lt"/>
            </a:endParaRP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95D4229F-175A-CFCF-CFD0-244F0F7C2CAD}"/>
              </a:ext>
            </a:extLst>
          </p:cNvPr>
          <p:cNvSpPr txBox="1"/>
          <p:nvPr/>
        </p:nvSpPr>
        <p:spPr>
          <a:xfrm>
            <a:off x="6657739" y="2507966"/>
            <a:ext cx="196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latin typeface="+mj-lt"/>
              </a:rPr>
              <a:t>Kandidater til roller</a:t>
            </a:r>
            <a:endParaRPr lang="id-ID" sz="1400" b="1" dirty="0">
              <a:latin typeface="+mj-lt"/>
            </a:endParaRPr>
          </a:p>
        </p:txBody>
      </p:sp>
      <p:sp>
        <p:nvSpPr>
          <p:cNvPr id="56" name="Rectangle 71">
            <a:extLst>
              <a:ext uri="{FF2B5EF4-FFF2-40B4-BE49-F238E27FC236}">
                <a16:creationId xmlns:a16="http://schemas.microsoft.com/office/drawing/2014/main" id="{0A62B679-59A8-D2C0-0E29-F6728756350A}"/>
              </a:ext>
            </a:extLst>
          </p:cNvPr>
          <p:cNvSpPr/>
          <p:nvPr/>
        </p:nvSpPr>
        <p:spPr>
          <a:xfrm>
            <a:off x="6656802" y="2783903"/>
            <a:ext cx="2216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b-NO" sz="1000" dirty="0">
                <a:solidFill>
                  <a:schemeClr val="tx2"/>
                </a:solidFill>
              </a:rPr>
              <a:t>Tilknyttede organisasjoner melder inn utpekte kandidater til roller i sekretariat og regionale Landbrukssamvirker. </a:t>
            </a:r>
            <a:endParaRPr lang="id-ID" sz="1000" dirty="0">
              <a:solidFill>
                <a:schemeClr val="tx2"/>
              </a:solidFill>
            </a:endParaRPr>
          </a:p>
        </p:txBody>
      </p:sp>
      <p:sp>
        <p:nvSpPr>
          <p:cNvPr id="61" name="TextBox 70">
            <a:extLst>
              <a:ext uri="{FF2B5EF4-FFF2-40B4-BE49-F238E27FC236}">
                <a16:creationId xmlns:a16="http://schemas.microsoft.com/office/drawing/2014/main" id="{BE3AABA3-85AD-1293-D007-318E3DC5AA51}"/>
              </a:ext>
            </a:extLst>
          </p:cNvPr>
          <p:cNvSpPr txBox="1"/>
          <p:nvPr/>
        </p:nvSpPr>
        <p:spPr>
          <a:xfrm>
            <a:off x="8975381" y="2195208"/>
            <a:ext cx="141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>
                <a:solidFill>
                  <a:srgbClr val="007096"/>
                </a:solidFill>
                <a:latin typeface="+mj-lt"/>
              </a:rPr>
              <a:t>Desember 2025</a:t>
            </a:r>
            <a:endParaRPr lang="id-ID" sz="1200" b="1" dirty="0">
              <a:solidFill>
                <a:srgbClr val="007096"/>
              </a:solidFill>
              <a:latin typeface="+mj-lt"/>
            </a:endParaRPr>
          </a:p>
        </p:txBody>
      </p:sp>
      <p:grpSp>
        <p:nvGrpSpPr>
          <p:cNvPr id="71" name="Gruppe 70">
            <a:extLst>
              <a:ext uri="{FF2B5EF4-FFF2-40B4-BE49-F238E27FC236}">
                <a16:creationId xmlns:a16="http://schemas.microsoft.com/office/drawing/2014/main" id="{AAA5DB11-21AF-A3F8-C492-CCC282D572BE}"/>
              </a:ext>
            </a:extLst>
          </p:cNvPr>
          <p:cNvGrpSpPr/>
          <p:nvPr/>
        </p:nvGrpSpPr>
        <p:grpSpPr>
          <a:xfrm>
            <a:off x="8718840" y="3972493"/>
            <a:ext cx="2429414" cy="1075513"/>
            <a:chOff x="9121747" y="4042214"/>
            <a:chExt cx="2429414" cy="1075513"/>
          </a:xfrm>
        </p:grpSpPr>
        <p:sp>
          <p:nvSpPr>
            <p:cNvPr id="59" name="TextBox 28">
              <a:extLst>
                <a:ext uri="{FF2B5EF4-FFF2-40B4-BE49-F238E27FC236}">
                  <a16:creationId xmlns:a16="http://schemas.microsoft.com/office/drawing/2014/main" id="{4BB9C69E-7B70-68E0-6C69-4CF54B1DC022}"/>
                </a:ext>
              </a:extLst>
            </p:cNvPr>
            <p:cNvSpPr txBox="1"/>
            <p:nvPr/>
          </p:nvSpPr>
          <p:spPr>
            <a:xfrm>
              <a:off x="9335846" y="4441680"/>
              <a:ext cx="22012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>
                  <a:latin typeface="+mj-lt"/>
                </a:rPr>
                <a:t>Forslag aktivitetsplan</a:t>
              </a:r>
              <a:endParaRPr lang="id-ID" sz="1400" b="1" dirty="0">
                <a:latin typeface="+mj-lt"/>
              </a:endParaRPr>
            </a:p>
          </p:txBody>
        </p:sp>
        <p:sp>
          <p:nvSpPr>
            <p:cNvPr id="60" name="Rectangle 71">
              <a:extLst>
                <a:ext uri="{FF2B5EF4-FFF2-40B4-BE49-F238E27FC236}">
                  <a16:creationId xmlns:a16="http://schemas.microsoft.com/office/drawing/2014/main" id="{B72B1A29-238D-AA0E-4B88-990F77BFCC61}"/>
                </a:ext>
              </a:extLst>
            </p:cNvPr>
            <p:cNvSpPr/>
            <p:nvPr/>
          </p:nvSpPr>
          <p:spPr>
            <a:xfrm>
              <a:off x="9334909" y="4717617"/>
              <a:ext cx="22162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b-NO" sz="1000" dirty="0">
                  <a:solidFill>
                    <a:schemeClr val="tx2"/>
                  </a:solidFill>
                </a:rPr>
                <a:t>Sekretariat utarbeider forslag til aktivitetsplan for 2026</a:t>
              </a:r>
              <a:endParaRPr lang="id-ID" sz="1000" dirty="0">
                <a:solidFill>
                  <a:schemeClr val="tx2"/>
                </a:solidFill>
              </a:endParaRPr>
            </a:p>
          </p:txBody>
        </p:sp>
        <p:grpSp>
          <p:nvGrpSpPr>
            <p:cNvPr id="62" name="Group 81">
              <a:extLst>
                <a:ext uri="{FF2B5EF4-FFF2-40B4-BE49-F238E27FC236}">
                  <a16:creationId xmlns:a16="http://schemas.microsoft.com/office/drawing/2014/main" id="{A5477D67-0FA0-B159-81C7-82DDCF25E1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21747" y="4042214"/>
              <a:ext cx="437280" cy="612000"/>
              <a:chOff x="7523163" y="1893888"/>
              <a:chExt cx="719138" cy="1006475"/>
            </a:xfrm>
            <a:solidFill>
              <a:srgbClr val="8C8C8C"/>
            </a:solidFill>
          </p:grpSpPr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2C440D90-24D2-6BD9-05DB-56B23621D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260600"/>
                <a:ext cx="247650" cy="60325"/>
              </a:xfrm>
              <a:custGeom>
                <a:avLst/>
                <a:gdLst>
                  <a:gd name="T0" fmla="*/ 58 w 65"/>
                  <a:gd name="T1" fmla="*/ 0 h 16"/>
                  <a:gd name="T2" fmla="*/ 7 w 65"/>
                  <a:gd name="T3" fmla="*/ 0 h 16"/>
                  <a:gd name="T4" fmla="*/ 0 w 65"/>
                  <a:gd name="T5" fmla="*/ 8 h 16"/>
                  <a:gd name="T6" fmla="*/ 7 w 65"/>
                  <a:gd name="T7" fmla="*/ 16 h 16"/>
                  <a:gd name="T8" fmla="*/ 58 w 65"/>
                  <a:gd name="T9" fmla="*/ 16 h 16"/>
                  <a:gd name="T10" fmla="*/ 65 w 65"/>
                  <a:gd name="T11" fmla="*/ 8 h 16"/>
                  <a:gd name="T12" fmla="*/ 58 w 65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6">
                    <a:moveTo>
                      <a:pt x="58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62" y="16"/>
                      <a:pt x="65" y="12"/>
                      <a:pt x="65" y="8"/>
                    </a:cubicBezTo>
                    <a:cubicBezTo>
                      <a:pt x="65" y="4"/>
                      <a:pt x="62" y="0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4" name="Freeform 18">
                <a:extLst>
                  <a:ext uri="{FF2B5EF4-FFF2-40B4-BE49-F238E27FC236}">
                    <a16:creationId xmlns:a16="http://schemas.microsoft.com/office/drawing/2014/main" id="{7E483A20-0C3D-2ACB-FAF0-76A4085C6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427288"/>
                <a:ext cx="247650" cy="60325"/>
              </a:xfrm>
              <a:custGeom>
                <a:avLst/>
                <a:gdLst>
                  <a:gd name="T0" fmla="*/ 65 w 65"/>
                  <a:gd name="T1" fmla="*/ 8 h 16"/>
                  <a:gd name="T2" fmla="*/ 58 w 65"/>
                  <a:gd name="T3" fmla="*/ 0 h 16"/>
                  <a:gd name="T4" fmla="*/ 7 w 65"/>
                  <a:gd name="T5" fmla="*/ 0 h 16"/>
                  <a:gd name="T6" fmla="*/ 0 w 65"/>
                  <a:gd name="T7" fmla="*/ 8 h 16"/>
                  <a:gd name="T8" fmla="*/ 7 w 65"/>
                  <a:gd name="T9" fmla="*/ 16 h 16"/>
                  <a:gd name="T10" fmla="*/ 58 w 65"/>
                  <a:gd name="T11" fmla="*/ 16 h 16"/>
                  <a:gd name="T12" fmla="*/ 65 w 65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16">
                    <a:moveTo>
                      <a:pt x="65" y="8"/>
                    </a:moveTo>
                    <a:cubicBezTo>
                      <a:pt x="65" y="4"/>
                      <a:pt x="62" y="0"/>
                      <a:pt x="5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6"/>
                      <a:pt x="7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62" y="16"/>
                      <a:pt x="65" y="12"/>
                      <a:pt x="6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5" name="Freeform 19">
                <a:extLst>
                  <a:ext uri="{FF2B5EF4-FFF2-40B4-BE49-F238E27FC236}">
                    <a16:creationId xmlns:a16="http://schemas.microsoft.com/office/drawing/2014/main" id="{13211591-6AD4-301C-396B-A954C482E4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613" y="2238375"/>
                <a:ext cx="103188" cy="104775"/>
              </a:xfrm>
              <a:custGeom>
                <a:avLst/>
                <a:gdLst>
                  <a:gd name="T0" fmla="*/ 65 w 65"/>
                  <a:gd name="T1" fmla="*/ 0 h 66"/>
                  <a:gd name="T2" fmla="*/ 0 w 65"/>
                  <a:gd name="T3" fmla="*/ 0 h 66"/>
                  <a:gd name="T4" fmla="*/ 0 w 65"/>
                  <a:gd name="T5" fmla="*/ 66 h 66"/>
                  <a:gd name="T6" fmla="*/ 65 w 65"/>
                  <a:gd name="T7" fmla="*/ 66 h 66"/>
                  <a:gd name="T8" fmla="*/ 65 w 65"/>
                  <a:gd name="T9" fmla="*/ 0 h 66"/>
                  <a:gd name="T10" fmla="*/ 48 w 65"/>
                  <a:gd name="T11" fmla="*/ 50 h 66"/>
                  <a:gd name="T12" fmla="*/ 17 w 65"/>
                  <a:gd name="T13" fmla="*/ 50 h 66"/>
                  <a:gd name="T14" fmla="*/ 17 w 65"/>
                  <a:gd name="T15" fmla="*/ 19 h 66"/>
                  <a:gd name="T16" fmla="*/ 48 w 65"/>
                  <a:gd name="T17" fmla="*/ 19 h 66"/>
                  <a:gd name="T18" fmla="*/ 48 w 65"/>
                  <a:gd name="T19" fmla="*/ 5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65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65" y="66"/>
                    </a:lnTo>
                    <a:lnTo>
                      <a:pt x="65" y="0"/>
                    </a:lnTo>
                    <a:close/>
                    <a:moveTo>
                      <a:pt x="48" y="50"/>
                    </a:moveTo>
                    <a:lnTo>
                      <a:pt x="17" y="50"/>
                    </a:lnTo>
                    <a:lnTo>
                      <a:pt x="17" y="19"/>
                    </a:lnTo>
                    <a:lnTo>
                      <a:pt x="48" y="19"/>
                    </a:lnTo>
                    <a:lnTo>
                      <a:pt x="48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20">
                <a:extLst>
                  <a:ext uri="{FF2B5EF4-FFF2-40B4-BE49-F238E27FC236}">
                    <a16:creationId xmlns:a16="http://schemas.microsoft.com/office/drawing/2014/main" id="{9BFE0ED8-D54A-536F-FE8B-1A2759302B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613" y="2405063"/>
                <a:ext cx="103188" cy="104775"/>
              </a:xfrm>
              <a:custGeom>
                <a:avLst/>
                <a:gdLst>
                  <a:gd name="T0" fmla="*/ 65 w 65"/>
                  <a:gd name="T1" fmla="*/ 0 h 66"/>
                  <a:gd name="T2" fmla="*/ 0 w 65"/>
                  <a:gd name="T3" fmla="*/ 0 h 66"/>
                  <a:gd name="T4" fmla="*/ 0 w 65"/>
                  <a:gd name="T5" fmla="*/ 66 h 66"/>
                  <a:gd name="T6" fmla="*/ 65 w 65"/>
                  <a:gd name="T7" fmla="*/ 66 h 66"/>
                  <a:gd name="T8" fmla="*/ 65 w 65"/>
                  <a:gd name="T9" fmla="*/ 0 h 66"/>
                  <a:gd name="T10" fmla="*/ 48 w 65"/>
                  <a:gd name="T11" fmla="*/ 47 h 66"/>
                  <a:gd name="T12" fmla="*/ 17 w 65"/>
                  <a:gd name="T13" fmla="*/ 47 h 66"/>
                  <a:gd name="T14" fmla="*/ 17 w 65"/>
                  <a:gd name="T15" fmla="*/ 16 h 66"/>
                  <a:gd name="T16" fmla="*/ 48 w 65"/>
                  <a:gd name="T17" fmla="*/ 16 h 66"/>
                  <a:gd name="T18" fmla="*/ 48 w 65"/>
                  <a:gd name="T19" fmla="*/ 4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65" y="0"/>
                    </a:moveTo>
                    <a:lnTo>
                      <a:pt x="0" y="0"/>
                    </a:lnTo>
                    <a:lnTo>
                      <a:pt x="0" y="66"/>
                    </a:lnTo>
                    <a:lnTo>
                      <a:pt x="65" y="66"/>
                    </a:lnTo>
                    <a:lnTo>
                      <a:pt x="65" y="0"/>
                    </a:lnTo>
                    <a:close/>
                    <a:moveTo>
                      <a:pt x="48" y="47"/>
                    </a:moveTo>
                    <a:lnTo>
                      <a:pt x="17" y="47"/>
                    </a:lnTo>
                    <a:lnTo>
                      <a:pt x="17" y="16"/>
                    </a:lnTo>
                    <a:lnTo>
                      <a:pt x="48" y="16"/>
                    </a:lnTo>
                    <a:lnTo>
                      <a:pt x="48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7" name="Freeform 21">
                <a:extLst>
                  <a:ext uri="{FF2B5EF4-FFF2-40B4-BE49-F238E27FC236}">
                    <a16:creationId xmlns:a16="http://schemas.microsoft.com/office/drawing/2014/main" id="{9E36E39B-2A00-AC2E-CC29-FC397708D4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4613" y="2571750"/>
                <a:ext cx="103188" cy="104775"/>
              </a:xfrm>
              <a:custGeom>
                <a:avLst/>
                <a:gdLst>
                  <a:gd name="T0" fmla="*/ 0 w 65"/>
                  <a:gd name="T1" fmla="*/ 66 h 66"/>
                  <a:gd name="T2" fmla="*/ 65 w 65"/>
                  <a:gd name="T3" fmla="*/ 66 h 66"/>
                  <a:gd name="T4" fmla="*/ 65 w 65"/>
                  <a:gd name="T5" fmla="*/ 0 h 66"/>
                  <a:gd name="T6" fmla="*/ 0 w 65"/>
                  <a:gd name="T7" fmla="*/ 0 h 66"/>
                  <a:gd name="T8" fmla="*/ 0 w 65"/>
                  <a:gd name="T9" fmla="*/ 66 h 66"/>
                  <a:gd name="T10" fmla="*/ 17 w 65"/>
                  <a:gd name="T11" fmla="*/ 16 h 66"/>
                  <a:gd name="T12" fmla="*/ 48 w 65"/>
                  <a:gd name="T13" fmla="*/ 16 h 66"/>
                  <a:gd name="T14" fmla="*/ 48 w 65"/>
                  <a:gd name="T15" fmla="*/ 47 h 66"/>
                  <a:gd name="T16" fmla="*/ 17 w 65"/>
                  <a:gd name="T17" fmla="*/ 47 h 66"/>
                  <a:gd name="T18" fmla="*/ 17 w 65"/>
                  <a:gd name="T19" fmla="*/ 1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6">
                    <a:moveTo>
                      <a:pt x="0" y="66"/>
                    </a:moveTo>
                    <a:lnTo>
                      <a:pt x="65" y="66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66"/>
                    </a:lnTo>
                    <a:close/>
                    <a:moveTo>
                      <a:pt x="17" y="16"/>
                    </a:moveTo>
                    <a:lnTo>
                      <a:pt x="48" y="16"/>
                    </a:lnTo>
                    <a:lnTo>
                      <a:pt x="48" y="47"/>
                    </a:lnTo>
                    <a:lnTo>
                      <a:pt x="17" y="47"/>
                    </a:lnTo>
                    <a:lnTo>
                      <a:pt x="1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8" name="Freeform 22">
                <a:extLst>
                  <a:ext uri="{FF2B5EF4-FFF2-40B4-BE49-F238E27FC236}">
                    <a16:creationId xmlns:a16="http://schemas.microsoft.com/office/drawing/2014/main" id="{412D9503-E55A-C475-139D-F095127DE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3201" y="2593975"/>
                <a:ext cx="201613" cy="57150"/>
              </a:xfrm>
              <a:custGeom>
                <a:avLst/>
                <a:gdLst>
                  <a:gd name="T0" fmla="*/ 0 w 53"/>
                  <a:gd name="T1" fmla="*/ 8 h 15"/>
                  <a:gd name="T2" fmla="*/ 7 w 53"/>
                  <a:gd name="T3" fmla="*/ 15 h 15"/>
                  <a:gd name="T4" fmla="*/ 35 w 53"/>
                  <a:gd name="T5" fmla="*/ 15 h 15"/>
                  <a:gd name="T6" fmla="*/ 53 w 53"/>
                  <a:gd name="T7" fmla="*/ 0 h 15"/>
                  <a:gd name="T8" fmla="*/ 7 w 53"/>
                  <a:gd name="T9" fmla="*/ 0 h 15"/>
                  <a:gd name="T10" fmla="*/ 0 w 53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5">
                    <a:moveTo>
                      <a:pt x="0" y="8"/>
                    </a:moveTo>
                    <a:cubicBezTo>
                      <a:pt x="0" y="12"/>
                      <a:pt x="3" y="15"/>
                      <a:pt x="7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0" y="9"/>
                      <a:pt x="46" y="4"/>
                      <a:pt x="5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9" name="Freeform 23">
                <a:extLst>
                  <a:ext uri="{FF2B5EF4-FFF2-40B4-BE49-F238E27FC236}">
                    <a16:creationId xmlns:a16="http://schemas.microsoft.com/office/drawing/2014/main" id="{192E1BE2-A436-F540-3E7B-8872735671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3163" y="1893888"/>
                <a:ext cx="719138" cy="1006475"/>
              </a:xfrm>
              <a:custGeom>
                <a:avLst/>
                <a:gdLst>
                  <a:gd name="T0" fmla="*/ 48 w 189"/>
                  <a:gd name="T1" fmla="*/ 244 h 266"/>
                  <a:gd name="T2" fmla="*/ 22 w 189"/>
                  <a:gd name="T3" fmla="*/ 218 h 266"/>
                  <a:gd name="T4" fmla="*/ 22 w 189"/>
                  <a:gd name="T5" fmla="*/ 80 h 266"/>
                  <a:gd name="T6" fmla="*/ 48 w 189"/>
                  <a:gd name="T7" fmla="*/ 54 h 266"/>
                  <a:gd name="T8" fmla="*/ 57 w 189"/>
                  <a:gd name="T9" fmla="*/ 54 h 266"/>
                  <a:gd name="T10" fmla="*/ 69 w 189"/>
                  <a:gd name="T11" fmla="*/ 63 h 266"/>
                  <a:gd name="T12" fmla="*/ 121 w 189"/>
                  <a:gd name="T13" fmla="*/ 63 h 266"/>
                  <a:gd name="T14" fmla="*/ 133 w 189"/>
                  <a:gd name="T15" fmla="*/ 54 h 266"/>
                  <a:gd name="T16" fmla="*/ 141 w 189"/>
                  <a:gd name="T17" fmla="*/ 54 h 266"/>
                  <a:gd name="T18" fmla="*/ 167 w 189"/>
                  <a:gd name="T19" fmla="*/ 80 h 266"/>
                  <a:gd name="T20" fmla="*/ 167 w 189"/>
                  <a:gd name="T21" fmla="*/ 178 h 266"/>
                  <a:gd name="T22" fmla="*/ 189 w 189"/>
                  <a:gd name="T23" fmla="*/ 184 h 266"/>
                  <a:gd name="T24" fmla="*/ 189 w 189"/>
                  <a:gd name="T25" fmla="*/ 80 h 266"/>
                  <a:gd name="T26" fmla="*/ 141 w 189"/>
                  <a:gd name="T27" fmla="*/ 32 h 266"/>
                  <a:gd name="T28" fmla="*/ 133 w 189"/>
                  <a:gd name="T29" fmla="*/ 32 h 266"/>
                  <a:gd name="T30" fmla="*/ 121 w 189"/>
                  <a:gd name="T31" fmla="*/ 22 h 266"/>
                  <a:gd name="T32" fmla="*/ 117 w 189"/>
                  <a:gd name="T33" fmla="*/ 22 h 266"/>
                  <a:gd name="T34" fmla="*/ 95 w 189"/>
                  <a:gd name="T35" fmla="*/ 0 h 266"/>
                  <a:gd name="T36" fmla="*/ 72 w 189"/>
                  <a:gd name="T37" fmla="*/ 22 h 266"/>
                  <a:gd name="T38" fmla="*/ 69 w 189"/>
                  <a:gd name="T39" fmla="*/ 22 h 266"/>
                  <a:gd name="T40" fmla="*/ 56 w 189"/>
                  <a:gd name="T41" fmla="*/ 32 h 266"/>
                  <a:gd name="T42" fmla="*/ 48 w 189"/>
                  <a:gd name="T43" fmla="*/ 32 h 266"/>
                  <a:gd name="T44" fmla="*/ 0 w 189"/>
                  <a:gd name="T45" fmla="*/ 80 h 266"/>
                  <a:gd name="T46" fmla="*/ 0 w 189"/>
                  <a:gd name="T47" fmla="*/ 218 h 266"/>
                  <a:gd name="T48" fmla="*/ 48 w 189"/>
                  <a:gd name="T49" fmla="*/ 266 h 266"/>
                  <a:gd name="T50" fmla="*/ 107 w 189"/>
                  <a:gd name="T51" fmla="*/ 266 h 266"/>
                  <a:gd name="T52" fmla="*/ 101 w 189"/>
                  <a:gd name="T53" fmla="*/ 244 h 266"/>
                  <a:gd name="T54" fmla="*/ 48 w 189"/>
                  <a:gd name="T55" fmla="*/ 244 h 266"/>
                  <a:gd name="T56" fmla="*/ 95 w 189"/>
                  <a:gd name="T57" fmla="*/ 14 h 266"/>
                  <a:gd name="T58" fmla="*/ 103 w 189"/>
                  <a:gd name="T59" fmla="*/ 22 h 266"/>
                  <a:gd name="T60" fmla="*/ 86 w 189"/>
                  <a:gd name="T61" fmla="*/ 22 h 266"/>
                  <a:gd name="T62" fmla="*/ 95 w 189"/>
                  <a:gd name="T63" fmla="*/ 1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9" h="266">
                    <a:moveTo>
                      <a:pt x="48" y="244"/>
                    </a:moveTo>
                    <a:cubicBezTo>
                      <a:pt x="34" y="244"/>
                      <a:pt x="22" y="232"/>
                      <a:pt x="22" y="218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65"/>
                      <a:pt x="34" y="54"/>
                      <a:pt x="48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8" y="59"/>
                      <a:pt x="63" y="63"/>
                      <a:pt x="69" y="63"/>
                    </a:cubicBezTo>
                    <a:cubicBezTo>
                      <a:pt x="121" y="63"/>
                      <a:pt x="121" y="63"/>
                      <a:pt x="121" y="63"/>
                    </a:cubicBezTo>
                    <a:cubicBezTo>
                      <a:pt x="126" y="63"/>
                      <a:pt x="131" y="59"/>
                      <a:pt x="133" y="54"/>
                    </a:cubicBezTo>
                    <a:cubicBezTo>
                      <a:pt x="141" y="54"/>
                      <a:pt x="141" y="54"/>
                      <a:pt x="141" y="54"/>
                    </a:cubicBezTo>
                    <a:cubicBezTo>
                      <a:pt x="155" y="54"/>
                      <a:pt x="167" y="65"/>
                      <a:pt x="167" y="80"/>
                    </a:cubicBezTo>
                    <a:cubicBezTo>
                      <a:pt x="167" y="178"/>
                      <a:pt x="167" y="178"/>
                      <a:pt x="167" y="178"/>
                    </a:cubicBezTo>
                    <a:cubicBezTo>
                      <a:pt x="175" y="179"/>
                      <a:pt x="182" y="181"/>
                      <a:pt x="189" y="184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53"/>
                      <a:pt x="167" y="32"/>
                      <a:pt x="141" y="32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1" y="26"/>
                      <a:pt x="126" y="22"/>
                      <a:pt x="121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17" y="10"/>
                      <a:pt x="107" y="0"/>
                      <a:pt x="95" y="0"/>
                    </a:cubicBezTo>
                    <a:cubicBezTo>
                      <a:pt x="82" y="0"/>
                      <a:pt x="72" y="10"/>
                      <a:pt x="72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3" y="22"/>
                      <a:pt x="58" y="26"/>
                      <a:pt x="5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22" y="32"/>
                      <a:pt x="0" y="53"/>
                      <a:pt x="0" y="80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244"/>
                      <a:pt x="22" y="266"/>
                      <a:pt x="48" y="266"/>
                    </a:cubicBezTo>
                    <a:cubicBezTo>
                      <a:pt x="107" y="266"/>
                      <a:pt x="107" y="266"/>
                      <a:pt x="107" y="266"/>
                    </a:cubicBezTo>
                    <a:cubicBezTo>
                      <a:pt x="104" y="259"/>
                      <a:pt x="102" y="252"/>
                      <a:pt x="101" y="244"/>
                    </a:cubicBezTo>
                    <a:lnTo>
                      <a:pt x="48" y="244"/>
                    </a:lnTo>
                    <a:close/>
                    <a:moveTo>
                      <a:pt x="95" y="14"/>
                    </a:moveTo>
                    <a:cubicBezTo>
                      <a:pt x="99" y="14"/>
                      <a:pt x="103" y="17"/>
                      <a:pt x="103" y="22"/>
                    </a:cubicBezTo>
                    <a:cubicBezTo>
                      <a:pt x="86" y="22"/>
                      <a:pt x="86" y="22"/>
                      <a:pt x="86" y="22"/>
                    </a:cubicBezTo>
                    <a:cubicBezTo>
                      <a:pt x="86" y="17"/>
                      <a:pt x="90" y="14"/>
                      <a:pt x="9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5D526A1-58C8-A28C-BA3E-36D455CE04F9}"/>
              </a:ext>
            </a:extLst>
          </p:cNvPr>
          <p:cNvGrpSpPr>
            <a:grpSpLocks noChangeAspect="1"/>
          </p:cNvGrpSpPr>
          <p:nvPr/>
        </p:nvGrpSpPr>
        <p:grpSpPr>
          <a:xfrm>
            <a:off x="167811" y="211329"/>
            <a:ext cx="565845" cy="360000"/>
            <a:chOff x="8026554" y="1225485"/>
            <a:chExt cx="1980456" cy="1246251"/>
          </a:xfrm>
        </p:grpSpPr>
        <p:sp>
          <p:nvSpPr>
            <p:cNvPr id="12" name="Rektangel: avrundede hjørner 11">
              <a:extLst>
                <a:ext uri="{FF2B5EF4-FFF2-40B4-BE49-F238E27FC236}">
                  <a16:creationId xmlns:a16="http://schemas.microsoft.com/office/drawing/2014/main" id="{0ECF08BE-0077-6996-640F-84A28B4410D0}"/>
                </a:ext>
              </a:extLst>
            </p:cNvPr>
            <p:cNvSpPr/>
            <p:nvPr/>
          </p:nvSpPr>
          <p:spPr>
            <a:xfrm>
              <a:off x="8026554" y="1225485"/>
              <a:ext cx="1980456" cy="12462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3" name="Grafikk 12">
              <a:extLst>
                <a:ext uri="{FF2B5EF4-FFF2-40B4-BE49-F238E27FC236}">
                  <a16:creationId xmlns:a16="http://schemas.microsoft.com/office/drawing/2014/main" id="{A5C06F9B-E8C0-7307-1D75-6AB2941F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54782" y="1377122"/>
              <a:ext cx="1524000" cy="942975"/>
            </a:xfrm>
            <a:prstGeom prst="rect">
              <a:avLst/>
            </a:prstGeom>
          </p:spPr>
        </p:pic>
      </p:grpSp>
      <p:pic>
        <p:nvPicPr>
          <p:cNvPr id="14" name="Bilde 13" descr="Et bilde som inneholder tekst, Grafikk, skjermbilde, grafisk design&#10;&#10;Automatisk generert beskrivelse">
            <a:extLst>
              <a:ext uri="{FF2B5EF4-FFF2-40B4-BE49-F238E27FC236}">
                <a16:creationId xmlns:a16="http://schemas.microsoft.com/office/drawing/2014/main" id="{92E8D17B-6391-CCD2-9583-BF346E338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0" y="192475"/>
            <a:ext cx="1445252" cy="396000"/>
          </a:xfrm>
          <a:prstGeom prst="rect">
            <a:avLst/>
          </a:prstGeom>
        </p:spPr>
      </p:pic>
      <p:sp>
        <p:nvSpPr>
          <p:cNvPr id="17" name="Freeform 48">
            <a:extLst>
              <a:ext uri="{FF2B5EF4-FFF2-40B4-BE49-F238E27FC236}">
                <a16:creationId xmlns:a16="http://schemas.microsoft.com/office/drawing/2014/main" id="{419E3D21-0D31-2E5A-60CF-B54FD382065E}"/>
              </a:ext>
            </a:extLst>
          </p:cNvPr>
          <p:cNvSpPr>
            <a:spLocks noChangeAspect="1"/>
          </p:cNvSpPr>
          <p:nvPr/>
        </p:nvSpPr>
        <p:spPr bwMode="auto">
          <a:xfrm>
            <a:off x="5980211" y="2502843"/>
            <a:ext cx="545306" cy="432000"/>
          </a:xfrm>
          <a:custGeom>
            <a:avLst/>
            <a:gdLst>
              <a:gd name="T0" fmla="*/ 65 w 97"/>
              <a:gd name="T1" fmla="*/ 27 h 80"/>
              <a:gd name="T2" fmla="*/ 67 w 97"/>
              <a:gd name="T3" fmla="*/ 27 h 80"/>
              <a:gd name="T4" fmla="*/ 67 w 97"/>
              <a:gd name="T5" fmla="*/ 30 h 80"/>
              <a:gd name="T6" fmla="*/ 67 w 97"/>
              <a:gd name="T7" fmla="*/ 33 h 80"/>
              <a:gd name="T8" fmla="*/ 66 w 97"/>
              <a:gd name="T9" fmla="*/ 37 h 80"/>
              <a:gd name="T10" fmla="*/ 64 w 97"/>
              <a:gd name="T11" fmla="*/ 39 h 80"/>
              <a:gd name="T12" fmla="*/ 63 w 97"/>
              <a:gd name="T13" fmla="*/ 40 h 80"/>
              <a:gd name="T14" fmla="*/ 63 w 97"/>
              <a:gd name="T15" fmla="*/ 40 h 80"/>
              <a:gd name="T16" fmla="*/ 61 w 97"/>
              <a:gd name="T17" fmla="*/ 46 h 80"/>
              <a:gd name="T18" fmla="*/ 60 w 97"/>
              <a:gd name="T19" fmla="*/ 48 h 80"/>
              <a:gd name="T20" fmla="*/ 59 w 97"/>
              <a:gd name="T21" fmla="*/ 48 h 80"/>
              <a:gd name="T22" fmla="*/ 59 w 97"/>
              <a:gd name="T23" fmla="*/ 50 h 80"/>
              <a:gd name="T24" fmla="*/ 59 w 97"/>
              <a:gd name="T25" fmla="*/ 51 h 80"/>
              <a:gd name="T26" fmla="*/ 60 w 97"/>
              <a:gd name="T27" fmla="*/ 52 h 80"/>
              <a:gd name="T28" fmla="*/ 61 w 97"/>
              <a:gd name="T29" fmla="*/ 51 h 80"/>
              <a:gd name="T30" fmla="*/ 66 w 97"/>
              <a:gd name="T31" fmla="*/ 57 h 80"/>
              <a:gd name="T32" fmla="*/ 95 w 97"/>
              <a:gd name="T33" fmla="*/ 70 h 80"/>
              <a:gd name="T34" fmla="*/ 96 w 97"/>
              <a:gd name="T35" fmla="*/ 73 h 80"/>
              <a:gd name="T36" fmla="*/ 97 w 97"/>
              <a:gd name="T37" fmla="*/ 78 h 80"/>
              <a:gd name="T38" fmla="*/ 97 w 97"/>
              <a:gd name="T39" fmla="*/ 80 h 80"/>
              <a:gd name="T40" fmla="*/ 0 w 97"/>
              <a:gd name="T41" fmla="*/ 80 h 80"/>
              <a:gd name="T42" fmla="*/ 0 w 97"/>
              <a:gd name="T43" fmla="*/ 79 h 80"/>
              <a:gd name="T44" fmla="*/ 1 w 97"/>
              <a:gd name="T45" fmla="*/ 70 h 80"/>
              <a:gd name="T46" fmla="*/ 30 w 97"/>
              <a:gd name="T47" fmla="*/ 57 h 80"/>
              <a:gd name="T48" fmla="*/ 33 w 97"/>
              <a:gd name="T49" fmla="*/ 55 h 80"/>
              <a:gd name="T50" fmla="*/ 35 w 97"/>
              <a:gd name="T51" fmla="*/ 53 h 80"/>
              <a:gd name="T52" fmla="*/ 35 w 97"/>
              <a:gd name="T53" fmla="*/ 51 h 80"/>
              <a:gd name="T54" fmla="*/ 36 w 97"/>
              <a:gd name="T55" fmla="*/ 52 h 80"/>
              <a:gd name="T56" fmla="*/ 37 w 97"/>
              <a:gd name="T57" fmla="*/ 51 h 80"/>
              <a:gd name="T58" fmla="*/ 37 w 97"/>
              <a:gd name="T59" fmla="*/ 50 h 80"/>
              <a:gd name="T60" fmla="*/ 37 w 97"/>
              <a:gd name="T61" fmla="*/ 48 h 80"/>
              <a:gd name="T62" fmla="*/ 36 w 97"/>
              <a:gd name="T63" fmla="*/ 48 h 80"/>
              <a:gd name="T64" fmla="*/ 35 w 97"/>
              <a:gd name="T65" fmla="*/ 46 h 80"/>
              <a:gd name="T66" fmla="*/ 34 w 97"/>
              <a:gd name="T67" fmla="*/ 40 h 80"/>
              <a:gd name="T68" fmla="*/ 33 w 97"/>
              <a:gd name="T69" fmla="*/ 40 h 80"/>
              <a:gd name="T70" fmla="*/ 32 w 97"/>
              <a:gd name="T71" fmla="*/ 39 h 80"/>
              <a:gd name="T72" fmla="*/ 31 w 97"/>
              <a:gd name="T73" fmla="*/ 37 h 80"/>
              <a:gd name="T74" fmla="*/ 30 w 97"/>
              <a:gd name="T75" fmla="*/ 33 h 80"/>
              <a:gd name="T76" fmla="*/ 29 w 97"/>
              <a:gd name="T77" fmla="*/ 30 h 80"/>
              <a:gd name="T78" fmla="*/ 30 w 97"/>
              <a:gd name="T79" fmla="*/ 27 h 80"/>
              <a:gd name="T80" fmla="*/ 31 w 97"/>
              <a:gd name="T81" fmla="*/ 27 h 80"/>
              <a:gd name="T82" fmla="*/ 29 w 97"/>
              <a:gd name="T83" fmla="*/ 20 h 80"/>
              <a:gd name="T84" fmla="*/ 29 w 97"/>
              <a:gd name="T85" fmla="*/ 14 h 80"/>
              <a:gd name="T86" fmla="*/ 30 w 97"/>
              <a:gd name="T87" fmla="*/ 9 h 80"/>
              <a:gd name="T88" fmla="*/ 32 w 97"/>
              <a:gd name="T89" fmla="*/ 5 h 80"/>
              <a:gd name="T90" fmla="*/ 34 w 97"/>
              <a:gd name="T91" fmla="*/ 4 h 80"/>
              <a:gd name="T92" fmla="*/ 35 w 97"/>
              <a:gd name="T93" fmla="*/ 4 h 80"/>
              <a:gd name="T94" fmla="*/ 36 w 97"/>
              <a:gd name="T95" fmla="*/ 4 h 80"/>
              <a:gd name="T96" fmla="*/ 39 w 97"/>
              <a:gd name="T97" fmla="*/ 1 h 80"/>
              <a:gd name="T98" fmla="*/ 45 w 97"/>
              <a:gd name="T99" fmla="*/ 0 h 80"/>
              <a:gd name="T100" fmla="*/ 49 w 97"/>
              <a:gd name="T101" fmla="*/ 0 h 80"/>
              <a:gd name="T102" fmla="*/ 54 w 97"/>
              <a:gd name="T103" fmla="*/ 1 h 80"/>
              <a:gd name="T104" fmla="*/ 57 w 97"/>
              <a:gd name="T105" fmla="*/ 2 h 80"/>
              <a:gd name="T106" fmla="*/ 59 w 97"/>
              <a:gd name="T107" fmla="*/ 3 h 80"/>
              <a:gd name="T108" fmla="*/ 61 w 97"/>
              <a:gd name="T109" fmla="*/ 4 h 80"/>
              <a:gd name="T110" fmla="*/ 62 w 97"/>
              <a:gd name="T111" fmla="*/ 5 h 80"/>
              <a:gd name="T112" fmla="*/ 63 w 97"/>
              <a:gd name="T113" fmla="*/ 7 h 80"/>
              <a:gd name="T114" fmla="*/ 64 w 97"/>
              <a:gd name="T115" fmla="*/ 8 h 80"/>
              <a:gd name="T116" fmla="*/ 65 w 97"/>
              <a:gd name="T117" fmla="*/ 10 h 80"/>
              <a:gd name="T118" fmla="*/ 67 w 97"/>
              <a:gd name="T119" fmla="*/ 16 h 80"/>
              <a:gd name="T120" fmla="*/ 66 w 97"/>
              <a:gd name="T121" fmla="*/ 24 h 80"/>
              <a:gd name="T122" fmla="*/ 65 w 97"/>
              <a:gd name="T123" fmla="*/ 2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80">
                <a:moveTo>
                  <a:pt x="65" y="27"/>
                </a:moveTo>
                <a:cubicBezTo>
                  <a:pt x="67" y="27"/>
                  <a:pt x="67" y="27"/>
                  <a:pt x="67" y="27"/>
                </a:cubicBezTo>
                <a:cubicBezTo>
                  <a:pt x="67" y="28"/>
                  <a:pt x="67" y="29"/>
                  <a:pt x="67" y="30"/>
                </a:cubicBezTo>
                <a:cubicBezTo>
                  <a:pt x="67" y="31"/>
                  <a:pt x="67" y="32"/>
                  <a:pt x="67" y="33"/>
                </a:cubicBezTo>
                <a:cubicBezTo>
                  <a:pt x="66" y="35"/>
                  <a:pt x="66" y="36"/>
                  <a:pt x="66" y="37"/>
                </a:cubicBezTo>
                <a:cubicBezTo>
                  <a:pt x="65" y="38"/>
                  <a:pt x="65" y="39"/>
                  <a:pt x="64" y="39"/>
                </a:cubicBezTo>
                <a:cubicBezTo>
                  <a:pt x="64" y="40"/>
                  <a:pt x="64" y="40"/>
                  <a:pt x="63" y="40"/>
                </a:cubicBezTo>
                <a:cubicBezTo>
                  <a:pt x="63" y="40"/>
                  <a:pt x="63" y="40"/>
                  <a:pt x="63" y="40"/>
                </a:cubicBezTo>
                <a:cubicBezTo>
                  <a:pt x="62" y="43"/>
                  <a:pt x="62" y="45"/>
                  <a:pt x="61" y="46"/>
                </a:cubicBezTo>
                <a:cubicBezTo>
                  <a:pt x="61" y="47"/>
                  <a:pt x="60" y="48"/>
                  <a:pt x="60" y="48"/>
                </a:cubicBezTo>
                <a:cubicBezTo>
                  <a:pt x="60" y="48"/>
                  <a:pt x="59" y="48"/>
                  <a:pt x="59" y="48"/>
                </a:cubicBez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9" y="51"/>
                  <a:pt x="59" y="51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54"/>
                  <a:pt x="64" y="56"/>
                  <a:pt x="66" y="57"/>
                </a:cubicBezTo>
                <a:cubicBezTo>
                  <a:pt x="85" y="65"/>
                  <a:pt x="94" y="69"/>
                  <a:pt x="95" y="70"/>
                </a:cubicBezTo>
                <a:cubicBezTo>
                  <a:pt x="96" y="70"/>
                  <a:pt x="96" y="71"/>
                  <a:pt x="96" y="73"/>
                </a:cubicBezTo>
                <a:cubicBezTo>
                  <a:pt x="97" y="75"/>
                  <a:pt x="97" y="77"/>
                  <a:pt x="97" y="78"/>
                </a:cubicBezTo>
                <a:cubicBezTo>
                  <a:pt x="97" y="80"/>
                  <a:pt x="97" y="80"/>
                  <a:pt x="9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79"/>
                  <a:pt x="0" y="79"/>
                </a:cubicBezTo>
                <a:cubicBezTo>
                  <a:pt x="0" y="74"/>
                  <a:pt x="0" y="71"/>
                  <a:pt x="1" y="70"/>
                </a:cubicBezTo>
                <a:cubicBezTo>
                  <a:pt x="2" y="69"/>
                  <a:pt x="12" y="65"/>
                  <a:pt x="30" y="57"/>
                </a:cubicBezTo>
                <a:cubicBezTo>
                  <a:pt x="31" y="57"/>
                  <a:pt x="32" y="56"/>
                  <a:pt x="33" y="55"/>
                </a:cubicBezTo>
                <a:cubicBezTo>
                  <a:pt x="34" y="54"/>
                  <a:pt x="35" y="53"/>
                  <a:pt x="35" y="53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6" y="52"/>
                  <a:pt x="37" y="51"/>
                </a:cubicBezTo>
                <a:cubicBezTo>
                  <a:pt x="37" y="51"/>
                  <a:pt x="37" y="50"/>
                  <a:pt x="37" y="50"/>
                </a:cubicBezTo>
                <a:cubicBezTo>
                  <a:pt x="37" y="49"/>
                  <a:pt x="37" y="49"/>
                  <a:pt x="37" y="48"/>
                </a:cubicBezTo>
                <a:cubicBezTo>
                  <a:pt x="37" y="48"/>
                  <a:pt x="36" y="48"/>
                  <a:pt x="36" y="48"/>
                </a:cubicBezTo>
                <a:cubicBezTo>
                  <a:pt x="36" y="48"/>
                  <a:pt x="36" y="47"/>
                  <a:pt x="35" y="46"/>
                </a:cubicBezTo>
                <a:cubicBezTo>
                  <a:pt x="35" y="45"/>
                  <a:pt x="34" y="43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33" y="40"/>
                  <a:pt x="33" y="40"/>
                  <a:pt x="32" y="39"/>
                </a:cubicBezTo>
                <a:cubicBezTo>
                  <a:pt x="31" y="39"/>
                  <a:pt x="31" y="38"/>
                  <a:pt x="31" y="37"/>
                </a:cubicBezTo>
                <a:cubicBezTo>
                  <a:pt x="30" y="36"/>
                  <a:pt x="30" y="35"/>
                  <a:pt x="30" y="33"/>
                </a:cubicBezTo>
                <a:cubicBezTo>
                  <a:pt x="29" y="32"/>
                  <a:pt x="29" y="31"/>
                  <a:pt x="29" y="30"/>
                </a:cubicBezTo>
                <a:cubicBezTo>
                  <a:pt x="29" y="29"/>
                  <a:pt x="29" y="28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0" y="26"/>
                  <a:pt x="30" y="24"/>
                  <a:pt x="29" y="20"/>
                </a:cubicBezTo>
                <a:cubicBezTo>
                  <a:pt x="29" y="17"/>
                  <a:pt x="29" y="15"/>
                  <a:pt x="29" y="14"/>
                </a:cubicBezTo>
                <a:cubicBezTo>
                  <a:pt x="29" y="13"/>
                  <a:pt x="29" y="12"/>
                  <a:pt x="30" y="9"/>
                </a:cubicBezTo>
                <a:cubicBezTo>
                  <a:pt x="31" y="7"/>
                  <a:pt x="31" y="6"/>
                  <a:pt x="32" y="5"/>
                </a:cubicBezTo>
                <a:cubicBezTo>
                  <a:pt x="32" y="5"/>
                  <a:pt x="33" y="5"/>
                  <a:pt x="34" y="4"/>
                </a:cubicBezTo>
                <a:cubicBezTo>
                  <a:pt x="34" y="4"/>
                  <a:pt x="35" y="4"/>
                  <a:pt x="35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3"/>
                  <a:pt x="37" y="2"/>
                  <a:pt x="39" y="1"/>
                </a:cubicBezTo>
                <a:cubicBezTo>
                  <a:pt x="41" y="0"/>
                  <a:pt x="43" y="0"/>
                  <a:pt x="45" y="0"/>
                </a:cubicBezTo>
                <a:cubicBezTo>
                  <a:pt x="48" y="0"/>
                  <a:pt x="49" y="0"/>
                  <a:pt x="49" y="0"/>
                </a:cubicBezTo>
                <a:cubicBezTo>
                  <a:pt x="49" y="0"/>
                  <a:pt x="51" y="0"/>
                  <a:pt x="54" y="1"/>
                </a:cubicBezTo>
                <a:cubicBezTo>
                  <a:pt x="55" y="1"/>
                  <a:pt x="56" y="2"/>
                  <a:pt x="57" y="2"/>
                </a:cubicBezTo>
                <a:cubicBezTo>
                  <a:pt x="58" y="2"/>
                  <a:pt x="58" y="3"/>
                  <a:pt x="59" y="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2" y="5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8"/>
                  <a:pt x="64" y="8"/>
                </a:cubicBezTo>
                <a:cubicBezTo>
                  <a:pt x="65" y="9"/>
                  <a:pt x="65" y="10"/>
                  <a:pt x="65" y="10"/>
                </a:cubicBezTo>
                <a:cubicBezTo>
                  <a:pt x="66" y="11"/>
                  <a:pt x="67" y="13"/>
                  <a:pt x="67" y="16"/>
                </a:cubicBezTo>
                <a:cubicBezTo>
                  <a:pt x="67" y="19"/>
                  <a:pt x="67" y="22"/>
                  <a:pt x="66" y="24"/>
                </a:cubicBezTo>
                <a:lnTo>
                  <a:pt x="65" y="27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Grafikk 17" descr="Lås med heldekkende fyll">
            <a:extLst>
              <a:ext uri="{FF2B5EF4-FFF2-40B4-BE49-F238E27FC236}">
                <a16:creationId xmlns:a16="http://schemas.microsoft.com/office/drawing/2014/main" id="{BC73B848-BEF2-1EEB-3A7B-9C27380D5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5721" y="485545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2584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olors 10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2980B9"/>
      </a:accent1>
      <a:accent2>
        <a:srgbClr val="9BBB59"/>
      </a:accent2>
      <a:accent3>
        <a:srgbClr val="F39C12"/>
      </a:accent3>
      <a:accent4>
        <a:srgbClr val="C0392B"/>
      </a:accent4>
      <a:accent5>
        <a:srgbClr val="41B176"/>
      </a:accent5>
      <a:accent6>
        <a:srgbClr val="954F72"/>
      </a:accent6>
      <a:hlink>
        <a:srgbClr val="0563C1"/>
      </a:hlink>
      <a:folHlink>
        <a:srgbClr val="954F72"/>
      </a:folHlink>
    </a:clrScheme>
    <a:fontScheme name="Custom 11">
      <a:majorFont>
        <a:latin typeface="Poppi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7336</TotalTime>
  <Words>808</Words>
  <Application>Microsoft Office PowerPoint</Application>
  <PresentationFormat>Widescreen</PresentationFormat>
  <Paragraphs>162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9" baseType="lpstr">
      <vt:lpstr>Arial</vt:lpstr>
      <vt:lpstr>Calibri</vt:lpstr>
      <vt:lpstr>Nunito Sans</vt:lpstr>
      <vt:lpstr>Open Sans</vt:lpstr>
      <vt:lpstr>Poppins</vt:lpstr>
      <vt:lpstr>Times New Roman</vt:lpstr>
      <vt:lpstr>Office Theme</vt:lpstr>
      <vt:lpstr>REGIONAL SAMHANDLING</vt:lpstr>
      <vt:lpstr>FORBEREDELSER 2025</vt:lpstr>
      <vt:lpstr>ORGANISASJONER</vt:lpstr>
      <vt:lpstr>TILLITSVALGTE</vt:lpstr>
      <vt:lpstr>SEKRETARIAT</vt:lpstr>
      <vt:lpstr>SEKRETÆR</vt:lpstr>
      <vt:lpstr>NORSK LANDBRUKSSAMVIRKE</vt:lpstr>
      <vt:lpstr>ÅRSSAMLING</vt:lpstr>
      <vt:lpstr>TIDSLINJE</vt:lpstr>
      <vt:lpstr>TIDSLINJE</vt:lpstr>
      <vt:lpstr>REGIONAL SAMHANDLING</vt:lpstr>
      <vt:lpstr>REGIONAL SAMHANDLING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PROCESS</dc:title>
  <dc:creator>Musedsmh</dc:creator>
  <cp:lastModifiedBy>Maren M. Heggland</cp:lastModifiedBy>
  <cp:revision>363</cp:revision>
  <dcterms:created xsi:type="dcterms:W3CDTF">2017-01-31T07:30:01Z</dcterms:created>
  <dcterms:modified xsi:type="dcterms:W3CDTF">2025-09-19T11:47:12Z</dcterms:modified>
</cp:coreProperties>
</file>