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40"/>
  </p:notesMasterIdLst>
  <p:handoutMasterIdLst>
    <p:handoutMasterId r:id="rId41"/>
  </p:handoutMasterIdLst>
  <p:sldIdLst>
    <p:sldId id="320" r:id="rId2"/>
    <p:sldId id="290" r:id="rId3"/>
    <p:sldId id="326" r:id="rId4"/>
    <p:sldId id="273" r:id="rId5"/>
    <p:sldId id="317" r:id="rId6"/>
    <p:sldId id="257" r:id="rId7"/>
    <p:sldId id="276" r:id="rId8"/>
    <p:sldId id="277" r:id="rId9"/>
    <p:sldId id="284" r:id="rId10"/>
    <p:sldId id="301" r:id="rId11"/>
    <p:sldId id="264" r:id="rId12"/>
    <p:sldId id="282" r:id="rId13"/>
    <p:sldId id="259" r:id="rId14"/>
    <p:sldId id="327" r:id="rId15"/>
    <p:sldId id="319" r:id="rId16"/>
    <p:sldId id="278" r:id="rId17"/>
    <p:sldId id="263" r:id="rId18"/>
    <p:sldId id="270" r:id="rId19"/>
    <p:sldId id="313" r:id="rId20"/>
    <p:sldId id="314" r:id="rId21"/>
    <p:sldId id="315" r:id="rId22"/>
    <p:sldId id="261" r:id="rId23"/>
    <p:sldId id="316" r:id="rId24"/>
    <p:sldId id="281" r:id="rId25"/>
    <p:sldId id="310" r:id="rId26"/>
    <p:sldId id="308" r:id="rId27"/>
    <p:sldId id="312" r:id="rId28"/>
    <p:sldId id="309" r:id="rId29"/>
    <p:sldId id="275" r:id="rId30"/>
    <p:sldId id="311" r:id="rId31"/>
    <p:sldId id="274" r:id="rId32"/>
    <p:sldId id="328" r:id="rId33"/>
    <p:sldId id="329" r:id="rId34"/>
    <p:sldId id="330" r:id="rId35"/>
    <p:sldId id="322" r:id="rId36"/>
    <p:sldId id="323" r:id="rId37"/>
    <p:sldId id="321" r:id="rId38"/>
    <p:sldId id="324" r:id="rId39"/>
  </p:sldIdLst>
  <p:sldSz cx="12192000" cy="6858000"/>
  <p:notesSz cx="6797675" cy="9926638"/>
  <p:defaultTextStyle>
    <a:defPPr>
      <a:defRPr lang="id-ID"/>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guide id="3" pos="393">
          <p15:clr>
            <a:srgbClr val="A4A3A4"/>
          </p15:clr>
        </p15:guide>
        <p15:guide id="4" pos="7287">
          <p15:clr>
            <a:srgbClr val="A4A3A4"/>
          </p15:clr>
        </p15:guide>
        <p15:guide id="5" orient="horz" pos="436">
          <p15:clr>
            <a:srgbClr val="A4A3A4"/>
          </p15:clr>
        </p15:guide>
        <p15:guide id="6" orient="horz" pos="38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74F"/>
    <a:srgbClr val="5A7532"/>
    <a:srgbClr val="82A853"/>
    <a:srgbClr val="DBEBFF"/>
    <a:srgbClr val="F28705"/>
    <a:srgbClr val="D55617"/>
    <a:srgbClr val="FFFFFF"/>
    <a:srgbClr val="FBFBFB"/>
    <a:srgbClr val="0073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0" autoAdjust="0"/>
    <p:restoredTop sz="84515" autoAdjust="0"/>
  </p:normalViewPr>
  <p:slideViewPr>
    <p:cSldViewPr snapToGrid="0">
      <p:cViewPr varScale="1">
        <p:scale>
          <a:sx n="101" d="100"/>
          <a:sy n="101" d="100"/>
        </p:scale>
        <p:origin x="126" y="162"/>
      </p:cViewPr>
      <p:guideLst>
        <p:guide pos="3840"/>
        <p:guide orient="horz" pos="2160"/>
        <p:guide pos="393"/>
        <p:guide pos="7287"/>
        <p:guide orient="horz" pos="436"/>
        <p:guide orient="horz" pos="3884"/>
      </p:guideLst>
    </p:cSldViewPr>
  </p:slideViewPr>
  <p:notesTextViewPr>
    <p:cViewPr>
      <p:scale>
        <a:sx n="3" d="2"/>
        <a:sy n="3" d="2"/>
      </p:scale>
      <p:origin x="0" y="0"/>
    </p:cViewPr>
  </p:notesTextViewPr>
  <p:notesViewPr>
    <p:cSldViewPr snapToGrid="0">
      <p:cViewPr varScale="1">
        <p:scale>
          <a:sx n="83" d="100"/>
          <a:sy n="83" d="100"/>
        </p:scale>
        <p:origin x="3352"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5B4B714-6064-3347-196A-4F5DED83F1DF}"/>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8D9CEEA1-CA18-0F12-CFFC-B01D614C0D3C}"/>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94AB516C-6C9C-49DA-920F-BAFE8B824BAD}" type="datetimeFigureOut">
              <a:rPr lang="en-US"/>
              <a:pPr>
                <a:defRPr/>
              </a:pPr>
              <a:t>5/21/2024</a:t>
            </a:fld>
            <a:endParaRPr lang="en-US"/>
          </a:p>
        </p:txBody>
      </p:sp>
      <p:sp>
        <p:nvSpPr>
          <p:cNvPr id="4" name="Footer Placeholder 3">
            <a:extLst>
              <a:ext uri="{FF2B5EF4-FFF2-40B4-BE49-F238E27FC236}">
                <a16:creationId xmlns:a16="http://schemas.microsoft.com/office/drawing/2014/main" id="{670658C6-B473-D196-1B44-7E74C8990936}"/>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F5F93834-C7B2-9751-1F85-6366E183A1FD}"/>
              </a:ext>
            </a:extLst>
          </p:cNvPr>
          <p:cNvSpPr>
            <a:spLocks noGrp="1"/>
          </p:cNvSpPr>
          <p:nvPr>
            <p:ph type="sldNum" sz="quarter" idx="3"/>
          </p:nvPr>
        </p:nvSpPr>
        <p:spPr>
          <a:xfrm>
            <a:off x="3850443" y="9428584"/>
            <a:ext cx="2945659" cy="49805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34B9F1F9-7E16-45CC-BC17-4F8C6C370353}" type="slidenum">
              <a:rPr lang="en-US" altLang="nb-NO"/>
              <a:pPr/>
              <a:t>‹#›</a:t>
            </a:fld>
            <a:endParaRPr lang="en-US" altLang="nb-NO"/>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2CB8CFF-D630-F874-0BE6-73965C18A643}"/>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id-ID"/>
          </a:p>
        </p:txBody>
      </p:sp>
      <p:sp>
        <p:nvSpPr>
          <p:cNvPr id="3" name="Date Placeholder 2">
            <a:extLst>
              <a:ext uri="{FF2B5EF4-FFF2-40B4-BE49-F238E27FC236}">
                <a16:creationId xmlns:a16="http://schemas.microsoft.com/office/drawing/2014/main" id="{315D679C-442A-E76C-50F7-F935F960933A}"/>
              </a:ext>
            </a:extLst>
          </p:cNvPr>
          <p:cNvSpPr>
            <a:spLocks noGrp="1"/>
          </p:cNvSpPr>
          <p:nvPr>
            <p:ph type="dt" idx="1"/>
          </p:nvPr>
        </p:nvSpPr>
        <p:spPr>
          <a:xfrm>
            <a:off x="3850443" y="0"/>
            <a:ext cx="2945659" cy="498056"/>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C2E5F175-EFAE-4431-865D-6E4B17BDC538}" type="datetimeFigureOut">
              <a:rPr lang="id-ID"/>
              <a:pPr>
                <a:defRPr/>
              </a:pPr>
              <a:t>21/05/2024</a:t>
            </a:fld>
            <a:endParaRPr lang="id-ID"/>
          </a:p>
        </p:txBody>
      </p:sp>
      <p:sp>
        <p:nvSpPr>
          <p:cNvPr id="4" name="Slide Image Placeholder 3">
            <a:extLst>
              <a:ext uri="{FF2B5EF4-FFF2-40B4-BE49-F238E27FC236}">
                <a16:creationId xmlns:a16="http://schemas.microsoft.com/office/drawing/2014/main" id="{047E6302-B8D2-DC36-6DC8-DCEA788D7411}"/>
              </a:ext>
            </a:extLst>
          </p:cNvPr>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pPr lvl="0"/>
            <a:endParaRPr lang="id-ID" noProof="0"/>
          </a:p>
        </p:txBody>
      </p:sp>
      <p:sp>
        <p:nvSpPr>
          <p:cNvPr id="5" name="Notes Placeholder 4">
            <a:extLst>
              <a:ext uri="{FF2B5EF4-FFF2-40B4-BE49-F238E27FC236}">
                <a16:creationId xmlns:a16="http://schemas.microsoft.com/office/drawing/2014/main" id="{2BA59A64-C2A4-1240-8821-BD424ED461FF}"/>
              </a:ext>
            </a:extLst>
          </p:cNvPr>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id-ID" noProof="0"/>
          </a:p>
        </p:txBody>
      </p:sp>
      <p:sp>
        <p:nvSpPr>
          <p:cNvPr id="6" name="Footer Placeholder 5">
            <a:extLst>
              <a:ext uri="{FF2B5EF4-FFF2-40B4-BE49-F238E27FC236}">
                <a16:creationId xmlns:a16="http://schemas.microsoft.com/office/drawing/2014/main" id="{E8B9759D-7369-DE31-40F7-8BB15DC4D003}"/>
              </a:ext>
            </a:extLst>
          </p:cNvPr>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id-ID"/>
          </a:p>
        </p:txBody>
      </p:sp>
      <p:sp>
        <p:nvSpPr>
          <p:cNvPr id="7" name="Slide Number Placeholder 6">
            <a:extLst>
              <a:ext uri="{FF2B5EF4-FFF2-40B4-BE49-F238E27FC236}">
                <a16:creationId xmlns:a16="http://schemas.microsoft.com/office/drawing/2014/main" id="{768D4CCA-AA91-D56F-107F-4BC61E771AF5}"/>
              </a:ext>
            </a:extLst>
          </p:cNvPr>
          <p:cNvSpPr>
            <a:spLocks noGrp="1"/>
          </p:cNvSpPr>
          <p:nvPr>
            <p:ph type="sldNum" sz="quarter" idx="5"/>
          </p:nvPr>
        </p:nvSpPr>
        <p:spPr>
          <a:xfrm>
            <a:off x="3850443" y="9428584"/>
            <a:ext cx="2945659" cy="49805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86736D14-82D9-4704-8FF0-292B0B7419BE}" type="slidenum">
              <a:rPr lang="id-ID" altLang="nb-NO"/>
              <a:pPr/>
              <a:t>‹#›</a:t>
            </a:fld>
            <a:endParaRPr lang="id-ID" altLang="nb-NO"/>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86736D14-82D9-4704-8FF0-292B0B7419BE}" type="slidenum">
              <a:rPr lang="id-ID" altLang="nb-NO" smtClean="0"/>
              <a:pPr/>
              <a:t>1</a:t>
            </a:fld>
            <a:endParaRPr lang="id-ID" altLang="nb-NO"/>
          </a:p>
        </p:txBody>
      </p:sp>
    </p:spTree>
    <p:extLst>
      <p:ext uri="{BB962C8B-B14F-4D97-AF65-F5344CB8AC3E}">
        <p14:creationId xmlns:p14="http://schemas.microsoft.com/office/powerpoint/2010/main" val="2328378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nb-NO" noProof="0" dirty="0"/>
              <a:t>Oppsummerer samvirkemodellen – hvorfor den er bærekraftig – før en går videre inn på landbrukssamvirkene. </a:t>
            </a:r>
          </a:p>
        </p:txBody>
      </p:sp>
      <p:sp>
        <p:nvSpPr>
          <p:cNvPr id="4" name="Marcador de número de diapositiva 3"/>
          <p:cNvSpPr>
            <a:spLocks noGrp="1"/>
          </p:cNvSpPr>
          <p:nvPr>
            <p:ph type="sldNum" sz="quarter" idx="10"/>
          </p:nvPr>
        </p:nvSpPr>
        <p:spPr/>
        <p:txBody>
          <a:bodyPr/>
          <a:lstStyle/>
          <a:p>
            <a:fld id="{006BE02D-20C0-F840-AFAC-BEA99C74FDC2}" type="slidenum">
              <a:rPr lang="en-US" smtClean="0"/>
              <a:pPr/>
              <a:t>10</a:t>
            </a:fld>
            <a:endParaRPr lang="en-US" dirty="0"/>
          </a:p>
        </p:txBody>
      </p:sp>
    </p:spTree>
    <p:extLst>
      <p:ext uri="{BB962C8B-B14F-4D97-AF65-F5344CB8AC3E}">
        <p14:creationId xmlns:p14="http://schemas.microsoft.com/office/powerpoint/2010/main" val="1758624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8743BC26-4EC1-3E47-E6D2-F83AFBDD0E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F6277163-DDB1-1B07-0FF1-FEC68EEEAB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b-NO" altLang="nb-NO"/>
          </a:p>
        </p:txBody>
      </p:sp>
      <p:sp>
        <p:nvSpPr>
          <p:cNvPr id="41988" name="Slide Number Placeholder 3">
            <a:extLst>
              <a:ext uri="{FF2B5EF4-FFF2-40B4-BE49-F238E27FC236}">
                <a16:creationId xmlns:a16="http://schemas.microsoft.com/office/drawing/2014/main" id="{C2B8B291-9623-A6A4-2A2D-2E023C8D94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1390165B-40B4-4AEF-97BF-2067B495331B}" type="slidenum">
              <a:rPr lang="id-ID" altLang="nb-NO"/>
              <a:pPr/>
              <a:t>12</a:t>
            </a:fld>
            <a:endParaRPr lang="id-ID" altLang="nb-NO"/>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AF7CC400-9D9E-6248-930B-B12F5AA3617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C44BF703-8F0D-3162-2B1B-950B11B5DE3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nb-NO" altLang="nb-NO" dirty="0"/>
              <a:t>For å gjøre til kjenne at landbrukssamvirkene etableres innenfor ulike kategorier, alt ettersom hvilke oppgaver samvirket skal løse for medlemmene. </a:t>
            </a:r>
          </a:p>
        </p:txBody>
      </p:sp>
      <p:sp>
        <p:nvSpPr>
          <p:cNvPr id="10244" name="Slide Number Placeholder 3">
            <a:extLst>
              <a:ext uri="{FF2B5EF4-FFF2-40B4-BE49-F238E27FC236}">
                <a16:creationId xmlns:a16="http://schemas.microsoft.com/office/drawing/2014/main" id="{ACA9D8AB-7536-8E42-32E1-14AF43D14BF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3C3A6FF2-8524-4177-B907-8120CAEA880B}" type="slidenum">
              <a:rPr lang="id-ID" altLang="nb-NO"/>
              <a:pPr/>
              <a:t>13</a:t>
            </a:fld>
            <a:endParaRPr lang="id-ID" altLang="nb-NO"/>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3EC85BF6-3449-91D0-4BC4-F9080EDBD3A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3426C704-5456-B3BD-DD50-00A0F1759B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b-NO" altLang="nb-NO" dirty="0"/>
              <a:t>Viktig å peke på at landbrukssamvirkene har bonden og pris for bondens produksjon som sitt formål gjennom sine formålsparagrafer. </a:t>
            </a:r>
          </a:p>
          <a:p>
            <a:pPr eaLnBrk="1" hangingPunct="1">
              <a:spcBef>
                <a:spcPct val="0"/>
              </a:spcBef>
            </a:pPr>
            <a:endParaRPr lang="nb-NO" altLang="nb-NO" dirty="0"/>
          </a:p>
          <a:p>
            <a:pPr eaLnBrk="1" hangingPunct="1">
              <a:spcBef>
                <a:spcPct val="0"/>
              </a:spcBef>
            </a:pPr>
            <a:r>
              <a:rPr lang="nb-NO" altLang="nb-NO" dirty="0"/>
              <a:t>Gjerne kort forklare hva en formålsparagraf er: formålsparagrafen nevnes i samvirkebedriften sine vedtekter og sier noe om hva som er formålet til bedriften, hva den skal jobbe for å oppnå. Skolen har også en formålsparagraf som sier noe om opplæringens overordnede mål og innhold.</a:t>
            </a:r>
          </a:p>
          <a:p>
            <a:pPr eaLnBrk="1" hangingPunct="1">
              <a:spcBef>
                <a:spcPct val="0"/>
              </a:spcBef>
            </a:pPr>
            <a:endParaRPr lang="nb-NO" altLang="nb-NO" dirty="0"/>
          </a:p>
        </p:txBody>
      </p:sp>
      <p:sp>
        <p:nvSpPr>
          <p:cNvPr id="48132" name="Slide Number Placeholder 3">
            <a:extLst>
              <a:ext uri="{FF2B5EF4-FFF2-40B4-BE49-F238E27FC236}">
                <a16:creationId xmlns:a16="http://schemas.microsoft.com/office/drawing/2014/main" id="{87DA50AF-FACF-D403-BA7A-B21B774585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A168882-59B0-45BD-A5A8-BF6675DE2BE0}" type="slidenum">
              <a:rPr lang="id-ID" altLang="nb-NO" smtClean="0"/>
              <a:pPr/>
              <a:t>14</a:t>
            </a:fld>
            <a:endParaRPr lang="id-ID" altLang="nb-NO"/>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63545F02-4520-03E7-18E5-65248DC717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EA3E3668-35D9-DFD1-D57F-5FD8AECCB8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b-NO" altLang="nb-NO" dirty="0"/>
              <a:t>Ligger link til samvirkeloven og samvirkeprinsippene i lysbildet hvis dere har lyst å vise elevene denne.</a:t>
            </a:r>
          </a:p>
          <a:p>
            <a:pPr eaLnBrk="1" hangingPunct="1">
              <a:spcBef>
                <a:spcPct val="0"/>
              </a:spcBef>
            </a:pPr>
            <a:endParaRPr lang="nb-NO" altLang="nb-NO" dirty="0"/>
          </a:p>
          <a:p>
            <a:pPr eaLnBrk="1" hangingPunct="1">
              <a:spcBef>
                <a:spcPct val="0"/>
              </a:spcBef>
            </a:pPr>
            <a:r>
              <a:rPr lang="nb-NO" altLang="nb-NO" dirty="0"/>
              <a:t>Viktig å få frem at hver enkelt bonde har gjennom sitt eierskap rettigheter i bedriften. </a:t>
            </a:r>
          </a:p>
        </p:txBody>
      </p:sp>
      <p:sp>
        <p:nvSpPr>
          <p:cNvPr id="45060" name="Slide Number Placeholder 3">
            <a:extLst>
              <a:ext uri="{FF2B5EF4-FFF2-40B4-BE49-F238E27FC236}">
                <a16:creationId xmlns:a16="http://schemas.microsoft.com/office/drawing/2014/main" id="{53F39545-3405-4550-40C1-12BFE577D4B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F3428FD-D277-4F9E-89F8-F6FC43777DAF}" type="slidenum">
              <a:rPr lang="id-ID" altLang="nb-NO" smtClean="0"/>
              <a:pPr/>
              <a:t>15</a:t>
            </a:fld>
            <a:endParaRPr lang="id-ID" altLang="nb-NO"/>
          </a:p>
        </p:txBody>
      </p:sp>
    </p:spTree>
    <p:extLst>
      <p:ext uri="{BB962C8B-B14F-4D97-AF65-F5344CB8AC3E}">
        <p14:creationId xmlns:p14="http://schemas.microsoft.com/office/powerpoint/2010/main" val="2805710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Markedsregulator: </a:t>
            </a:r>
            <a:r>
              <a:rPr lang="nb-NO" b="0" i="0" dirty="0">
                <a:solidFill>
                  <a:srgbClr val="111111"/>
                </a:solidFill>
                <a:effectLst/>
                <a:latin typeface="Roboto" panose="02000000000000000000" pitchFamily="2" charset="0"/>
              </a:rPr>
              <a:t>har plikt til å sikre at bøndene får tatt ut den målprisen som er fastsatt i jordbruksavtalen og sørge for at markedet er i balanse. Rollen som markedsregulator innebærer også at de har mottaksplikt og forsyningsplikt, noe andre aktører i markedet ikke har:</a:t>
            </a:r>
            <a:endParaRPr lang="nb-NO" dirty="0"/>
          </a:p>
          <a:p>
            <a:endParaRPr lang="nb-NO" dirty="0"/>
          </a:p>
          <a:p>
            <a:r>
              <a:rPr lang="nb-NO" dirty="0"/>
              <a:t>Mottaksplikt: </a:t>
            </a:r>
            <a:r>
              <a:rPr lang="nb-NO" sz="1100" b="0" i="0" dirty="0">
                <a:solidFill>
                  <a:srgbClr val="333333"/>
                </a:solidFill>
                <a:effectLst/>
                <a:latin typeface="+mn-lt"/>
              </a:rPr>
              <a:t>markedsregulator har plikt til å ta imot varer fra alle produsenter (medlemmer eller ikke medlemmer) til samme pris som gjelder for egne medlemmer på det aktuelle mottaksanlegget.</a:t>
            </a:r>
            <a:endParaRPr lang="nb-NO" b="0" dirty="0">
              <a:latin typeface="+mn-lt"/>
            </a:endParaRPr>
          </a:p>
          <a:p>
            <a:endParaRPr lang="nb-NO" dirty="0"/>
          </a:p>
          <a:p>
            <a:r>
              <a:rPr lang="nb-NO" dirty="0"/>
              <a:t>Forsyningsplikt: </a:t>
            </a:r>
            <a:r>
              <a:rPr lang="nb-NO" sz="1100" b="0" i="0" dirty="0">
                <a:solidFill>
                  <a:srgbClr val="333333"/>
                </a:solidFill>
                <a:effectLst/>
                <a:latin typeface="+mn-lt"/>
              </a:rPr>
              <a:t>skal sikre aktører i bransjen lik mengde norsk vare.</a:t>
            </a:r>
            <a:endParaRPr lang="nb-NO" sz="1100" b="0" dirty="0">
              <a:latin typeface="+mn-lt"/>
            </a:endParaRPr>
          </a:p>
          <a:p>
            <a:endParaRPr lang="nb-NO" dirty="0"/>
          </a:p>
          <a:p>
            <a:r>
              <a:rPr lang="nb-NO" dirty="0"/>
              <a:t>Prisansvar: </a:t>
            </a:r>
            <a:r>
              <a:rPr lang="nb-NO" sz="1100" b="0" i="0" dirty="0">
                <a:solidFill>
                  <a:srgbClr val="333333"/>
                </a:solidFill>
                <a:effectLst/>
                <a:latin typeface="+mn-lt"/>
              </a:rPr>
              <a:t>prisene på kjøtt og egg er beregnet gjennom planlagt gjennomsnittlig engrospris basert på volummodellen.</a:t>
            </a:r>
            <a:endParaRPr lang="nb-NO" sz="1100" b="0" dirty="0">
              <a:latin typeface="+mn-lt"/>
            </a:endParaRPr>
          </a:p>
          <a:p>
            <a:endParaRPr lang="nb-NO" dirty="0"/>
          </a:p>
          <a:p>
            <a:r>
              <a:rPr lang="nb-NO" dirty="0"/>
              <a:t>Reguleringstiltak er de verktøyene som markedsregulatoren har for å kunne </a:t>
            </a:r>
            <a:r>
              <a:rPr lang="nb-NO"/>
              <a:t>forutse og regulere </a:t>
            </a:r>
            <a:r>
              <a:rPr lang="nb-NO" dirty="0"/>
              <a:t>underskudd/overskudd i markedet:</a:t>
            </a:r>
          </a:p>
        </p:txBody>
      </p:sp>
      <p:sp>
        <p:nvSpPr>
          <p:cNvPr id="4" name="Plassholder for lysbildenummer 3"/>
          <p:cNvSpPr>
            <a:spLocks noGrp="1"/>
          </p:cNvSpPr>
          <p:nvPr>
            <p:ph type="sldNum" sz="quarter" idx="5"/>
          </p:nvPr>
        </p:nvSpPr>
        <p:spPr/>
        <p:txBody>
          <a:bodyPr/>
          <a:lstStyle/>
          <a:p>
            <a:fld id="{86736D14-82D9-4704-8FF0-292B0B7419BE}" type="slidenum">
              <a:rPr lang="id-ID" altLang="nb-NO" smtClean="0"/>
              <a:pPr/>
              <a:t>17</a:t>
            </a:fld>
            <a:endParaRPr lang="id-ID" altLang="nb-NO"/>
          </a:p>
        </p:txBody>
      </p:sp>
    </p:spTree>
    <p:extLst>
      <p:ext uri="{BB962C8B-B14F-4D97-AF65-F5344CB8AC3E}">
        <p14:creationId xmlns:p14="http://schemas.microsoft.com/office/powerpoint/2010/main" val="3284741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Foretaksformen</a:t>
            </a:r>
            <a:r>
              <a:rPr lang="nb-NO" dirty="0"/>
              <a:t> er helt avgjørende for en bedrift sitt fokus. </a:t>
            </a:r>
          </a:p>
        </p:txBody>
      </p:sp>
      <p:sp>
        <p:nvSpPr>
          <p:cNvPr id="4" name="Plassholder for lysbildenummer 3"/>
          <p:cNvSpPr>
            <a:spLocks noGrp="1"/>
          </p:cNvSpPr>
          <p:nvPr>
            <p:ph type="sldNum" sz="quarter" idx="5"/>
          </p:nvPr>
        </p:nvSpPr>
        <p:spPr/>
        <p:txBody>
          <a:bodyPr/>
          <a:lstStyle/>
          <a:p>
            <a:fld id="{86736D14-82D9-4704-8FF0-292B0B7419BE}" type="slidenum">
              <a:rPr lang="id-ID" altLang="nb-NO" smtClean="0"/>
              <a:pPr/>
              <a:t>18</a:t>
            </a:fld>
            <a:endParaRPr lang="id-ID" altLang="nb-NO"/>
          </a:p>
        </p:txBody>
      </p:sp>
    </p:spTree>
    <p:extLst>
      <p:ext uri="{BB962C8B-B14F-4D97-AF65-F5344CB8AC3E}">
        <p14:creationId xmlns:p14="http://schemas.microsoft.com/office/powerpoint/2010/main" val="694893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Landbrukssamvirkene vil hele tiden jobbe for så høye råvarepriser som mulig for at bonden skal få god inntjening for varene sine. </a:t>
            </a:r>
          </a:p>
        </p:txBody>
      </p:sp>
      <p:sp>
        <p:nvSpPr>
          <p:cNvPr id="4" name="Plassholder for lysbildenummer 3"/>
          <p:cNvSpPr>
            <a:spLocks noGrp="1"/>
          </p:cNvSpPr>
          <p:nvPr>
            <p:ph type="sldNum" sz="quarter" idx="5"/>
          </p:nvPr>
        </p:nvSpPr>
        <p:spPr/>
        <p:txBody>
          <a:bodyPr/>
          <a:lstStyle/>
          <a:p>
            <a:fld id="{86736D14-82D9-4704-8FF0-292B0B7419BE}" type="slidenum">
              <a:rPr lang="id-ID" altLang="nb-NO" smtClean="0"/>
              <a:pPr/>
              <a:t>19</a:t>
            </a:fld>
            <a:endParaRPr lang="id-ID" altLang="nb-NO"/>
          </a:p>
        </p:txBody>
      </p:sp>
    </p:spTree>
    <p:extLst>
      <p:ext uri="{BB962C8B-B14F-4D97-AF65-F5344CB8AC3E}">
        <p14:creationId xmlns:p14="http://schemas.microsoft.com/office/powerpoint/2010/main" val="1760335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Aksjeselskap vil hele tiden jobbe for lavest mulig råvarepriser for at investorer skal sitte igjen med størst mulig resultat og dermed høye utbetalinger til aksjeeiere. De ønsker f. eks. at jordbruksforhandlingene skal bidra til at råvareprisene må ned. </a:t>
            </a:r>
          </a:p>
        </p:txBody>
      </p:sp>
      <p:sp>
        <p:nvSpPr>
          <p:cNvPr id="4" name="Plassholder for lysbildenummer 3"/>
          <p:cNvSpPr>
            <a:spLocks noGrp="1"/>
          </p:cNvSpPr>
          <p:nvPr>
            <p:ph type="sldNum" sz="quarter" idx="5"/>
          </p:nvPr>
        </p:nvSpPr>
        <p:spPr/>
        <p:txBody>
          <a:bodyPr/>
          <a:lstStyle/>
          <a:p>
            <a:fld id="{86736D14-82D9-4704-8FF0-292B0B7419BE}" type="slidenum">
              <a:rPr lang="id-ID" altLang="nb-NO" smtClean="0"/>
              <a:pPr/>
              <a:t>20</a:t>
            </a:fld>
            <a:endParaRPr lang="id-ID" altLang="nb-NO"/>
          </a:p>
        </p:txBody>
      </p:sp>
    </p:spTree>
    <p:extLst>
      <p:ext uri="{BB962C8B-B14F-4D97-AF65-F5344CB8AC3E}">
        <p14:creationId xmlns:p14="http://schemas.microsoft.com/office/powerpoint/2010/main" val="20704439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4D7A53B2-3157-BF9B-84DB-4888A5FF1C6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CDB4AC43-7627-A7A2-6983-B59C1A8490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b-NO" altLang="nb-NO"/>
          </a:p>
        </p:txBody>
      </p:sp>
      <p:sp>
        <p:nvSpPr>
          <p:cNvPr id="48132" name="Slide Number Placeholder 3">
            <a:extLst>
              <a:ext uri="{FF2B5EF4-FFF2-40B4-BE49-F238E27FC236}">
                <a16:creationId xmlns:a16="http://schemas.microsoft.com/office/drawing/2014/main" id="{0421EC81-B7B1-AC5F-7F08-86CAC249E9F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7DA7C05-49ED-4A01-A1A9-993B3DD47078}" type="slidenum">
              <a:rPr lang="id-ID" altLang="nb-NO" smtClean="0"/>
              <a:pPr/>
              <a:t>21</a:t>
            </a:fld>
            <a:endParaRPr lang="id-ID" altLang="nb-NO"/>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5DB738F-5037-7A3C-E4C8-B90448CFC67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44FA52AB-8897-B0C2-14B0-02BF580EF8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b-NO" altLang="nb-NO"/>
          </a:p>
        </p:txBody>
      </p:sp>
      <p:sp>
        <p:nvSpPr>
          <p:cNvPr id="4100" name="Slide Number Placeholder 3">
            <a:extLst>
              <a:ext uri="{FF2B5EF4-FFF2-40B4-BE49-F238E27FC236}">
                <a16:creationId xmlns:a16="http://schemas.microsoft.com/office/drawing/2014/main" id="{EC51FDF1-DAF6-7A3F-16B6-ED83C15886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285CACA8-BF6A-4E86-9336-77470F2A9816}" type="slidenum">
              <a:rPr lang="id-ID" altLang="nb-NO"/>
              <a:pPr/>
              <a:t>2</a:t>
            </a:fld>
            <a:endParaRPr lang="id-ID" altLang="nb-NO"/>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7FC04B0D-6584-038B-9E96-7054CE811F9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CD0A5816-5F1F-5D7D-7CBE-FFC04D6F44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nb-NO" altLang="nb-NO" dirty="0"/>
              <a:t>Det er mange ledd mellom bonden som produserer råvaren til maten og til forbruker som handler og spiser den. Alle disse leddene kalles </a:t>
            </a:r>
            <a:r>
              <a:rPr lang="nb-NO" altLang="nb-NO" i="1" dirty="0"/>
              <a:t>verdikjeden for mat </a:t>
            </a:r>
            <a:r>
              <a:rPr lang="nb-NO" altLang="nb-NO" dirty="0"/>
              <a:t>og her foregår det en stor kamp om størst mulig makt over flest mulige ledd.</a:t>
            </a:r>
          </a:p>
          <a:p>
            <a:pPr>
              <a:spcBef>
                <a:spcPct val="0"/>
              </a:spcBef>
            </a:pPr>
            <a:endParaRPr lang="nb-NO" altLang="nb-NO" dirty="0"/>
          </a:p>
          <a:p>
            <a:pPr>
              <a:spcBef>
                <a:spcPct val="0"/>
              </a:spcBef>
            </a:pPr>
            <a:r>
              <a:rPr lang="nb-NO" altLang="nb-NO" dirty="0"/>
              <a:t>Kan høre om elevene vet hvor mange ledd landbrukssamvirkene tar del i og tilsvarende for matvareaktørene?</a:t>
            </a:r>
          </a:p>
        </p:txBody>
      </p:sp>
      <p:sp>
        <p:nvSpPr>
          <p:cNvPr id="8196" name="Slide Number Placeholder 3">
            <a:extLst>
              <a:ext uri="{FF2B5EF4-FFF2-40B4-BE49-F238E27FC236}">
                <a16:creationId xmlns:a16="http://schemas.microsoft.com/office/drawing/2014/main" id="{C7EE38D3-B254-41F4-23AC-65C57C5B8A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81128FFD-835B-4158-9CF4-BA2491ADE3DA}" type="slidenum">
              <a:rPr lang="id-ID" altLang="nb-NO"/>
              <a:pPr/>
              <a:t>22</a:t>
            </a:fld>
            <a:endParaRPr lang="id-ID" altLang="nb-NO"/>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7FC04B0D-6584-038B-9E96-7054CE811F9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CD0A5816-5F1F-5D7D-7CBE-FFC04D6F44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nb-NO" altLang="nb-NO" dirty="0"/>
              <a:t>Matkjedene (NorgesGruppen, Rema 1000 og Coop) har fått større innflytelse bakover i verdikjeden på bekostning av leverandørene og produsentene.</a:t>
            </a:r>
          </a:p>
          <a:p>
            <a:pPr>
              <a:spcBef>
                <a:spcPct val="0"/>
              </a:spcBef>
            </a:pPr>
            <a:endParaRPr lang="nb-NO" altLang="nb-NO" dirty="0"/>
          </a:p>
          <a:p>
            <a:pPr>
              <a:spcBef>
                <a:spcPct val="0"/>
              </a:spcBef>
            </a:pPr>
            <a:r>
              <a:rPr lang="nb-NO" altLang="nb-NO" dirty="0"/>
              <a:t>Her kan en også komme inn på EMV-varer og utviklingen som har skjedd her de siste årene. Hvilke konsekvenser har denne utviklingen? EMV-andelen i butikkene er i rask vekst og utgjør nå en stor prosentandel av alle varene i butikkhyllene.</a:t>
            </a:r>
          </a:p>
          <a:p>
            <a:pPr>
              <a:spcBef>
                <a:spcPct val="0"/>
              </a:spcBef>
            </a:pPr>
            <a:endParaRPr lang="nb-NO" altLang="nb-NO" dirty="0"/>
          </a:p>
          <a:p>
            <a:pPr>
              <a:spcBef>
                <a:spcPct val="0"/>
              </a:spcBef>
            </a:pPr>
            <a:r>
              <a:rPr lang="nb-NO" altLang="nb-NO" dirty="0"/>
              <a:t>Kan nevne at markedsbalanseringen styrker bøndenes posisjon i verdikjeden.</a:t>
            </a:r>
          </a:p>
        </p:txBody>
      </p:sp>
      <p:sp>
        <p:nvSpPr>
          <p:cNvPr id="8196" name="Slide Number Placeholder 3">
            <a:extLst>
              <a:ext uri="{FF2B5EF4-FFF2-40B4-BE49-F238E27FC236}">
                <a16:creationId xmlns:a16="http://schemas.microsoft.com/office/drawing/2014/main" id="{C7EE38D3-B254-41F4-23AC-65C57C5B8A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81128FFD-835B-4158-9CF4-BA2491ADE3DA}" type="slidenum">
              <a:rPr lang="id-ID" altLang="nb-NO"/>
              <a:pPr/>
              <a:t>23</a:t>
            </a:fld>
            <a:endParaRPr lang="id-ID" altLang="nb-NO"/>
          </a:p>
        </p:txBody>
      </p:sp>
    </p:spTree>
    <p:extLst>
      <p:ext uri="{BB962C8B-B14F-4D97-AF65-F5344CB8AC3E}">
        <p14:creationId xmlns:p14="http://schemas.microsoft.com/office/powerpoint/2010/main" val="118045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CF7A628E-3A60-9165-49E7-32672DCAC7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4CBC0CB8-231C-9712-A5A3-AB79022925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b-NO" altLang="nb-NO" dirty="0"/>
          </a:p>
        </p:txBody>
      </p:sp>
      <p:sp>
        <p:nvSpPr>
          <p:cNvPr id="50180" name="Slide Number Placeholder 3">
            <a:extLst>
              <a:ext uri="{FF2B5EF4-FFF2-40B4-BE49-F238E27FC236}">
                <a16:creationId xmlns:a16="http://schemas.microsoft.com/office/drawing/2014/main" id="{96FD15BA-5DD8-7CEE-AD6E-17127AE5D7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E37E97C7-3D70-461D-B843-812406A2EFBB}" type="slidenum">
              <a:rPr lang="id-ID" altLang="nb-NO"/>
              <a:pPr/>
              <a:t>24</a:t>
            </a:fld>
            <a:endParaRPr lang="id-ID" altLang="nb-NO"/>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7E6D2104-66C3-981C-FCDB-C1EF836470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A0AD381D-2BF3-4A4E-4103-341C52ED08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b-NO" altLang="nb-NO" dirty="0"/>
              <a:t>Neste plansjene fokuserer på hvorfor bonden velger å eie og levere til landbrukssamvirkene, hvilke goder bonden har gjennom det. </a:t>
            </a:r>
          </a:p>
          <a:p>
            <a:pPr eaLnBrk="1" hangingPunct="1">
              <a:spcBef>
                <a:spcPct val="0"/>
              </a:spcBef>
            </a:pPr>
            <a:endParaRPr lang="nb-NO" altLang="nb-NO" dirty="0"/>
          </a:p>
          <a:p>
            <a:pPr eaLnBrk="1" hangingPunct="1">
              <a:spcBef>
                <a:spcPct val="0"/>
              </a:spcBef>
            </a:pPr>
            <a:r>
              <a:rPr lang="nb-NO" altLang="nb-NO" dirty="0"/>
              <a:t>Viktig å huske på at bonden ikke bare er medlem i landbrukssamvirkene, men eier av en økonomisk organisasjon. </a:t>
            </a:r>
          </a:p>
        </p:txBody>
      </p:sp>
      <p:sp>
        <p:nvSpPr>
          <p:cNvPr id="41988" name="Slide Number Placeholder 3">
            <a:extLst>
              <a:ext uri="{FF2B5EF4-FFF2-40B4-BE49-F238E27FC236}">
                <a16:creationId xmlns:a16="http://schemas.microsoft.com/office/drawing/2014/main" id="{10AD08E8-A969-1D80-5EB2-5475E9C419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50094AD-3918-4CEE-8A78-01FF4DEF0D96}" type="slidenum">
              <a:rPr lang="id-ID" altLang="nb-NO" smtClean="0"/>
              <a:pPr/>
              <a:t>25</a:t>
            </a:fld>
            <a:endParaRPr lang="id-ID" altLang="nb-NO"/>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827A2007-2005-F54F-065B-04B38504DC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94B9E8BE-78D5-0465-3CCE-6C79C03474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b-NO" altLang="nb-NO" dirty="0"/>
              <a:t>Sikkerhet for levering er viktig for at bonden skal kunne investere og gjerne pådra seg høy gjeldsgrad. Da er du for eksempel som melkebonde avhengig av at noen kommer for å hente melken din flere ganger i uken – at du får avsetning for råvaren du produserer for å kunne betjene gjelden din. Dette gjelder for så vidt både for melk, korn, kjøtt etc. </a:t>
            </a:r>
          </a:p>
        </p:txBody>
      </p:sp>
      <p:sp>
        <p:nvSpPr>
          <p:cNvPr id="34820" name="Slide Number Placeholder 3">
            <a:extLst>
              <a:ext uri="{FF2B5EF4-FFF2-40B4-BE49-F238E27FC236}">
                <a16:creationId xmlns:a16="http://schemas.microsoft.com/office/drawing/2014/main" id="{D1D339D0-C4D5-530F-AFB6-5B5F546D29D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74FF803-1B05-4565-83BD-2B650980B057}" type="slidenum">
              <a:rPr lang="id-ID" altLang="nb-NO" smtClean="0"/>
              <a:pPr/>
              <a:t>26</a:t>
            </a:fld>
            <a:endParaRPr lang="id-ID" altLang="nb-NO"/>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5A457908-7563-3392-B668-571DB5DAA02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EA5258CE-391E-6460-148E-8D4EBAB88A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b-NO" altLang="nb-NO" dirty="0"/>
              <a:t>Landbrukssamvirkene setter standarden i markedet. Sikrer bonden en avsetning på varene han/hun produserer, dette gir en forutsigbarhet som er viktig når en skal ta valg for driften fremover. Dette er også viktig for oss forbrukere, sikrer norskprodusert mat. </a:t>
            </a:r>
          </a:p>
          <a:p>
            <a:pPr eaLnBrk="1" hangingPunct="1">
              <a:spcBef>
                <a:spcPct val="0"/>
              </a:spcBef>
            </a:pPr>
            <a:endParaRPr lang="nb-NO" altLang="nb-NO" dirty="0"/>
          </a:p>
          <a:p>
            <a:pPr eaLnBrk="1" hangingPunct="1">
              <a:spcBef>
                <a:spcPct val="0"/>
              </a:spcBef>
            </a:pPr>
            <a:r>
              <a:rPr lang="nb-NO" altLang="nb-NO" dirty="0"/>
              <a:t>Oppnår ikke nødvendigvis den beste prisen alltid, men i snitt en god og ikke minst forutsigbar pris for bonden (eier av landbrukssamvirkene).</a:t>
            </a:r>
          </a:p>
          <a:p>
            <a:pPr eaLnBrk="1" hangingPunct="1">
              <a:spcBef>
                <a:spcPct val="0"/>
              </a:spcBef>
            </a:pPr>
            <a:endParaRPr lang="nb-NO" altLang="nb-NO" dirty="0"/>
          </a:p>
          <a:p>
            <a:pPr eaLnBrk="1" hangingPunct="1">
              <a:spcBef>
                <a:spcPct val="0"/>
              </a:spcBef>
            </a:pPr>
            <a:r>
              <a:rPr lang="nb-NO" altLang="nb-NO" dirty="0"/>
              <a:t>Viktig å peke på ta prisen er stabil både i nedturer og oppturer. Dette gjelder både pris på leveranser (produksjonssamvirker) og på kostnader (innkjøpssamvirker). </a:t>
            </a:r>
          </a:p>
          <a:p>
            <a:pPr eaLnBrk="1" hangingPunct="1">
              <a:spcBef>
                <a:spcPct val="0"/>
              </a:spcBef>
            </a:pPr>
            <a:endParaRPr lang="nb-NO" altLang="nb-NO" dirty="0"/>
          </a:p>
          <a:p>
            <a:pPr eaLnBrk="1" hangingPunct="1">
              <a:spcBef>
                <a:spcPct val="0"/>
              </a:spcBef>
            </a:pPr>
            <a:r>
              <a:rPr lang="nb-NO" altLang="nb-NO" dirty="0"/>
              <a:t>Kan ta eks. med markedets mangel på kunstgjødsel; hvordan ville prisen utviklet seg uten landbrukssamvirke? Kan en tenke seg at aktører hadde spekulert i mangelen i markedet og utnyttet dette ved å skru opp prisen?</a:t>
            </a:r>
          </a:p>
          <a:p>
            <a:pPr eaLnBrk="1" hangingPunct="1">
              <a:spcBef>
                <a:spcPct val="0"/>
              </a:spcBef>
            </a:pPr>
            <a:endParaRPr lang="nb-NO" altLang="nb-NO" dirty="0"/>
          </a:p>
          <a:p>
            <a:pPr eaLnBrk="1" hangingPunct="1">
              <a:spcBef>
                <a:spcPct val="0"/>
              </a:spcBef>
            </a:pPr>
            <a:r>
              <a:rPr lang="nb-NO" altLang="nb-NO" dirty="0"/>
              <a:t>Lik pris uavhengig av hvor du bor i Norge - likhetsprinsippet</a:t>
            </a:r>
          </a:p>
        </p:txBody>
      </p:sp>
      <p:sp>
        <p:nvSpPr>
          <p:cNvPr id="27652" name="Slide Number Placeholder 3">
            <a:extLst>
              <a:ext uri="{FF2B5EF4-FFF2-40B4-BE49-F238E27FC236}">
                <a16:creationId xmlns:a16="http://schemas.microsoft.com/office/drawing/2014/main" id="{C5F1F7A5-989F-85B4-C148-A324A95494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142CF95-0D6D-4632-A4B4-C7A9655C0BCC}" type="slidenum">
              <a:rPr lang="id-ID" altLang="nb-NO" smtClean="0"/>
              <a:pPr/>
              <a:t>27</a:t>
            </a:fld>
            <a:endParaRPr lang="id-ID" altLang="nb-NO"/>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nb-NO" sz="1200" dirty="0">
                <a:solidFill>
                  <a:schemeClr val="tx1"/>
                </a:solidFill>
                <a:latin typeface="Montserrat Light" pitchFamily="2" charset="77"/>
                <a:ea typeface="Roboto Light" panose="02000000000000000000" pitchFamily="2" charset="0"/>
                <a:cs typeface="Lato Light" panose="020F0502020204030203" pitchFamily="34" charset="0"/>
              </a:rPr>
              <a:t>At bonden selv har eierskap til foredling og industri stimulerer til aktivitet/engasjement – gir en trygghet!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nb-NO" sz="1200" dirty="0">
              <a:solidFill>
                <a:schemeClr val="tx1"/>
              </a:solidFill>
              <a:latin typeface="Montserrat Light" pitchFamily="2" charset="77"/>
              <a:ea typeface="Roboto Light" panose="02000000000000000000" pitchFamily="2" charset="0"/>
              <a:cs typeface="Lato Light" panose="020F0502020204030203"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b-NO" sz="1200" dirty="0">
                <a:solidFill>
                  <a:schemeClr val="tx1"/>
                </a:solidFill>
                <a:latin typeface="Montserrat Light" pitchFamily="2" charset="77"/>
                <a:ea typeface="Roboto Light" panose="02000000000000000000" pitchFamily="2" charset="0"/>
                <a:cs typeface="Lato Light" panose="020F0502020204030203" pitchFamily="34" charset="0"/>
              </a:rPr>
              <a:t>Nå økonomiske mål: eierskap gjennom samvirker bidrar til dette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nb-NO" sz="1200" dirty="0">
              <a:solidFill>
                <a:schemeClr val="tx1"/>
              </a:solidFill>
              <a:latin typeface="Montserrat Light" pitchFamily="2" charset="77"/>
              <a:ea typeface="Roboto Light" panose="02000000000000000000" pitchFamily="2" charset="0"/>
              <a:cs typeface="Lato Light" panose="020F0502020204030203"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b-NO" sz="1200" dirty="0">
                <a:solidFill>
                  <a:schemeClr val="tx1"/>
                </a:solidFill>
                <a:latin typeface="Montserrat Light" pitchFamily="2" charset="77"/>
                <a:ea typeface="Roboto Light" panose="02000000000000000000" pitchFamily="2" charset="0"/>
                <a:cs typeface="Lato Light" panose="020F0502020204030203" pitchFamily="34" charset="0"/>
              </a:rPr>
              <a:t>Ikke nødvendigvis maksimal avkastning på kort sikt, men optimal medlemsnytte innenfor flere områder</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nb-NO" sz="1200" dirty="0">
              <a:solidFill>
                <a:schemeClr val="tx1"/>
              </a:solidFill>
              <a:latin typeface="Montserrat Light" pitchFamily="2" charset="77"/>
              <a:ea typeface="Roboto Light" panose="02000000000000000000" pitchFamily="2" charset="0"/>
              <a:cs typeface="Lato Light" panose="020F0502020204030203"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b-NO" sz="1200" dirty="0">
                <a:solidFill>
                  <a:schemeClr val="tx1"/>
                </a:solidFill>
                <a:latin typeface="Montserrat Light" pitchFamily="2" charset="77"/>
                <a:ea typeface="Roboto Light" panose="02000000000000000000" pitchFamily="2" charset="0"/>
                <a:cs typeface="Lato Light" panose="020F0502020204030203" pitchFamily="34" charset="0"/>
              </a:rPr>
              <a:t>Demokratisk kontroll på neste ledd i verdikjeden. På årsmøter i landbrukssamvirkene bestemmes det også i fellesskap (hver eier har hver sin stemme) hvor mye som skal reinvesteres i selskapet og hvor mye som skal hentes ut og deles ut til hvert medlem som utbytte. Her har bøndene selv kontroll i diskusjonen, ikke et styre/få investorer som bestemmer dette alene.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nb-NO" sz="1200" dirty="0">
              <a:solidFill>
                <a:schemeClr val="tx1"/>
              </a:solidFill>
              <a:latin typeface="Montserrat Light" pitchFamily="2" charset="77"/>
              <a:ea typeface="Roboto Light" panose="02000000000000000000" pitchFamily="2" charset="0"/>
              <a:cs typeface="Lato Light" panose="020F0502020204030203"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nb-NO" sz="1200" dirty="0">
              <a:solidFill>
                <a:schemeClr val="tx1"/>
              </a:solidFill>
              <a:latin typeface="Montserrat Light" pitchFamily="2" charset="77"/>
              <a:ea typeface="Roboto Light" panose="02000000000000000000" pitchFamily="2" charset="0"/>
              <a:cs typeface="Lato Light" panose="020F0502020204030203"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nb-NO" sz="1200" dirty="0">
              <a:solidFill>
                <a:schemeClr val="tx1"/>
              </a:solidFill>
              <a:latin typeface="Montserrat Light" pitchFamily="2" charset="77"/>
              <a:ea typeface="Roboto Light" panose="02000000000000000000" pitchFamily="2" charset="0"/>
              <a:cs typeface="Lato Light" panose="020F0502020204030203" pitchFamily="34" charset="0"/>
            </a:endParaRPr>
          </a:p>
          <a:p>
            <a:endParaRPr lang="nb-NO" dirty="0"/>
          </a:p>
        </p:txBody>
      </p:sp>
      <p:sp>
        <p:nvSpPr>
          <p:cNvPr id="4" name="Plassholder for lysbildenummer 3"/>
          <p:cNvSpPr>
            <a:spLocks noGrp="1"/>
          </p:cNvSpPr>
          <p:nvPr>
            <p:ph type="sldNum" sz="quarter" idx="5"/>
          </p:nvPr>
        </p:nvSpPr>
        <p:spPr/>
        <p:txBody>
          <a:bodyPr/>
          <a:lstStyle/>
          <a:p>
            <a:fld id="{86736D14-82D9-4704-8FF0-292B0B7419BE}" type="slidenum">
              <a:rPr lang="id-ID" altLang="nb-NO" smtClean="0"/>
              <a:pPr/>
              <a:t>28</a:t>
            </a:fld>
            <a:endParaRPr lang="id-ID" altLang="nb-NO"/>
          </a:p>
        </p:txBody>
      </p:sp>
    </p:spTree>
    <p:extLst>
      <p:ext uri="{BB962C8B-B14F-4D97-AF65-F5344CB8AC3E}">
        <p14:creationId xmlns:p14="http://schemas.microsoft.com/office/powerpoint/2010/main" val="2220036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Medlemsnytten: igjen henvise til formålsparagrafen til landbrukssamvirkene (</a:t>
            </a:r>
            <a:r>
              <a:rPr lang="nb-NO" sz="1200" i="1" dirty="0">
                <a:solidFill>
                  <a:schemeClr val="bg1"/>
                </a:solidFill>
              </a:rPr>
              <a:t>TINE skal arbeide for at eierne får best mulig økonomisk resultat av sin melkeproduksjon, og i tillegg ivareta eiernes øvrige felles interesser)</a:t>
            </a:r>
          </a:p>
          <a:p>
            <a:endParaRPr lang="nb-NO" sz="1200" i="1" dirty="0">
              <a:solidFill>
                <a:schemeClr val="bg1"/>
              </a:solidFill>
            </a:endParaRPr>
          </a:p>
          <a:p>
            <a:r>
              <a:rPr lang="nb-NO" sz="1200" i="0" dirty="0">
                <a:solidFill>
                  <a:schemeClr val="bg1"/>
                </a:solidFill>
              </a:rPr>
              <a:t>Markedsreguleringen er et viktig og sterkt virkemiddel for bønder gjennom landbrukssamvirkene. At markedene er regulert gjennom det offentlige og at landbrukssamvirkene er utpekt av det offentlige til å betjene ordningen. At oppslutningen rundt landbrukssamvirkene er god (mange bønder tilknyttet) er viktig for at en er stor nok til å få denne rollen og dermed innflytelse til å ta ut prisene i markedene. </a:t>
            </a:r>
          </a:p>
          <a:p>
            <a:endParaRPr lang="nb-NO" sz="1200" i="0" dirty="0">
              <a:solidFill>
                <a:schemeClr val="bg1"/>
              </a:solidFill>
            </a:endParaRPr>
          </a:p>
          <a:p>
            <a:r>
              <a:rPr lang="nb-NO" sz="1200" i="0" dirty="0">
                <a:solidFill>
                  <a:schemeClr val="bg1"/>
                </a:solidFill>
              </a:rPr>
              <a:t>Det er også viktig at eiere i samvirker får felles gode gjennom å trene seg i medlemsdemokrati, trene seg i å ta avgjørelser i fellesskap og i å se sammenhenger i det jordbrukspolitiske systemet. </a:t>
            </a:r>
            <a:endParaRPr lang="nb-NO" i="0" dirty="0"/>
          </a:p>
        </p:txBody>
      </p:sp>
      <p:sp>
        <p:nvSpPr>
          <p:cNvPr id="4" name="Plassholder for lysbildenummer 3"/>
          <p:cNvSpPr>
            <a:spLocks noGrp="1"/>
          </p:cNvSpPr>
          <p:nvPr>
            <p:ph type="sldNum" sz="quarter" idx="5"/>
          </p:nvPr>
        </p:nvSpPr>
        <p:spPr/>
        <p:txBody>
          <a:bodyPr/>
          <a:lstStyle/>
          <a:p>
            <a:fld id="{86736D14-82D9-4704-8FF0-292B0B7419BE}" type="slidenum">
              <a:rPr lang="id-ID" altLang="nb-NO" smtClean="0"/>
              <a:pPr/>
              <a:t>29</a:t>
            </a:fld>
            <a:endParaRPr lang="id-ID" altLang="nb-NO"/>
          </a:p>
        </p:txBody>
      </p:sp>
    </p:spTree>
    <p:extLst>
      <p:ext uri="{BB962C8B-B14F-4D97-AF65-F5344CB8AC3E}">
        <p14:creationId xmlns:p14="http://schemas.microsoft.com/office/powerpoint/2010/main" val="40292552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nb-NO" sz="1200" b="0" dirty="0">
                <a:latin typeface="+mn-lt"/>
                <a:ea typeface="Roboto Light" panose="02000000000000000000" pitchFamily="2" charset="0"/>
                <a:cs typeface="Lato Light" panose="020F0502020204030203" pitchFamily="34" charset="0"/>
              </a:rPr>
              <a:t>Landbrukssamvirkene reduserer risiko for alle aktører i landbruket  ved å være en stabil og langsiktig foretaksform.</a:t>
            </a:r>
          </a:p>
          <a:p>
            <a:pPr marL="0" marR="0" lvl="0" indent="0" algn="l" defTabSz="914400" rtl="0" eaLnBrk="1" fontAlgn="base" latinLnBrk="0" hangingPunct="1">
              <a:lnSpc>
                <a:spcPct val="100000"/>
              </a:lnSpc>
              <a:spcBef>
                <a:spcPct val="30000"/>
              </a:spcBef>
              <a:spcAft>
                <a:spcPct val="0"/>
              </a:spcAft>
              <a:buClrTx/>
              <a:buSzTx/>
              <a:buFontTx/>
              <a:buNone/>
              <a:tabLst/>
              <a:defRPr/>
            </a:pPr>
            <a:r>
              <a:rPr lang="nb-NO" sz="1200" b="0" dirty="0">
                <a:latin typeface="+mn-lt"/>
                <a:ea typeface="Roboto Light" panose="02000000000000000000" pitchFamily="2" charset="0"/>
                <a:cs typeface="Lato Light" panose="020F0502020204030203" pitchFamily="34" charset="0"/>
              </a:rPr>
              <a:t>Dette bidrar til at nye aktører tør å ta lån, etablere driftsbygninger og satse i landbruket. Landbrukssamvirkene er derfor bondens viktigste aktør i markedet.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nb-NO" sz="1200" b="0" dirty="0">
              <a:latin typeface="+mn-lt"/>
              <a:ea typeface="Roboto Light" panose="02000000000000000000" pitchFamily="2" charset="0"/>
              <a:cs typeface="Lato Light" panose="020F0502020204030203"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b-NO" sz="1200" b="0" dirty="0">
                <a:latin typeface="+mn-lt"/>
                <a:ea typeface="Roboto Light" panose="02000000000000000000" pitchFamily="2" charset="0"/>
                <a:cs typeface="Lato Light" panose="020F0502020204030203" pitchFamily="34" charset="0"/>
              </a:rPr>
              <a:t>Landbrukssamvirkene sikrer at eier og forvalter er den samme: har interesse av en bærekraftig produksjon, samt interesse av et langsiktig perspektiv på kapitalisering og industrialisering.</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nb-NO" sz="1200" b="0" dirty="0">
              <a:latin typeface="+mn-lt"/>
              <a:ea typeface="Roboto Light" panose="02000000000000000000" pitchFamily="2" charset="0"/>
              <a:cs typeface="Lato Light" panose="020F0502020204030203"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b-NO" sz="1200" b="0" dirty="0">
                <a:latin typeface="+mn-lt"/>
                <a:ea typeface="Roboto Light" panose="02000000000000000000" pitchFamily="2" charset="0"/>
                <a:cs typeface="Lato Light" panose="020F0502020204030203" pitchFamily="34" charset="0"/>
              </a:rPr>
              <a:t>Trygghet om kapital i bedriften er der også i krevende perioder. Kapitalen kan ikke raskt flyttes over i andre selskaper og sektorer der det for øyeblikket kanskje er bedre avkastning. Bonden er dermed trygg på å kunne få avkastning på produsert råvare. </a:t>
            </a:r>
          </a:p>
          <a:p>
            <a:endParaRPr lang="nb-NO" dirty="0"/>
          </a:p>
        </p:txBody>
      </p:sp>
      <p:sp>
        <p:nvSpPr>
          <p:cNvPr id="4" name="Plassholder for lysbildenummer 3"/>
          <p:cNvSpPr>
            <a:spLocks noGrp="1"/>
          </p:cNvSpPr>
          <p:nvPr>
            <p:ph type="sldNum" sz="quarter" idx="5"/>
          </p:nvPr>
        </p:nvSpPr>
        <p:spPr/>
        <p:txBody>
          <a:bodyPr/>
          <a:lstStyle/>
          <a:p>
            <a:fld id="{86736D14-82D9-4704-8FF0-292B0B7419BE}" type="slidenum">
              <a:rPr lang="id-ID" altLang="nb-NO" smtClean="0"/>
              <a:pPr/>
              <a:t>30</a:t>
            </a:fld>
            <a:endParaRPr lang="id-ID" altLang="nb-NO"/>
          </a:p>
        </p:txBody>
      </p:sp>
    </p:spTree>
    <p:extLst>
      <p:ext uri="{BB962C8B-B14F-4D97-AF65-F5344CB8AC3E}">
        <p14:creationId xmlns:p14="http://schemas.microsoft.com/office/powerpoint/2010/main" val="2378938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69B2EC2C-D709-E8F4-04BB-CEC653E9521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7D8CEB3A-821C-96C3-A2B2-B70AD770A2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b-NO" altLang="nb-NO" dirty="0"/>
              <a:t>Fordi bønder over hele landet eier de ledende industribedriftene i næringsmiddelindustrien, går ikke inntekter herfra til investorer og aksjonærer, men tilbake til landbruket. Dette bidrar til at lokal verdiskaping opprettholdes. </a:t>
            </a:r>
          </a:p>
          <a:p>
            <a:pPr eaLnBrk="1" hangingPunct="1">
              <a:spcBef>
                <a:spcPct val="0"/>
              </a:spcBef>
            </a:pPr>
            <a:endParaRPr lang="nb-NO" altLang="nb-NO" dirty="0"/>
          </a:p>
          <a:p>
            <a:pPr eaLnBrk="1" hangingPunct="1">
              <a:spcBef>
                <a:spcPct val="0"/>
              </a:spcBef>
            </a:pPr>
            <a:r>
              <a:rPr lang="nb-NO" altLang="nb-NO" dirty="0"/>
              <a:t>Nasjonalt eierskap gir en oversikt og kontroll, husk eks. med Synnøve Finden i plansje 27. </a:t>
            </a:r>
          </a:p>
          <a:p>
            <a:pPr eaLnBrk="1" hangingPunct="1">
              <a:spcBef>
                <a:spcPct val="0"/>
              </a:spcBef>
            </a:pPr>
            <a:endParaRPr lang="nb-NO" altLang="nb-NO" dirty="0"/>
          </a:p>
          <a:p>
            <a:pPr eaLnBrk="1" hangingPunct="1">
              <a:spcBef>
                <a:spcPct val="0"/>
              </a:spcBef>
            </a:pPr>
            <a:r>
              <a:rPr lang="nb-NO" altLang="nb-NO" dirty="0"/>
              <a:t>Industristrukturen er også et resultat av landbrukssamvirkene og langsiktig fokus. </a:t>
            </a:r>
          </a:p>
        </p:txBody>
      </p:sp>
      <p:sp>
        <p:nvSpPr>
          <p:cNvPr id="14340" name="Slide Number Placeholder 3">
            <a:extLst>
              <a:ext uri="{FF2B5EF4-FFF2-40B4-BE49-F238E27FC236}">
                <a16:creationId xmlns:a16="http://schemas.microsoft.com/office/drawing/2014/main" id="{6969F5A5-515A-46BA-F53D-F1E1717177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D34970D-CD30-48BF-B794-59F8D9C09486}" type="slidenum">
              <a:rPr lang="id-ID" altLang="nb-NO" smtClean="0"/>
              <a:pPr/>
              <a:t>31</a:t>
            </a:fld>
            <a:endParaRPr lang="id-ID" altLang="nb-NO"/>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B82FA301-04D7-C4BE-4BD7-4B9B84F7A8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49341165-F50E-337E-334D-848B7FAC70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b-NO" altLang="nb-NO" dirty="0"/>
          </a:p>
        </p:txBody>
      </p:sp>
      <p:sp>
        <p:nvSpPr>
          <p:cNvPr id="8196" name="Slide Number Placeholder 3">
            <a:extLst>
              <a:ext uri="{FF2B5EF4-FFF2-40B4-BE49-F238E27FC236}">
                <a16:creationId xmlns:a16="http://schemas.microsoft.com/office/drawing/2014/main" id="{2C856673-0255-2B01-C57D-C4EC58B5F9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1681086-7EEA-40C1-AA45-C9BA9DEE44A6}" type="slidenum">
              <a:rPr lang="id-ID" altLang="nb-NO" smtClean="0"/>
              <a:pPr/>
              <a:t>3</a:t>
            </a:fld>
            <a:endParaRPr lang="id-ID" altLang="nb-NO"/>
          </a:p>
        </p:txBody>
      </p:sp>
    </p:spTree>
    <p:extLst>
      <p:ext uri="{BB962C8B-B14F-4D97-AF65-F5344CB8AC3E}">
        <p14:creationId xmlns:p14="http://schemas.microsoft.com/office/powerpoint/2010/main" val="18512073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B82FA301-04D7-C4BE-4BD7-4B9B84F7A8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49341165-F50E-337E-334D-848B7FAC70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b-NO" altLang="nb-NO" dirty="0"/>
          </a:p>
        </p:txBody>
      </p:sp>
      <p:sp>
        <p:nvSpPr>
          <p:cNvPr id="8196" name="Slide Number Placeholder 3">
            <a:extLst>
              <a:ext uri="{FF2B5EF4-FFF2-40B4-BE49-F238E27FC236}">
                <a16:creationId xmlns:a16="http://schemas.microsoft.com/office/drawing/2014/main" id="{2C856673-0255-2B01-C57D-C4EC58B5F9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1681086-7EEA-40C1-AA45-C9BA9DEE44A6}" type="slidenum">
              <a:rPr lang="id-ID" altLang="nb-NO" smtClean="0"/>
              <a:pPr/>
              <a:t>32</a:t>
            </a:fld>
            <a:endParaRPr lang="id-ID" altLang="nb-NO"/>
          </a:p>
        </p:txBody>
      </p:sp>
    </p:spTree>
    <p:extLst>
      <p:ext uri="{BB962C8B-B14F-4D97-AF65-F5344CB8AC3E}">
        <p14:creationId xmlns:p14="http://schemas.microsoft.com/office/powerpoint/2010/main" val="3069018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BEC7AA28-9B49-D4D0-CE47-7FC8FEC2CA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DB57A3EB-B754-16B7-66B9-9D21E252BE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b-NO" altLang="nb-NO"/>
          </a:p>
        </p:txBody>
      </p:sp>
      <p:sp>
        <p:nvSpPr>
          <p:cNvPr id="14340" name="Slide Number Placeholder 3">
            <a:extLst>
              <a:ext uri="{FF2B5EF4-FFF2-40B4-BE49-F238E27FC236}">
                <a16:creationId xmlns:a16="http://schemas.microsoft.com/office/drawing/2014/main" id="{31BFC9AF-B753-39E4-FD5D-08554229D2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92A7588-53C0-4535-9790-FE2EC34C2236}" type="slidenum">
              <a:rPr lang="id-ID" altLang="nb-NO" smtClean="0"/>
              <a:pPr/>
              <a:t>33</a:t>
            </a:fld>
            <a:endParaRPr lang="id-ID" altLang="nb-NO"/>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BEC7AA28-9B49-D4D0-CE47-7FC8FEC2CA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DB57A3EB-B754-16B7-66B9-9D21E252BE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b-NO" altLang="nb-NO"/>
          </a:p>
        </p:txBody>
      </p:sp>
      <p:sp>
        <p:nvSpPr>
          <p:cNvPr id="14340" name="Slide Number Placeholder 3">
            <a:extLst>
              <a:ext uri="{FF2B5EF4-FFF2-40B4-BE49-F238E27FC236}">
                <a16:creationId xmlns:a16="http://schemas.microsoft.com/office/drawing/2014/main" id="{31BFC9AF-B753-39E4-FD5D-08554229D2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92A7588-53C0-4535-9790-FE2EC34C2236}" type="slidenum">
              <a:rPr lang="id-ID" altLang="nb-NO" smtClean="0"/>
              <a:pPr/>
              <a:t>34</a:t>
            </a:fld>
            <a:endParaRPr lang="id-ID" altLang="nb-NO"/>
          </a:p>
        </p:txBody>
      </p:sp>
    </p:spTree>
    <p:extLst>
      <p:ext uri="{BB962C8B-B14F-4D97-AF65-F5344CB8AC3E}">
        <p14:creationId xmlns:p14="http://schemas.microsoft.com/office/powerpoint/2010/main" val="9303016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Lokal tilstedeværelse: over 100 avdelinger og samarbeidende lag over hele landet med felles mål: å betjene bonden.</a:t>
            </a:r>
          </a:p>
          <a:p>
            <a:endParaRPr lang="nb-NO" dirty="0"/>
          </a:p>
          <a:p>
            <a:r>
              <a:rPr lang="nb-NO" dirty="0"/>
              <a:t>Mentorordning: søke støtte hos en mentor og få en «ekstra hånd på rattet» den første tiden</a:t>
            </a:r>
          </a:p>
          <a:p>
            <a:endParaRPr lang="nb-NO" dirty="0"/>
          </a:p>
          <a:p>
            <a:r>
              <a:rPr lang="nb-NO" dirty="0"/>
              <a:t>Forskning og utvikling: viktig område der forskningsprosjekt jobber for å få frem nye norske proteinråvarer til kraftfôr </a:t>
            </a:r>
          </a:p>
          <a:p>
            <a:endParaRPr lang="nb-NO" dirty="0"/>
          </a:p>
          <a:p>
            <a:r>
              <a:rPr lang="nb-NO" dirty="0"/>
              <a:t>Digitale løsninger: «Min gård» er en digital løsning der bonden kan bestille varer, se egen status for bestillinger, egne kornleveranser, bestille </a:t>
            </a:r>
            <a:r>
              <a:rPr lang="nb-NO"/>
              <a:t>kornoppgjør etc. </a:t>
            </a:r>
            <a:endParaRPr lang="nb-NO" dirty="0"/>
          </a:p>
        </p:txBody>
      </p:sp>
      <p:sp>
        <p:nvSpPr>
          <p:cNvPr id="4" name="Plassholder for lysbildenummer 3"/>
          <p:cNvSpPr>
            <a:spLocks noGrp="1"/>
          </p:cNvSpPr>
          <p:nvPr>
            <p:ph type="sldNum" sz="quarter" idx="5"/>
          </p:nvPr>
        </p:nvSpPr>
        <p:spPr/>
        <p:txBody>
          <a:bodyPr/>
          <a:lstStyle/>
          <a:p>
            <a:fld id="{86736D14-82D9-4704-8FF0-292B0B7419BE}" type="slidenum">
              <a:rPr lang="id-ID" altLang="nb-NO" smtClean="0"/>
              <a:pPr/>
              <a:t>35</a:t>
            </a:fld>
            <a:endParaRPr lang="id-ID" altLang="nb-NO"/>
          </a:p>
        </p:txBody>
      </p:sp>
    </p:spTree>
    <p:extLst>
      <p:ext uri="{BB962C8B-B14F-4D97-AF65-F5344CB8AC3E}">
        <p14:creationId xmlns:p14="http://schemas.microsoft.com/office/powerpoint/2010/main" val="32599092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86736D14-82D9-4704-8FF0-292B0B7419BE}" type="slidenum">
              <a:rPr lang="id-ID" altLang="nb-NO" smtClean="0"/>
              <a:pPr/>
              <a:t>36</a:t>
            </a:fld>
            <a:endParaRPr lang="id-ID" altLang="nb-NO"/>
          </a:p>
        </p:txBody>
      </p:sp>
    </p:spTree>
    <p:extLst>
      <p:ext uri="{BB962C8B-B14F-4D97-AF65-F5344CB8AC3E}">
        <p14:creationId xmlns:p14="http://schemas.microsoft.com/office/powerpoint/2010/main" val="16586710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Leveringsavtaler tilbyr medlemmer flere typer avtaler med mulighet for pristillegg og spennende produksjoner.</a:t>
            </a:r>
          </a:p>
          <a:p>
            <a:endParaRPr lang="nb-NO" dirty="0"/>
          </a:p>
          <a:p>
            <a:r>
              <a:rPr lang="nb-NO" dirty="0"/>
              <a:t>Startpakke for nye brukere: ekstra pris i oppstartsperioden, tilpasset rådgivning, to prosent pristillegg i 2 av de 5 første årene, prioritet ved kjøp av avlsdyr, refusjon av frakt og provisjoner. </a:t>
            </a:r>
          </a:p>
          <a:p>
            <a:endParaRPr lang="nb-NO" dirty="0"/>
          </a:p>
          <a:p>
            <a:r>
              <a:rPr lang="nb-NO" dirty="0"/>
              <a:t>Fagmøter, sosiale samlinger, veterinærtjenester etc.: rabatt ved deltakelse på fagkongresser og fagmøter, faglige og sosiale samlinger for nye eiere, fabrikkbesøk, fjørfeskole</a:t>
            </a:r>
          </a:p>
          <a:p>
            <a:endParaRPr lang="nb-NO" dirty="0"/>
          </a:p>
          <a:p>
            <a:r>
              <a:rPr lang="nb-NO" dirty="0" err="1"/>
              <a:t>Nybrukerdag</a:t>
            </a:r>
            <a:r>
              <a:rPr lang="nb-NO" dirty="0"/>
              <a:t>: ber inn alle nye eiere til en dag på et anlegg der en orienterer om anlegget, har omvisning i anlegget, forteller om hva det innebærer å være eier (møter en tillitsvalgt), orienterer om Nortura sitt medlemssenter og fagkonsulenter, samt sender en gave med hjem.</a:t>
            </a:r>
          </a:p>
          <a:p>
            <a:endParaRPr lang="nb-NO" dirty="0"/>
          </a:p>
          <a:p>
            <a:r>
              <a:rPr lang="nb-NO" dirty="0"/>
              <a:t>Rekruttering: samarbeid med NBU og 4H, husdyrtreff på landbruksskolene, deltar med andre organisasjoner på landbrukshelger og unge bønder kurs, tilstedeværelse på arrangementer og messer. </a:t>
            </a:r>
          </a:p>
          <a:p>
            <a:endParaRPr lang="nb-NO" dirty="0"/>
          </a:p>
          <a:p>
            <a:r>
              <a:rPr lang="nb-NO" dirty="0"/>
              <a:t>Økonomi: medlemskapitalkonto med god avkastning (god rente på innskudd), låneinnskuddskonto med god rente og tilbud om driftskredittordning. </a:t>
            </a:r>
          </a:p>
        </p:txBody>
      </p:sp>
      <p:sp>
        <p:nvSpPr>
          <p:cNvPr id="4" name="Plassholder for lysbildenummer 3"/>
          <p:cNvSpPr>
            <a:spLocks noGrp="1"/>
          </p:cNvSpPr>
          <p:nvPr>
            <p:ph type="sldNum" sz="quarter" idx="5"/>
          </p:nvPr>
        </p:nvSpPr>
        <p:spPr/>
        <p:txBody>
          <a:bodyPr/>
          <a:lstStyle/>
          <a:p>
            <a:fld id="{86736D14-82D9-4704-8FF0-292B0B7419BE}" type="slidenum">
              <a:rPr lang="id-ID" altLang="nb-NO" smtClean="0"/>
              <a:pPr/>
              <a:t>37</a:t>
            </a:fld>
            <a:endParaRPr lang="id-ID" altLang="nb-NO"/>
          </a:p>
        </p:txBody>
      </p:sp>
    </p:spTree>
    <p:extLst>
      <p:ext uri="{BB962C8B-B14F-4D97-AF65-F5344CB8AC3E}">
        <p14:creationId xmlns:p14="http://schemas.microsoft.com/office/powerpoint/2010/main" val="39724450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Lokal tilstedeværelse: legger til rette og har fokus på god tilrettelegging for andelseiere innenfor sitt område</a:t>
            </a:r>
          </a:p>
          <a:p>
            <a:endParaRPr lang="nb-NO" dirty="0"/>
          </a:p>
          <a:p>
            <a:r>
              <a:rPr lang="nb-NO" dirty="0"/>
              <a:t>Gode salgsbetingelser og kjøpsrabatter: salgs- og leveringsbetingelser for kraftfôr og gjødsel, l-melk, TRR, </a:t>
            </a:r>
            <a:r>
              <a:rPr lang="nb-NO" dirty="0" err="1"/>
              <a:t>ettermarked</a:t>
            </a:r>
            <a:r>
              <a:rPr lang="nb-NO" dirty="0"/>
              <a:t> og sekkeruter for kraftfôr.</a:t>
            </a:r>
          </a:p>
          <a:p>
            <a:endParaRPr lang="nb-NO" dirty="0"/>
          </a:p>
          <a:p>
            <a:r>
              <a:rPr lang="nb-NO" dirty="0"/>
              <a:t>Kvantumsrabatter: 1% rabatt på kraftfôr i bulk ved gitte betingelser</a:t>
            </a:r>
          </a:p>
          <a:p>
            <a:endParaRPr lang="nb-NO" dirty="0"/>
          </a:p>
          <a:p>
            <a:r>
              <a:rPr lang="nb-NO" dirty="0" err="1"/>
              <a:t>Webrabatter</a:t>
            </a:r>
            <a:r>
              <a:rPr lang="nb-NO" dirty="0"/>
              <a:t>: bestilling via bedrift.bondekompaniet.no (tonnvarer) utløser rabatt på 100,- eks. mva. på hver bestilling over kr 5 000,- eks. mva. for ulike varer.</a:t>
            </a:r>
          </a:p>
          <a:p>
            <a:endParaRPr lang="nb-NO" dirty="0"/>
          </a:p>
          <a:p>
            <a:r>
              <a:rPr lang="nb-NO" dirty="0"/>
              <a:t>Etableringsrabatt: for ny eller ung bonde i etableringsfasen.</a:t>
            </a:r>
          </a:p>
          <a:p>
            <a:endParaRPr lang="nb-NO" dirty="0"/>
          </a:p>
          <a:p>
            <a:r>
              <a:rPr lang="nb-NO" dirty="0" err="1"/>
              <a:t>Årskvantumrabatt</a:t>
            </a:r>
            <a:r>
              <a:rPr lang="nb-NO" dirty="0"/>
              <a:t>: rabatt beregnet på totalkjøp per år på gitte varer.</a:t>
            </a:r>
          </a:p>
          <a:p>
            <a:endParaRPr lang="nb-NO" dirty="0"/>
          </a:p>
          <a:p>
            <a:r>
              <a:rPr lang="nb-NO" dirty="0"/>
              <a:t>Kjøpsutbytte ved overskudd: resultat fra siste driftsår avgjør om styre og årsmøte vedtar å betale ut kjøpsutbytte. Utbytte blir betalt ut til medlemmer for siste kalenderår etter vedtak i avholdt årsmøte. </a:t>
            </a:r>
          </a:p>
          <a:p>
            <a:endParaRPr lang="nb-NO" dirty="0"/>
          </a:p>
          <a:p>
            <a:r>
              <a:rPr lang="nb-NO" dirty="0"/>
              <a:t>Sparekonto: gode betingelser på medlemsinnskudd med rentesatser fra 2,7% til 3,5% for ulike innskuddsbeløp.</a:t>
            </a:r>
          </a:p>
          <a:p>
            <a:endParaRPr lang="nb-NO" dirty="0"/>
          </a:p>
          <a:p>
            <a:r>
              <a:rPr lang="nb-NO" dirty="0"/>
              <a:t>Medlemsfordeler i </a:t>
            </a:r>
            <a:r>
              <a:rPr lang="nb-NO" dirty="0" err="1"/>
              <a:t>Agrol</a:t>
            </a:r>
            <a:r>
              <a:rPr lang="nb-NO" dirty="0"/>
              <a:t> med </a:t>
            </a:r>
            <a:r>
              <a:rPr lang="nb-NO" dirty="0" err="1"/>
              <a:t>Agricard</a:t>
            </a:r>
            <a:r>
              <a:rPr lang="nb-NO" dirty="0"/>
              <a:t>, innkjøpsfordeler fra solide leverandører</a:t>
            </a:r>
          </a:p>
          <a:p>
            <a:endParaRPr lang="nb-NO" dirty="0"/>
          </a:p>
          <a:p>
            <a:r>
              <a:rPr lang="nb-NO" dirty="0"/>
              <a:t>Gratis rådgivning: som medlem får du gratis faglige råd og veiledning innen kraftfôr, plantekultur, l-melk, traktor og redskap.</a:t>
            </a:r>
          </a:p>
          <a:p>
            <a:endParaRPr lang="nb-NO" dirty="0"/>
          </a:p>
          <a:p>
            <a:r>
              <a:rPr lang="nb-NO" dirty="0"/>
              <a:t>Gratis abonnement på Bondevennen </a:t>
            </a:r>
          </a:p>
          <a:p>
            <a:endParaRPr lang="nb-NO" dirty="0"/>
          </a:p>
          <a:p>
            <a:endParaRPr lang="nb-NO" dirty="0"/>
          </a:p>
          <a:p>
            <a:endParaRPr lang="nb-NO" dirty="0"/>
          </a:p>
          <a:p>
            <a:r>
              <a:rPr lang="nb-NO" dirty="0"/>
              <a:t>Forskning og utvikling: viktig område der forskningsprosjekt jobber for å få frem nye norske proteinråvarer til kraftfôr </a:t>
            </a:r>
          </a:p>
          <a:p>
            <a:endParaRPr lang="nb-NO" dirty="0"/>
          </a:p>
          <a:p>
            <a:r>
              <a:rPr lang="nb-NO" dirty="0"/>
              <a:t>Digitale løsninger: «Min gård» er en digital løsning der bonden kan bestille varer, se egen status for bestillinger, egne kornleveranser, bestille kornoppgjør etc. </a:t>
            </a:r>
          </a:p>
        </p:txBody>
      </p:sp>
      <p:sp>
        <p:nvSpPr>
          <p:cNvPr id="4" name="Plassholder for lysbildenummer 3"/>
          <p:cNvSpPr>
            <a:spLocks noGrp="1"/>
          </p:cNvSpPr>
          <p:nvPr>
            <p:ph type="sldNum" sz="quarter" idx="5"/>
          </p:nvPr>
        </p:nvSpPr>
        <p:spPr/>
        <p:txBody>
          <a:bodyPr/>
          <a:lstStyle/>
          <a:p>
            <a:fld id="{86736D14-82D9-4704-8FF0-292B0B7419BE}" type="slidenum">
              <a:rPr lang="id-ID" altLang="nb-NO" smtClean="0"/>
              <a:pPr/>
              <a:t>38</a:t>
            </a:fld>
            <a:endParaRPr lang="id-ID" altLang="nb-NO"/>
          </a:p>
        </p:txBody>
      </p:sp>
    </p:spTree>
    <p:extLst>
      <p:ext uri="{BB962C8B-B14F-4D97-AF65-F5344CB8AC3E}">
        <p14:creationId xmlns:p14="http://schemas.microsoft.com/office/powerpoint/2010/main" val="3259909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nb-NO" dirty="0"/>
              <a:t>Formål med plansjen er at elver skal tunes inn på at det er ulike former for selskaper med ulike mål. Som en innledning til videre informasjon om samvirke som foretaksform.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nb-NO"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nb-NO" dirty="0"/>
              <a:t>Selskap: </a:t>
            </a:r>
            <a:r>
              <a:rPr lang="nb-NO" sz="1200" dirty="0">
                <a:latin typeface="Nunito" pitchFamily="2" charset="0"/>
                <a:cs typeface="Poppins SemiBold" panose="00000700000000000000" pitchFamily="2" charset="0"/>
              </a:rPr>
              <a:t>v</a:t>
            </a:r>
            <a:r>
              <a:rPr lang="nb-NO" altLang="nb-NO" sz="1200" dirty="0">
                <a:latin typeface="Nunito" pitchFamily="2" charset="0"/>
                <a:cs typeface="Poppins SemiBold" panose="00000700000000000000" pitchFamily="2" charset="0"/>
              </a:rPr>
              <a:t>anlig </a:t>
            </a:r>
            <a:r>
              <a:rPr lang="nb-NO" sz="1200" dirty="0">
                <a:solidFill>
                  <a:schemeClr val="tx1">
                    <a:lumMod val="85000"/>
                    <a:lumOff val="15000"/>
                  </a:schemeClr>
                </a:solidFill>
                <a:latin typeface="Nunito" pitchFamily="2" charset="0"/>
              </a:rPr>
              <a:t>når målsetting er økonomisk vinning for eiere (eks. AS/ASA/ANS)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nb-NO" sz="1200" dirty="0">
              <a:solidFill>
                <a:schemeClr val="tx1">
                  <a:lumMod val="85000"/>
                  <a:lumOff val="15000"/>
                </a:schemeClr>
              </a:solidFill>
              <a:latin typeface="Nunito" pitchFamily="2"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b-NO" sz="1200" dirty="0">
                <a:solidFill>
                  <a:schemeClr val="tx1">
                    <a:lumMod val="85000"/>
                    <a:lumOff val="15000"/>
                  </a:schemeClr>
                </a:solidFill>
                <a:latin typeface="Nunito" pitchFamily="2" charset="0"/>
              </a:rPr>
              <a:t>Stiftelse: vanlig når målsetting er å fremme politiske eller kulturelle interesser</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nb-NO" altLang="nb-NO" sz="1200" dirty="0">
              <a:solidFill>
                <a:schemeClr val="tx1">
                  <a:lumMod val="85000"/>
                  <a:lumOff val="15000"/>
                </a:schemeClr>
              </a:solidFill>
              <a:latin typeface="Nunito" pitchFamily="2"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b-NO" altLang="nb-NO" sz="1200" dirty="0">
                <a:latin typeface="Nunito" pitchFamily="2" charset="0"/>
              </a:rPr>
              <a:t>Samvirkeforetak: </a:t>
            </a:r>
            <a:r>
              <a:rPr lang="nb-NO" sz="1200" dirty="0">
                <a:solidFill>
                  <a:schemeClr val="tx1">
                    <a:lumMod val="85000"/>
                    <a:lumOff val="15000"/>
                  </a:schemeClr>
                </a:solidFill>
                <a:latin typeface="Nunito" pitchFamily="2" charset="0"/>
              </a:rPr>
              <a:t>vanlig når målsetting er å fremme politiske eller kulturelle interesser</a:t>
            </a:r>
            <a:endParaRPr lang="id-ID" altLang="nb-NO" sz="1200" dirty="0">
              <a:latin typeface="Nunito" pitchFamily="2"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id-ID" altLang="nb-NO" sz="1200" dirty="0">
              <a:latin typeface="Nunito" pitchFamily="2"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id-ID" sz="1200" dirty="0">
              <a:solidFill>
                <a:schemeClr val="tx1">
                  <a:lumMod val="85000"/>
                  <a:lumOff val="15000"/>
                </a:schemeClr>
              </a:solidFill>
              <a:latin typeface="Nunito" pitchFamily="2" charset="0"/>
            </a:endParaRPr>
          </a:p>
          <a:p>
            <a:endParaRPr lang="nb-NO" dirty="0"/>
          </a:p>
        </p:txBody>
      </p:sp>
      <p:sp>
        <p:nvSpPr>
          <p:cNvPr id="4" name="Plassholder for lysbildenummer 3"/>
          <p:cNvSpPr>
            <a:spLocks noGrp="1"/>
          </p:cNvSpPr>
          <p:nvPr>
            <p:ph type="sldNum" sz="quarter" idx="5"/>
          </p:nvPr>
        </p:nvSpPr>
        <p:spPr/>
        <p:txBody>
          <a:bodyPr/>
          <a:lstStyle/>
          <a:p>
            <a:fld id="{86736D14-82D9-4704-8FF0-292B0B7419BE}" type="slidenum">
              <a:rPr lang="id-ID" altLang="nb-NO" smtClean="0"/>
              <a:pPr/>
              <a:t>4</a:t>
            </a:fld>
            <a:endParaRPr lang="id-ID" altLang="nb-NO"/>
          </a:p>
        </p:txBody>
      </p:sp>
    </p:spTree>
    <p:extLst>
      <p:ext uri="{BB962C8B-B14F-4D97-AF65-F5344CB8AC3E}">
        <p14:creationId xmlns:p14="http://schemas.microsoft.com/office/powerpoint/2010/main" val="849375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Film som gir elevene inntrykk av hva et samvirke er, de neste lysbildene oppsummerer dette – kan stoppe litt opp og prate rundt «elementene».</a:t>
            </a:r>
          </a:p>
        </p:txBody>
      </p:sp>
      <p:sp>
        <p:nvSpPr>
          <p:cNvPr id="4" name="Plassholder for lysbildenummer 3"/>
          <p:cNvSpPr>
            <a:spLocks noGrp="1"/>
          </p:cNvSpPr>
          <p:nvPr>
            <p:ph type="sldNum" sz="quarter" idx="5"/>
          </p:nvPr>
        </p:nvSpPr>
        <p:spPr/>
        <p:txBody>
          <a:bodyPr/>
          <a:lstStyle/>
          <a:p>
            <a:fld id="{86736D14-82D9-4704-8FF0-292B0B7419BE}" type="slidenum">
              <a:rPr lang="id-ID" altLang="nb-NO" smtClean="0"/>
              <a:pPr/>
              <a:t>5</a:t>
            </a:fld>
            <a:endParaRPr lang="id-ID" altLang="nb-NO"/>
          </a:p>
        </p:txBody>
      </p:sp>
    </p:spTree>
    <p:extLst>
      <p:ext uri="{BB962C8B-B14F-4D97-AF65-F5344CB8AC3E}">
        <p14:creationId xmlns:p14="http://schemas.microsoft.com/office/powerpoint/2010/main" val="1617871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AA580B75-4A87-16FE-CCD5-65A5B37917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A00C0306-361C-B872-DF64-D097C91D8A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nb-NO" altLang="nb-NO" dirty="0"/>
              <a:t>Samvirkeformen har slektskap med både selskapsformen og foreningsformen, da gjerne nærmest AS. Det er likevel noen viktige forskjeller mellom AS og samvirkeforetak, ikke minst når det gjelder deltakernes økonomiske rettigheter. </a:t>
            </a:r>
          </a:p>
          <a:p>
            <a:pPr>
              <a:spcBef>
                <a:spcPct val="0"/>
              </a:spcBef>
            </a:pPr>
            <a:endParaRPr lang="nb-NO" altLang="nb-NO" dirty="0"/>
          </a:p>
          <a:p>
            <a:pPr>
              <a:spcBef>
                <a:spcPct val="0"/>
              </a:spcBef>
            </a:pPr>
            <a:r>
              <a:rPr lang="nb-NO" altLang="nb-NO" dirty="0"/>
              <a:t>Samvirkeforetakene har til formål å ivareta medlemmenes interesser som avtakere eller tilbydere av varer eller tjenester. </a:t>
            </a:r>
          </a:p>
        </p:txBody>
      </p:sp>
      <p:sp>
        <p:nvSpPr>
          <p:cNvPr id="6148" name="Slide Number Placeholder 3">
            <a:extLst>
              <a:ext uri="{FF2B5EF4-FFF2-40B4-BE49-F238E27FC236}">
                <a16:creationId xmlns:a16="http://schemas.microsoft.com/office/drawing/2014/main" id="{65460FB7-B881-247B-FD7F-A969B41B81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6BC7552B-1C82-4034-B710-3274AFEA9F2E}" type="slidenum">
              <a:rPr lang="id-ID" altLang="nb-NO"/>
              <a:pPr/>
              <a:t>6</a:t>
            </a:fld>
            <a:endParaRPr lang="id-ID" altLang="nb-NO"/>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2EEDEBA5-49DB-5119-D899-F9F112E730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FF4E905A-1973-2B4C-C918-3E3CAE10B0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b-NO" altLang="nb-NO" dirty="0"/>
          </a:p>
        </p:txBody>
      </p:sp>
      <p:sp>
        <p:nvSpPr>
          <p:cNvPr id="27652" name="Slide Number Placeholder 3">
            <a:extLst>
              <a:ext uri="{FF2B5EF4-FFF2-40B4-BE49-F238E27FC236}">
                <a16:creationId xmlns:a16="http://schemas.microsoft.com/office/drawing/2014/main" id="{D8241458-F723-B146-F110-33256E9A93A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AE60726-F66E-438D-9FAD-36925384135E}" type="slidenum">
              <a:rPr lang="id-ID" altLang="nb-NO" smtClean="0"/>
              <a:pPr/>
              <a:t>7</a:t>
            </a:fld>
            <a:endParaRPr lang="id-ID" altLang="nb-NO"/>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1510CE7D-7333-3599-888E-FF26494013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27C60E90-73FC-DCA1-CA22-CFD0A5829B5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b-NO" altLang="nb-NO" dirty="0"/>
          </a:p>
        </p:txBody>
      </p:sp>
      <p:sp>
        <p:nvSpPr>
          <p:cNvPr id="38916" name="Slide Number Placeholder 3">
            <a:extLst>
              <a:ext uri="{FF2B5EF4-FFF2-40B4-BE49-F238E27FC236}">
                <a16:creationId xmlns:a16="http://schemas.microsoft.com/office/drawing/2014/main" id="{B0401FAC-A156-560F-4940-0693FD48BBE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0536EDF-5F58-4494-9AF2-D920F55B789E}" type="slidenum">
              <a:rPr lang="id-ID" altLang="nb-NO" smtClean="0"/>
              <a:pPr/>
              <a:t>8</a:t>
            </a:fld>
            <a:endParaRPr lang="id-ID" altLang="nb-NO"/>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8D195C07-75D7-4264-0662-39F2943111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5CBA1C27-42F3-43FE-22E3-E5CCF855949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b-NO" altLang="nb-NO" sz="1100" dirty="0"/>
              <a:t>1896: Felleskjøpet stiftes på grunnlag av et behov for bedre kunnskap om bruk av kunstgjødsel og kraftfôr. Behov for felles innkjøp av kraftfôr/gjødningsmidler.</a:t>
            </a:r>
          </a:p>
          <a:p>
            <a:pPr eaLnBrk="1" hangingPunct="1">
              <a:spcBef>
                <a:spcPct val="0"/>
              </a:spcBef>
            </a:pPr>
            <a:endParaRPr lang="nb-NO" altLang="nb-NO" dirty="0"/>
          </a:p>
          <a:p>
            <a:pPr eaLnBrk="1" hangingPunct="1">
              <a:spcBef>
                <a:spcPct val="0"/>
              </a:spcBef>
            </a:pPr>
            <a:r>
              <a:rPr lang="nb-NO" altLang="nb-NO" dirty="0"/>
              <a:t>Selskapsformen er en av nøkkelen til suksess, f. eks. aldri vært noe investeringsobjekt for utenlandsk kapital</a:t>
            </a:r>
          </a:p>
        </p:txBody>
      </p:sp>
      <p:sp>
        <p:nvSpPr>
          <p:cNvPr id="48132" name="Slide Number Placeholder 3">
            <a:extLst>
              <a:ext uri="{FF2B5EF4-FFF2-40B4-BE49-F238E27FC236}">
                <a16:creationId xmlns:a16="http://schemas.microsoft.com/office/drawing/2014/main" id="{C71D4CE3-0273-A438-2793-44AA0249E0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C52B46D-5DF3-4680-A2FB-774040B5C620}" type="slidenum">
              <a:rPr lang="id-ID" altLang="nb-NO" smtClean="0"/>
              <a:pPr/>
              <a:t>9</a:t>
            </a:fld>
            <a:endParaRPr lang="id-ID" altLang="nb-NO"/>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9051" y="664954"/>
            <a:ext cx="3651071" cy="3651071"/>
          </a:xfrm>
          <a:custGeom>
            <a:avLst/>
            <a:gdLst>
              <a:gd name="connsiteX0" fmla="*/ 1635919 w 3271838"/>
              <a:gd name="connsiteY0" fmla="*/ 0 h 3271838"/>
              <a:gd name="connsiteX1" fmla="*/ 3271838 w 3271838"/>
              <a:gd name="connsiteY1" fmla="*/ 1635919 h 3271838"/>
              <a:gd name="connsiteX2" fmla="*/ 1635919 w 3271838"/>
              <a:gd name="connsiteY2" fmla="*/ 3271838 h 3271838"/>
              <a:gd name="connsiteX3" fmla="*/ 0 w 3271838"/>
              <a:gd name="connsiteY3" fmla="*/ 1635919 h 3271838"/>
              <a:gd name="connsiteX4" fmla="*/ 1635919 w 3271838"/>
              <a:gd name="connsiteY4" fmla="*/ 0 h 3271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838" h="3271838">
                <a:moveTo>
                  <a:pt x="1635919" y="0"/>
                </a:moveTo>
                <a:cubicBezTo>
                  <a:pt x="2539412" y="0"/>
                  <a:pt x="3271838" y="732426"/>
                  <a:pt x="3271838" y="1635919"/>
                </a:cubicBezTo>
                <a:cubicBezTo>
                  <a:pt x="3271838" y="2539412"/>
                  <a:pt x="2539412" y="3271838"/>
                  <a:pt x="1635919" y="3271838"/>
                </a:cubicBezTo>
                <a:cubicBezTo>
                  <a:pt x="732426" y="3271838"/>
                  <a:pt x="0" y="2539412"/>
                  <a:pt x="0" y="1635919"/>
                </a:cubicBezTo>
                <a:cubicBezTo>
                  <a:pt x="0" y="732426"/>
                  <a:pt x="732426" y="0"/>
                  <a:pt x="1635919" y="0"/>
                </a:cubicBezTo>
                <a:close/>
              </a:path>
            </a:pathLst>
          </a:custGeom>
          <a:solidFill>
            <a:schemeClr val="bg1">
              <a:lumMod val="95000"/>
            </a:schemeClr>
          </a:solidFill>
        </p:spPr>
        <p:txBody>
          <a:bodyPr wrap="square">
            <a:noAutofit/>
          </a:bodyPr>
          <a:lstStyle/>
          <a:p>
            <a:pPr lvl="0"/>
            <a:endParaRPr lang="en-US" noProof="0" dirty="0"/>
          </a:p>
        </p:txBody>
      </p:sp>
      <p:sp>
        <p:nvSpPr>
          <p:cNvPr id="11" name="Picture Placeholder 10"/>
          <p:cNvSpPr>
            <a:spLocks noGrp="1"/>
          </p:cNvSpPr>
          <p:nvPr>
            <p:ph type="pic" sz="quarter" idx="11"/>
          </p:nvPr>
        </p:nvSpPr>
        <p:spPr>
          <a:xfrm>
            <a:off x="4240122" y="3366517"/>
            <a:ext cx="1728790" cy="1728790"/>
          </a:xfrm>
          <a:custGeom>
            <a:avLst/>
            <a:gdLst>
              <a:gd name="connsiteX0" fmla="*/ 864395 w 1728790"/>
              <a:gd name="connsiteY0" fmla="*/ 0 h 1728790"/>
              <a:gd name="connsiteX1" fmla="*/ 1728790 w 1728790"/>
              <a:gd name="connsiteY1" fmla="*/ 864395 h 1728790"/>
              <a:gd name="connsiteX2" fmla="*/ 864395 w 1728790"/>
              <a:gd name="connsiteY2" fmla="*/ 1728790 h 1728790"/>
              <a:gd name="connsiteX3" fmla="*/ 0 w 1728790"/>
              <a:gd name="connsiteY3" fmla="*/ 864395 h 1728790"/>
              <a:gd name="connsiteX4" fmla="*/ 864395 w 1728790"/>
              <a:gd name="connsiteY4" fmla="*/ 0 h 1728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790" h="1728790">
                <a:moveTo>
                  <a:pt x="864395" y="0"/>
                </a:moveTo>
                <a:cubicBezTo>
                  <a:pt x="1341787" y="0"/>
                  <a:pt x="1728790" y="387003"/>
                  <a:pt x="1728790" y="864395"/>
                </a:cubicBezTo>
                <a:cubicBezTo>
                  <a:pt x="1728790" y="1341787"/>
                  <a:pt x="1341787" y="1728790"/>
                  <a:pt x="864395" y="1728790"/>
                </a:cubicBezTo>
                <a:cubicBezTo>
                  <a:pt x="387003" y="1728790"/>
                  <a:pt x="0" y="1341787"/>
                  <a:pt x="0" y="864395"/>
                </a:cubicBezTo>
                <a:cubicBezTo>
                  <a:pt x="0" y="387003"/>
                  <a:pt x="387003" y="0"/>
                  <a:pt x="864395" y="0"/>
                </a:cubicBezTo>
                <a:close/>
              </a:path>
            </a:pathLst>
          </a:custGeom>
          <a:solidFill>
            <a:schemeClr val="bg1">
              <a:lumMod val="95000"/>
            </a:schemeClr>
          </a:solidFill>
        </p:spPr>
        <p:txBody>
          <a:bodyPr wrap="square">
            <a:noAutofit/>
          </a:bodyPr>
          <a:lstStyle/>
          <a:p>
            <a:pPr lvl="0"/>
            <a:endParaRPr lang="en-US" noProof="0" dirty="0"/>
          </a:p>
        </p:txBody>
      </p:sp>
      <p:sp>
        <p:nvSpPr>
          <p:cNvPr id="12" name="Picture Placeholder 11"/>
          <p:cNvSpPr>
            <a:spLocks noGrp="1"/>
          </p:cNvSpPr>
          <p:nvPr>
            <p:ph type="pic" sz="quarter" idx="12"/>
          </p:nvPr>
        </p:nvSpPr>
        <p:spPr>
          <a:xfrm>
            <a:off x="2414586" y="4897389"/>
            <a:ext cx="1214438" cy="1214438"/>
          </a:xfrm>
          <a:custGeom>
            <a:avLst/>
            <a:gdLst>
              <a:gd name="connsiteX0" fmla="*/ 607219 w 1214438"/>
              <a:gd name="connsiteY0" fmla="*/ 0 h 1214438"/>
              <a:gd name="connsiteX1" fmla="*/ 1214438 w 1214438"/>
              <a:gd name="connsiteY1" fmla="*/ 607219 h 1214438"/>
              <a:gd name="connsiteX2" fmla="*/ 607219 w 1214438"/>
              <a:gd name="connsiteY2" fmla="*/ 1214438 h 1214438"/>
              <a:gd name="connsiteX3" fmla="*/ 0 w 1214438"/>
              <a:gd name="connsiteY3" fmla="*/ 607219 h 1214438"/>
              <a:gd name="connsiteX4" fmla="*/ 607219 w 1214438"/>
              <a:gd name="connsiteY4" fmla="*/ 0 h 1214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438" h="1214438">
                <a:moveTo>
                  <a:pt x="607219" y="0"/>
                </a:moveTo>
                <a:cubicBezTo>
                  <a:pt x="942577" y="0"/>
                  <a:pt x="1214438" y="271861"/>
                  <a:pt x="1214438" y="607219"/>
                </a:cubicBezTo>
                <a:cubicBezTo>
                  <a:pt x="1214438" y="942577"/>
                  <a:pt x="942577" y="1214438"/>
                  <a:pt x="607219" y="1214438"/>
                </a:cubicBezTo>
                <a:cubicBezTo>
                  <a:pt x="271861" y="1214438"/>
                  <a:pt x="0" y="942577"/>
                  <a:pt x="0" y="607219"/>
                </a:cubicBezTo>
                <a:cubicBezTo>
                  <a:pt x="0" y="271861"/>
                  <a:pt x="271861" y="0"/>
                  <a:pt x="607219" y="0"/>
                </a:cubicBezTo>
                <a:close/>
              </a:path>
            </a:pathLst>
          </a:custGeom>
          <a:solidFill>
            <a:schemeClr val="bg1">
              <a:lumMod val="95000"/>
            </a:schemeClr>
          </a:solidFill>
        </p:spPr>
        <p:txBody>
          <a:bodyPr wrap="square">
            <a:noAutofit/>
          </a:bodyPr>
          <a:lstStyle/>
          <a:p>
            <a:pPr lvl="0"/>
            <a:endParaRPr lang="en-US" noProof="0" dirty="0"/>
          </a:p>
        </p:txBody>
      </p:sp>
    </p:spTree>
    <p:extLst>
      <p:ext uri="{BB962C8B-B14F-4D97-AF65-F5344CB8AC3E}">
        <p14:creationId xmlns:p14="http://schemas.microsoft.com/office/powerpoint/2010/main" val="1482562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3087754"/>
            <a:ext cx="6735101" cy="2739215"/>
          </a:xfrm>
          <a:custGeom>
            <a:avLst/>
            <a:gdLst>
              <a:gd name="connsiteX0" fmla="*/ 0 w 6735101"/>
              <a:gd name="connsiteY0" fmla="*/ 0 h 2739215"/>
              <a:gd name="connsiteX1" fmla="*/ 6288910 w 6735101"/>
              <a:gd name="connsiteY1" fmla="*/ 0 h 2739215"/>
              <a:gd name="connsiteX2" fmla="*/ 6735101 w 6735101"/>
              <a:gd name="connsiteY2" fmla="*/ 446191 h 2739215"/>
              <a:gd name="connsiteX3" fmla="*/ 6735101 w 6735101"/>
              <a:gd name="connsiteY3" fmla="*/ 2293024 h 2739215"/>
              <a:gd name="connsiteX4" fmla="*/ 6288910 w 6735101"/>
              <a:gd name="connsiteY4" fmla="*/ 2739215 h 2739215"/>
              <a:gd name="connsiteX5" fmla="*/ 0 w 6735101"/>
              <a:gd name="connsiteY5" fmla="*/ 2739215 h 273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5101" h="2739215">
                <a:moveTo>
                  <a:pt x="0" y="0"/>
                </a:moveTo>
                <a:lnTo>
                  <a:pt x="6288910" y="0"/>
                </a:lnTo>
                <a:cubicBezTo>
                  <a:pt x="6535334" y="0"/>
                  <a:pt x="6735101" y="199767"/>
                  <a:pt x="6735101" y="446191"/>
                </a:cubicBezTo>
                <a:lnTo>
                  <a:pt x="6735101" y="2293024"/>
                </a:lnTo>
                <a:cubicBezTo>
                  <a:pt x="6735101" y="2539448"/>
                  <a:pt x="6535334" y="2739215"/>
                  <a:pt x="6288910" y="2739215"/>
                </a:cubicBezTo>
                <a:lnTo>
                  <a:pt x="0" y="2739215"/>
                </a:lnTo>
                <a:close/>
              </a:path>
            </a:pathLst>
          </a:custGeom>
          <a:solidFill>
            <a:schemeClr val="bg1">
              <a:lumMod val="95000"/>
            </a:schemeClr>
          </a:solidFill>
        </p:spPr>
        <p:txBody>
          <a:bodyPr wrap="square">
            <a:noAutofit/>
          </a:bodyPr>
          <a:lstStyle/>
          <a:p>
            <a:pPr lvl="0"/>
            <a:endParaRPr lang="en-US" noProof="0"/>
          </a:p>
        </p:txBody>
      </p:sp>
    </p:spTree>
    <p:extLst>
      <p:ext uri="{BB962C8B-B14F-4D97-AF65-F5344CB8AC3E}">
        <p14:creationId xmlns:p14="http://schemas.microsoft.com/office/powerpoint/2010/main" val="3203322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5545247" y="2679800"/>
            <a:ext cx="2641603" cy="2141695"/>
          </a:xfrm>
          <a:custGeom>
            <a:avLst/>
            <a:gdLst>
              <a:gd name="connsiteX0" fmla="*/ 290607 w 2641603"/>
              <a:gd name="connsiteY0" fmla="*/ 0 h 2141695"/>
              <a:gd name="connsiteX1" fmla="*/ 2350996 w 2641603"/>
              <a:gd name="connsiteY1" fmla="*/ 0 h 2141695"/>
              <a:gd name="connsiteX2" fmla="*/ 2641603 w 2641603"/>
              <a:gd name="connsiteY2" fmla="*/ 290607 h 2141695"/>
              <a:gd name="connsiteX3" fmla="*/ 2641603 w 2641603"/>
              <a:gd name="connsiteY3" fmla="*/ 1851088 h 2141695"/>
              <a:gd name="connsiteX4" fmla="*/ 2350996 w 2641603"/>
              <a:gd name="connsiteY4" fmla="*/ 2141695 h 2141695"/>
              <a:gd name="connsiteX5" fmla="*/ 290607 w 2641603"/>
              <a:gd name="connsiteY5" fmla="*/ 2141695 h 2141695"/>
              <a:gd name="connsiteX6" fmla="*/ 0 w 2641603"/>
              <a:gd name="connsiteY6" fmla="*/ 1851088 h 2141695"/>
              <a:gd name="connsiteX7" fmla="*/ 0 w 2641603"/>
              <a:gd name="connsiteY7" fmla="*/ 290607 h 2141695"/>
              <a:gd name="connsiteX8" fmla="*/ 290607 w 2641603"/>
              <a:gd name="connsiteY8" fmla="*/ 0 h 214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1603" h="2141695">
                <a:moveTo>
                  <a:pt x="290607" y="0"/>
                </a:moveTo>
                <a:lnTo>
                  <a:pt x="2350996" y="0"/>
                </a:lnTo>
                <a:cubicBezTo>
                  <a:pt x="2511494" y="0"/>
                  <a:pt x="2641603" y="130109"/>
                  <a:pt x="2641603" y="290607"/>
                </a:cubicBezTo>
                <a:lnTo>
                  <a:pt x="2641603" y="1851088"/>
                </a:lnTo>
                <a:cubicBezTo>
                  <a:pt x="2641603" y="2011586"/>
                  <a:pt x="2511494" y="2141695"/>
                  <a:pt x="2350996" y="2141695"/>
                </a:cubicBezTo>
                <a:lnTo>
                  <a:pt x="290607" y="2141695"/>
                </a:lnTo>
                <a:cubicBezTo>
                  <a:pt x="130109" y="2141695"/>
                  <a:pt x="0" y="2011586"/>
                  <a:pt x="0" y="1851088"/>
                </a:cubicBezTo>
                <a:lnTo>
                  <a:pt x="0" y="290607"/>
                </a:lnTo>
                <a:cubicBezTo>
                  <a:pt x="0" y="130109"/>
                  <a:pt x="130109" y="0"/>
                  <a:pt x="290607" y="0"/>
                </a:cubicBezTo>
                <a:close/>
              </a:path>
            </a:pathLst>
          </a:custGeom>
          <a:solidFill>
            <a:schemeClr val="bg1">
              <a:lumMod val="95000"/>
            </a:schemeClr>
          </a:solidFill>
        </p:spPr>
        <p:txBody>
          <a:bodyPr wrap="square">
            <a:noAutofit/>
          </a:bodyPr>
          <a:lstStyle/>
          <a:p>
            <a:pPr lvl="0"/>
            <a:endParaRPr lang="en-US" noProof="0"/>
          </a:p>
        </p:txBody>
      </p:sp>
      <p:sp>
        <p:nvSpPr>
          <p:cNvPr id="8" name="Picture Placeholder 7"/>
          <p:cNvSpPr>
            <a:spLocks noGrp="1"/>
          </p:cNvSpPr>
          <p:nvPr>
            <p:ph type="pic" sz="quarter" idx="11"/>
          </p:nvPr>
        </p:nvSpPr>
        <p:spPr>
          <a:xfrm>
            <a:off x="8593247" y="1206600"/>
            <a:ext cx="2641603" cy="2141695"/>
          </a:xfrm>
          <a:custGeom>
            <a:avLst/>
            <a:gdLst>
              <a:gd name="connsiteX0" fmla="*/ 290607 w 2641603"/>
              <a:gd name="connsiteY0" fmla="*/ 0 h 2141695"/>
              <a:gd name="connsiteX1" fmla="*/ 2350996 w 2641603"/>
              <a:gd name="connsiteY1" fmla="*/ 0 h 2141695"/>
              <a:gd name="connsiteX2" fmla="*/ 2641603 w 2641603"/>
              <a:gd name="connsiteY2" fmla="*/ 290607 h 2141695"/>
              <a:gd name="connsiteX3" fmla="*/ 2641603 w 2641603"/>
              <a:gd name="connsiteY3" fmla="*/ 1851088 h 2141695"/>
              <a:gd name="connsiteX4" fmla="*/ 2350996 w 2641603"/>
              <a:gd name="connsiteY4" fmla="*/ 2141695 h 2141695"/>
              <a:gd name="connsiteX5" fmla="*/ 290607 w 2641603"/>
              <a:gd name="connsiteY5" fmla="*/ 2141695 h 2141695"/>
              <a:gd name="connsiteX6" fmla="*/ 0 w 2641603"/>
              <a:gd name="connsiteY6" fmla="*/ 1851088 h 2141695"/>
              <a:gd name="connsiteX7" fmla="*/ 0 w 2641603"/>
              <a:gd name="connsiteY7" fmla="*/ 290607 h 2141695"/>
              <a:gd name="connsiteX8" fmla="*/ 290607 w 2641603"/>
              <a:gd name="connsiteY8" fmla="*/ 0 h 214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1603" h="2141695">
                <a:moveTo>
                  <a:pt x="290607" y="0"/>
                </a:moveTo>
                <a:lnTo>
                  <a:pt x="2350996" y="0"/>
                </a:lnTo>
                <a:cubicBezTo>
                  <a:pt x="2511494" y="0"/>
                  <a:pt x="2641603" y="130109"/>
                  <a:pt x="2641603" y="290607"/>
                </a:cubicBezTo>
                <a:lnTo>
                  <a:pt x="2641603" y="1851088"/>
                </a:lnTo>
                <a:cubicBezTo>
                  <a:pt x="2641603" y="2011586"/>
                  <a:pt x="2511494" y="2141695"/>
                  <a:pt x="2350996" y="2141695"/>
                </a:cubicBezTo>
                <a:lnTo>
                  <a:pt x="290607" y="2141695"/>
                </a:lnTo>
                <a:cubicBezTo>
                  <a:pt x="130109" y="2141695"/>
                  <a:pt x="0" y="2011586"/>
                  <a:pt x="0" y="1851088"/>
                </a:cubicBezTo>
                <a:lnTo>
                  <a:pt x="0" y="290607"/>
                </a:lnTo>
                <a:cubicBezTo>
                  <a:pt x="0" y="130109"/>
                  <a:pt x="130109" y="0"/>
                  <a:pt x="290607" y="0"/>
                </a:cubicBezTo>
                <a:close/>
              </a:path>
            </a:pathLst>
          </a:custGeom>
          <a:solidFill>
            <a:schemeClr val="bg1">
              <a:lumMod val="95000"/>
            </a:schemeClr>
          </a:solidFill>
        </p:spPr>
        <p:txBody>
          <a:bodyPr wrap="square">
            <a:noAutofit/>
          </a:bodyPr>
          <a:lstStyle/>
          <a:p>
            <a:pPr lvl="0"/>
            <a:endParaRPr lang="en-US" noProof="0"/>
          </a:p>
        </p:txBody>
      </p:sp>
    </p:spTree>
    <p:extLst>
      <p:ext uri="{BB962C8B-B14F-4D97-AF65-F5344CB8AC3E}">
        <p14:creationId xmlns:p14="http://schemas.microsoft.com/office/powerpoint/2010/main" val="3384981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076185" y="1803524"/>
            <a:ext cx="4387635" cy="3241109"/>
          </a:xfrm>
          <a:custGeom>
            <a:avLst/>
            <a:gdLst>
              <a:gd name="connsiteX0" fmla="*/ 1100671 w 4387635"/>
              <a:gd name="connsiteY0" fmla="*/ 1671951 h 3241109"/>
              <a:gd name="connsiteX1" fmla="*/ 3603056 w 4387635"/>
              <a:gd name="connsiteY1" fmla="*/ 1671952 h 3241109"/>
              <a:gd name="connsiteX2" fmla="*/ 4387635 w 4387635"/>
              <a:gd name="connsiteY2" fmla="*/ 2456531 h 3241109"/>
              <a:gd name="connsiteX3" fmla="*/ 4387634 w 4387635"/>
              <a:gd name="connsiteY3" fmla="*/ 2456530 h 3241109"/>
              <a:gd name="connsiteX4" fmla="*/ 3603055 w 4387635"/>
              <a:gd name="connsiteY4" fmla="*/ 3241109 h 3241109"/>
              <a:gd name="connsiteX5" fmla="*/ 1100671 w 4387635"/>
              <a:gd name="connsiteY5" fmla="*/ 3241109 h 3241109"/>
              <a:gd name="connsiteX6" fmla="*/ 316092 w 4387635"/>
              <a:gd name="connsiteY6" fmla="*/ 2456530 h 3241109"/>
              <a:gd name="connsiteX7" fmla="*/ 1100671 w 4387635"/>
              <a:gd name="connsiteY7" fmla="*/ 1671951 h 3241109"/>
              <a:gd name="connsiteX8" fmla="*/ 784579 w 4387635"/>
              <a:gd name="connsiteY8" fmla="*/ 0 h 3241109"/>
              <a:gd name="connsiteX9" fmla="*/ 3286964 w 4387635"/>
              <a:gd name="connsiteY9" fmla="*/ 1 h 3241109"/>
              <a:gd name="connsiteX10" fmla="*/ 4071543 w 4387635"/>
              <a:gd name="connsiteY10" fmla="*/ 784581 h 3241109"/>
              <a:gd name="connsiteX11" fmla="*/ 4071542 w 4387635"/>
              <a:gd name="connsiteY11" fmla="*/ 784580 h 3241109"/>
              <a:gd name="connsiteX12" fmla="*/ 3286963 w 4387635"/>
              <a:gd name="connsiteY12" fmla="*/ 1569159 h 3241109"/>
              <a:gd name="connsiteX13" fmla="*/ 784579 w 4387635"/>
              <a:gd name="connsiteY13" fmla="*/ 1569159 h 3241109"/>
              <a:gd name="connsiteX14" fmla="*/ 0 w 4387635"/>
              <a:gd name="connsiteY14" fmla="*/ 784580 h 3241109"/>
              <a:gd name="connsiteX15" fmla="*/ 784579 w 4387635"/>
              <a:gd name="connsiteY15" fmla="*/ 0 h 324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87635" h="3241109">
                <a:moveTo>
                  <a:pt x="1100671" y="1671951"/>
                </a:moveTo>
                <a:cubicBezTo>
                  <a:pt x="1934799" y="1671951"/>
                  <a:pt x="2768928" y="1671952"/>
                  <a:pt x="3603056" y="1671952"/>
                </a:cubicBezTo>
                <a:cubicBezTo>
                  <a:pt x="4036367" y="1671952"/>
                  <a:pt x="4387635" y="2023220"/>
                  <a:pt x="4387635" y="2456531"/>
                </a:cubicBezTo>
                <a:lnTo>
                  <a:pt x="4387634" y="2456530"/>
                </a:lnTo>
                <a:cubicBezTo>
                  <a:pt x="4387634" y="2889841"/>
                  <a:pt x="4036366" y="3241109"/>
                  <a:pt x="3603055" y="3241109"/>
                </a:cubicBezTo>
                <a:lnTo>
                  <a:pt x="1100671" y="3241109"/>
                </a:lnTo>
                <a:cubicBezTo>
                  <a:pt x="667360" y="3241109"/>
                  <a:pt x="316092" y="2889841"/>
                  <a:pt x="316092" y="2456530"/>
                </a:cubicBezTo>
                <a:cubicBezTo>
                  <a:pt x="316092" y="2023219"/>
                  <a:pt x="667360" y="1671951"/>
                  <a:pt x="1100671" y="1671951"/>
                </a:cubicBezTo>
                <a:close/>
                <a:moveTo>
                  <a:pt x="784579" y="0"/>
                </a:moveTo>
                <a:cubicBezTo>
                  <a:pt x="1618707" y="0"/>
                  <a:pt x="2452836" y="1"/>
                  <a:pt x="3286964" y="1"/>
                </a:cubicBezTo>
                <a:cubicBezTo>
                  <a:pt x="3720275" y="1"/>
                  <a:pt x="4071543" y="351270"/>
                  <a:pt x="4071543" y="784581"/>
                </a:cubicBezTo>
                <a:lnTo>
                  <a:pt x="4071542" y="784580"/>
                </a:lnTo>
                <a:cubicBezTo>
                  <a:pt x="4071542" y="1217891"/>
                  <a:pt x="3720274" y="1569159"/>
                  <a:pt x="3286963" y="1569159"/>
                </a:cubicBezTo>
                <a:lnTo>
                  <a:pt x="784579" y="1569159"/>
                </a:lnTo>
                <a:cubicBezTo>
                  <a:pt x="351268" y="1569159"/>
                  <a:pt x="0" y="1217891"/>
                  <a:pt x="0" y="784580"/>
                </a:cubicBezTo>
                <a:cubicBezTo>
                  <a:pt x="0" y="351269"/>
                  <a:pt x="351268" y="0"/>
                  <a:pt x="784579" y="0"/>
                </a:cubicBezTo>
                <a:close/>
              </a:path>
            </a:pathLst>
          </a:custGeom>
          <a:solidFill>
            <a:schemeClr val="bg1">
              <a:lumMod val="95000"/>
            </a:schemeClr>
          </a:solidFill>
        </p:spPr>
        <p:txBody>
          <a:bodyPr wrap="square">
            <a:noAutofit/>
          </a:bodyPr>
          <a:lstStyle/>
          <a:p>
            <a:pPr lvl="0"/>
            <a:endParaRPr lang="en-US" noProof="0" dirty="0"/>
          </a:p>
        </p:txBody>
      </p:sp>
    </p:spTree>
    <p:extLst>
      <p:ext uri="{BB962C8B-B14F-4D97-AF65-F5344CB8AC3E}">
        <p14:creationId xmlns:p14="http://schemas.microsoft.com/office/powerpoint/2010/main" val="41474092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749287" y="-2"/>
            <a:ext cx="8693426" cy="4081671"/>
          </a:xfrm>
          <a:custGeom>
            <a:avLst/>
            <a:gdLst>
              <a:gd name="connsiteX0" fmla="*/ 0 w 8693426"/>
              <a:gd name="connsiteY0" fmla="*/ 0 h 4081671"/>
              <a:gd name="connsiteX1" fmla="*/ 8693426 w 8693426"/>
              <a:gd name="connsiteY1" fmla="*/ 0 h 4081671"/>
              <a:gd name="connsiteX2" fmla="*/ 8693426 w 8693426"/>
              <a:gd name="connsiteY2" fmla="*/ 3732198 h 4081671"/>
              <a:gd name="connsiteX3" fmla="*/ 8343953 w 8693426"/>
              <a:gd name="connsiteY3" fmla="*/ 4081671 h 4081671"/>
              <a:gd name="connsiteX4" fmla="*/ 349473 w 8693426"/>
              <a:gd name="connsiteY4" fmla="*/ 4081671 h 4081671"/>
              <a:gd name="connsiteX5" fmla="*/ 0 w 8693426"/>
              <a:gd name="connsiteY5" fmla="*/ 3732198 h 408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93426" h="4081671">
                <a:moveTo>
                  <a:pt x="0" y="0"/>
                </a:moveTo>
                <a:lnTo>
                  <a:pt x="8693426" y="0"/>
                </a:lnTo>
                <a:lnTo>
                  <a:pt x="8693426" y="3732198"/>
                </a:lnTo>
                <a:cubicBezTo>
                  <a:pt x="8693426" y="3925207"/>
                  <a:pt x="8536962" y="4081671"/>
                  <a:pt x="8343953" y="4081671"/>
                </a:cubicBezTo>
                <a:lnTo>
                  <a:pt x="349473" y="4081671"/>
                </a:lnTo>
                <a:cubicBezTo>
                  <a:pt x="156464" y="4081671"/>
                  <a:pt x="0" y="3925207"/>
                  <a:pt x="0" y="3732198"/>
                </a:cubicBezTo>
                <a:close/>
              </a:path>
            </a:pathLst>
          </a:custGeom>
          <a:solidFill>
            <a:schemeClr val="bg1">
              <a:lumMod val="95000"/>
            </a:schemeClr>
          </a:solidFill>
        </p:spPr>
        <p:txBody>
          <a:bodyPr wrap="square">
            <a:noAutofit/>
          </a:bodyPr>
          <a:lstStyle/>
          <a:p>
            <a:pPr lvl="0"/>
            <a:endParaRPr lang="en-US" noProof="0"/>
          </a:p>
        </p:txBody>
      </p:sp>
    </p:spTree>
    <p:extLst>
      <p:ext uri="{BB962C8B-B14F-4D97-AF65-F5344CB8AC3E}">
        <p14:creationId xmlns:p14="http://schemas.microsoft.com/office/powerpoint/2010/main" val="3109075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3897607" y="1589165"/>
            <a:ext cx="2628392" cy="3984977"/>
          </a:xfrm>
          <a:custGeom>
            <a:avLst/>
            <a:gdLst>
              <a:gd name="connsiteX0" fmla="*/ 356646 w 2628392"/>
              <a:gd name="connsiteY0" fmla="*/ 0 h 3984977"/>
              <a:gd name="connsiteX1" fmla="*/ 2271746 w 2628392"/>
              <a:gd name="connsiteY1" fmla="*/ 0 h 3984977"/>
              <a:gd name="connsiteX2" fmla="*/ 2628392 w 2628392"/>
              <a:gd name="connsiteY2" fmla="*/ 356647 h 3984977"/>
              <a:gd name="connsiteX3" fmla="*/ 2628392 w 2628392"/>
              <a:gd name="connsiteY3" fmla="*/ 3628331 h 3984977"/>
              <a:gd name="connsiteX4" fmla="*/ 2271746 w 2628392"/>
              <a:gd name="connsiteY4" fmla="*/ 3984977 h 3984977"/>
              <a:gd name="connsiteX5" fmla="*/ 356646 w 2628392"/>
              <a:gd name="connsiteY5" fmla="*/ 3984977 h 3984977"/>
              <a:gd name="connsiteX6" fmla="*/ 0 w 2628392"/>
              <a:gd name="connsiteY6" fmla="*/ 3628331 h 3984977"/>
              <a:gd name="connsiteX7" fmla="*/ 0 w 2628392"/>
              <a:gd name="connsiteY7" fmla="*/ 356647 h 3984977"/>
              <a:gd name="connsiteX8" fmla="*/ 356646 w 2628392"/>
              <a:gd name="connsiteY8" fmla="*/ 0 h 3984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8392" h="3984977">
                <a:moveTo>
                  <a:pt x="356646" y="0"/>
                </a:moveTo>
                <a:lnTo>
                  <a:pt x="2271746" y="0"/>
                </a:lnTo>
                <a:cubicBezTo>
                  <a:pt x="2468716" y="0"/>
                  <a:pt x="2628392" y="159677"/>
                  <a:pt x="2628392" y="356647"/>
                </a:cubicBezTo>
                <a:lnTo>
                  <a:pt x="2628392" y="3628331"/>
                </a:lnTo>
                <a:cubicBezTo>
                  <a:pt x="2628392" y="3825301"/>
                  <a:pt x="2468716" y="3984977"/>
                  <a:pt x="2271746" y="3984977"/>
                </a:cubicBezTo>
                <a:lnTo>
                  <a:pt x="356646" y="3984977"/>
                </a:lnTo>
                <a:cubicBezTo>
                  <a:pt x="159676" y="3984977"/>
                  <a:pt x="0" y="3825301"/>
                  <a:pt x="0" y="3628331"/>
                </a:cubicBezTo>
                <a:lnTo>
                  <a:pt x="0" y="356647"/>
                </a:lnTo>
                <a:cubicBezTo>
                  <a:pt x="0" y="159677"/>
                  <a:pt x="159676" y="0"/>
                  <a:pt x="356646" y="0"/>
                </a:cubicBezTo>
                <a:close/>
              </a:path>
            </a:pathLst>
          </a:custGeom>
          <a:solidFill>
            <a:schemeClr val="bg1">
              <a:lumMod val="95000"/>
            </a:schemeClr>
          </a:solidFill>
        </p:spPr>
        <p:txBody>
          <a:bodyPr wrap="square">
            <a:noAutofit/>
          </a:bodyPr>
          <a:lstStyle/>
          <a:p>
            <a:pPr lvl="0"/>
            <a:endParaRPr lang="en-US" noProof="0" dirty="0"/>
          </a:p>
        </p:txBody>
      </p:sp>
      <p:sp>
        <p:nvSpPr>
          <p:cNvPr id="7" name="Picture Placeholder 6"/>
          <p:cNvSpPr>
            <a:spLocks noGrp="1"/>
          </p:cNvSpPr>
          <p:nvPr>
            <p:ph type="pic" sz="quarter" idx="11"/>
          </p:nvPr>
        </p:nvSpPr>
        <p:spPr>
          <a:xfrm>
            <a:off x="980787" y="1589165"/>
            <a:ext cx="2628392" cy="3984977"/>
          </a:xfrm>
          <a:custGeom>
            <a:avLst/>
            <a:gdLst>
              <a:gd name="connsiteX0" fmla="*/ 356646 w 2628392"/>
              <a:gd name="connsiteY0" fmla="*/ 0 h 3984977"/>
              <a:gd name="connsiteX1" fmla="*/ 2271746 w 2628392"/>
              <a:gd name="connsiteY1" fmla="*/ 0 h 3984977"/>
              <a:gd name="connsiteX2" fmla="*/ 2628392 w 2628392"/>
              <a:gd name="connsiteY2" fmla="*/ 356647 h 3984977"/>
              <a:gd name="connsiteX3" fmla="*/ 2628392 w 2628392"/>
              <a:gd name="connsiteY3" fmla="*/ 3628331 h 3984977"/>
              <a:gd name="connsiteX4" fmla="*/ 2271746 w 2628392"/>
              <a:gd name="connsiteY4" fmla="*/ 3984977 h 3984977"/>
              <a:gd name="connsiteX5" fmla="*/ 356646 w 2628392"/>
              <a:gd name="connsiteY5" fmla="*/ 3984977 h 3984977"/>
              <a:gd name="connsiteX6" fmla="*/ 0 w 2628392"/>
              <a:gd name="connsiteY6" fmla="*/ 3628331 h 3984977"/>
              <a:gd name="connsiteX7" fmla="*/ 0 w 2628392"/>
              <a:gd name="connsiteY7" fmla="*/ 356647 h 3984977"/>
              <a:gd name="connsiteX8" fmla="*/ 356646 w 2628392"/>
              <a:gd name="connsiteY8" fmla="*/ 0 h 3984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8392" h="3984977">
                <a:moveTo>
                  <a:pt x="356646" y="0"/>
                </a:moveTo>
                <a:lnTo>
                  <a:pt x="2271746" y="0"/>
                </a:lnTo>
                <a:cubicBezTo>
                  <a:pt x="2468716" y="0"/>
                  <a:pt x="2628392" y="159677"/>
                  <a:pt x="2628392" y="356647"/>
                </a:cubicBezTo>
                <a:lnTo>
                  <a:pt x="2628392" y="3628331"/>
                </a:lnTo>
                <a:cubicBezTo>
                  <a:pt x="2628392" y="3825301"/>
                  <a:pt x="2468716" y="3984977"/>
                  <a:pt x="2271746" y="3984977"/>
                </a:cubicBezTo>
                <a:lnTo>
                  <a:pt x="356646" y="3984977"/>
                </a:lnTo>
                <a:cubicBezTo>
                  <a:pt x="159676" y="3984977"/>
                  <a:pt x="0" y="3825301"/>
                  <a:pt x="0" y="3628331"/>
                </a:cubicBezTo>
                <a:lnTo>
                  <a:pt x="0" y="356647"/>
                </a:lnTo>
                <a:cubicBezTo>
                  <a:pt x="0" y="159677"/>
                  <a:pt x="159676" y="0"/>
                  <a:pt x="356646" y="0"/>
                </a:cubicBezTo>
                <a:close/>
              </a:path>
            </a:pathLst>
          </a:custGeom>
          <a:solidFill>
            <a:schemeClr val="bg1">
              <a:lumMod val="95000"/>
            </a:schemeClr>
          </a:solidFill>
        </p:spPr>
        <p:txBody>
          <a:bodyPr wrap="square">
            <a:noAutofit/>
          </a:bodyPr>
          <a:lstStyle/>
          <a:p>
            <a:pPr lvl="0"/>
            <a:endParaRPr lang="en-US" noProof="0"/>
          </a:p>
        </p:txBody>
      </p:sp>
    </p:spTree>
    <p:extLst>
      <p:ext uri="{BB962C8B-B14F-4D97-AF65-F5344CB8AC3E}">
        <p14:creationId xmlns:p14="http://schemas.microsoft.com/office/powerpoint/2010/main" val="27378943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422890" y="3262082"/>
            <a:ext cx="4468480" cy="2323878"/>
          </a:xfrm>
          <a:custGeom>
            <a:avLst/>
            <a:gdLst>
              <a:gd name="connsiteX0" fmla="*/ 315327 w 4468480"/>
              <a:gd name="connsiteY0" fmla="*/ 0 h 2323878"/>
              <a:gd name="connsiteX1" fmla="*/ 4153153 w 4468480"/>
              <a:gd name="connsiteY1" fmla="*/ 0 h 2323878"/>
              <a:gd name="connsiteX2" fmla="*/ 4468480 w 4468480"/>
              <a:gd name="connsiteY2" fmla="*/ 315327 h 2323878"/>
              <a:gd name="connsiteX3" fmla="*/ 4468480 w 4468480"/>
              <a:gd name="connsiteY3" fmla="*/ 2008551 h 2323878"/>
              <a:gd name="connsiteX4" fmla="*/ 4153153 w 4468480"/>
              <a:gd name="connsiteY4" fmla="*/ 2323878 h 2323878"/>
              <a:gd name="connsiteX5" fmla="*/ 315327 w 4468480"/>
              <a:gd name="connsiteY5" fmla="*/ 2323878 h 2323878"/>
              <a:gd name="connsiteX6" fmla="*/ 0 w 4468480"/>
              <a:gd name="connsiteY6" fmla="*/ 2008551 h 2323878"/>
              <a:gd name="connsiteX7" fmla="*/ 0 w 4468480"/>
              <a:gd name="connsiteY7" fmla="*/ 315327 h 2323878"/>
              <a:gd name="connsiteX8" fmla="*/ 315327 w 4468480"/>
              <a:gd name="connsiteY8" fmla="*/ 0 h 232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8480" h="2323878">
                <a:moveTo>
                  <a:pt x="315327" y="0"/>
                </a:moveTo>
                <a:lnTo>
                  <a:pt x="4153153" y="0"/>
                </a:lnTo>
                <a:cubicBezTo>
                  <a:pt x="4327303" y="0"/>
                  <a:pt x="4468480" y="141177"/>
                  <a:pt x="4468480" y="315327"/>
                </a:cubicBezTo>
                <a:lnTo>
                  <a:pt x="4468480" y="2008551"/>
                </a:lnTo>
                <a:cubicBezTo>
                  <a:pt x="4468480" y="2182701"/>
                  <a:pt x="4327303" y="2323878"/>
                  <a:pt x="4153153" y="2323878"/>
                </a:cubicBezTo>
                <a:lnTo>
                  <a:pt x="315327" y="2323878"/>
                </a:lnTo>
                <a:cubicBezTo>
                  <a:pt x="141177" y="2323878"/>
                  <a:pt x="0" y="2182701"/>
                  <a:pt x="0" y="2008551"/>
                </a:cubicBezTo>
                <a:lnTo>
                  <a:pt x="0" y="315327"/>
                </a:lnTo>
                <a:cubicBezTo>
                  <a:pt x="0" y="141177"/>
                  <a:pt x="141177" y="0"/>
                  <a:pt x="315327" y="0"/>
                </a:cubicBezTo>
                <a:close/>
              </a:path>
            </a:pathLst>
          </a:custGeom>
          <a:solidFill>
            <a:schemeClr val="bg1">
              <a:lumMod val="95000"/>
            </a:schemeClr>
          </a:solidFill>
        </p:spPr>
        <p:txBody>
          <a:bodyPr wrap="square">
            <a:noAutofit/>
          </a:bodyPr>
          <a:lstStyle/>
          <a:p>
            <a:pPr lvl="0"/>
            <a:endParaRPr lang="en-US" noProof="0"/>
          </a:p>
        </p:txBody>
      </p:sp>
      <p:sp>
        <p:nvSpPr>
          <p:cNvPr id="8" name="Picture Placeholder 7"/>
          <p:cNvSpPr>
            <a:spLocks noGrp="1"/>
          </p:cNvSpPr>
          <p:nvPr>
            <p:ph type="pic" sz="quarter" idx="11"/>
          </p:nvPr>
        </p:nvSpPr>
        <p:spPr>
          <a:xfrm>
            <a:off x="6300630" y="3262082"/>
            <a:ext cx="4468480" cy="2323878"/>
          </a:xfrm>
          <a:custGeom>
            <a:avLst/>
            <a:gdLst>
              <a:gd name="connsiteX0" fmla="*/ 315327 w 4468480"/>
              <a:gd name="connsiteY0" fmla="*/ 0 h 2323878"/>
              <a:gd name="connsiteX1" fmla="*/ 4153153 w 4468480"/>
              <a:gd name="connsiteY1" fmla="*/ 0 h 2323878"/>
              <a:gd name="connsiteX2" fmla="*/ 4468480 w 4468480"/>
              <a:gd name="connsiteY2" fmla="*/ 315327 h 2323878"/>
              <a:gd name="connsiteX3" fmla="*/ 4468480 w 4468480"/>
              <a:gd name="connsiteY3" fmla="*/ 2008551 h 2323878"/>
              <a:gd name="connsiteX4" fmla="*/ 4153153 w 4468480"/>
              <a:gd name="connsiteY4" fmla="*/ 2323878 h 2323878"/>
              <a:gd name="connsiteX5" fmla="*/ 315327 w 4468480"/>
              <a:gd name="connsiteY5" fmla="*/ 2323878 h 2323878"/>
              <a:gd name="connsiteX6" fmla="*/ 0 w 4468480"/>
              <a:gd name="connsiteY6" fmla="*/ 2008551 h 2323878"/>
              <a:gd name="connsiteX7" fmla="*/ 0 w 4468480"/>
              <a:gd name="connsiteY7" fmla="*/ 315327 h 2323878"/>
              <a:gd name="connsiteX8" fmla="*/ 315327 w 4468480"/>
              <a:gd name="connsiteY8" fmla="*/ 0 h 232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8480" h="2323878">
                <a:moveTo>
                  <a:pt x="315327" y="0"/>
                </a:moveTo>
                <a:lnTo>
                  <a:pt x="4153153" y="0"/>
                </a:lnTo>
                <a:cubicBezTo>
                  <a:pt x="4327303" y="0"/>
                  <a:pt x="4468480" y="141177"/>
                  <a:pt x="4468480" y="315327"/>
                </a:cubicBezTo>
                <a:lnTo>
                  <a:pt x="4468480" y="2008551"/>
                </a:lnTo>
                <a:cubicBezTo>
                  <a:pt x="4468480" y="2182701"/>
                  <a:pt x="4327303" y="2323878"/>
                  <a:pt x="4153153" y="2323878"/>
                </a:cubicBezTo>
                <a:lnTo>
                  <a:pt x="315327" y="2323878"/>
                </a:lnTo>
                <a:cubicBezTo>
                  <a:pt x="141177" y="2323878"/>
                  <a:pt x="0" y="2182701"/>
                  <a:pt x="0" y="2008551"/>
                </a:cubicBezTo>
                <a:lnTo>
                  <a:pt x="0" y="315327"/>
                </a:lnTo>
                <a:cubicBezTo>
                  <a:pt x="0" y="141177"/>
                  <a:pt x="141177" y="0"/>
                  <a:pt x="315327" y="0"/>
                </a:cubicBezTo>
                <a:close/>
              </a:path>
            </a:pathLst>
          </a:custGeom>
          <a:solidFill>
            <a:schemeClr val="bg1">
              <a:lumMod val="95000"/>
            </a:schemeClr>
          </a:solidFill>
        </p:spPr>
        <p:txBody>
          <a:bodyPr wrap="square">
            <a:noAutofit/>
          </a:bodyPr>
          <a:lstStyle/>
          <a:p>
            <a:pPr lvl="0"/>
            <a:endParaRPr lang="en-US" noProof="0"/>
          </a:p>
        </p:txBody>
      </p:sp>
    </p:spTree>
    <p:extLst>
      <p:ext uri="{BB962C8B-B14F-4D97-AF65-F5344CB8AC3E}">
        <p14:creationId xmlns:p14="http://schemas.microsoft.com/office/powerpoint/2010/main" val="2910813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2038535" y="-7"/>
            <a:ext cx="3606277" cy="6042219"/>
          </a:xfrm>
          <a:custGeom>
            <a:avLst/>
            <a:gdLst>
              <a:gd name="connsiteX0" fmla="*/ 1828801 w 3606277"/>
              <a:gd name="connsiteY0" fmla="*/ 1 h 5349701"/>
              <a:gd name="connsiteX1" fmla="*/ 2691876 w 3606277"/>
              <a:gd name="connsiteY1" fmla="*/ 1 h 5349701"/>
              <a:gd name="connsiteX2" fmla="*/ 2691876 w 3606277"/>
              <a:gd name="connsiteY2" fmla="*/ 4429299 h 5349701"/>
              <a:gd name="connsiteX3" fmla="*/ 2260338 w 3606277"/>
              <a:gd name="connsiteY3" fmla="*/ 4860837 h 5349701"/>
              <a:gd name="connsiteX4" fmla="*/ 1828800 w 3606277"/>
              <a:gd name="connsiteY4" fmla="*/ 4429299 h 5349701"/>
              <a:gd name="connsiteX5" fmla="*/ 1828801 w 3606277"/>
              <a:gd name="connsiteY5" fmla="*/ 1 h 5349701"/>
              <a:gd name="connsiteX6" fmla="*/ 2743202 w 3606277"/>
              <a:gd name="connsiteY6" fmla="*/ 1 h 5349701"/>
              <a:gd name="connsiteX7" fmla="*/ 3606277 w 3606277"/>
              <a:gd name="connsiteY7" fmla="*/ 1 h 5349701"/>
              <a:gd name="connsiteX8" fmla="*/ 3606277 w 3606277"/>
              <a:gd name="connsiteY8" fmla="*/ 4918163 h 5349701"/>
              <a:gd name="connsiteX9" fmla="*/ 3174739 w 3606277"/>
              <a:gd name="connsiteY9" fmla="*/ 5349701 h 5349701"/>
              <a:gd name="connsiteX10" fmla="*/ 2743201 w 3606277"/>
              <a:gd name="connsiteY10" fmla="*/ 4918163 h 5349701"/>
              <a:gd name="connsiteX11" fmla="*/ 2743202 w 3606277"/>
              <a:gd name="connsiteY11" fmla="*/ 1 h 5349701"/>
              <a:gd name="connsiteX12" fmla="*/ 1 w 3606277"/>
              <a:gd name="connsiteY12" fmla="*/ 0 h 5349701"/>
              <a:gd name="connsiteX13" fmla="*/ 863076 w 3606277"/>
              <a:gd name="connsiteY13" fmla="*/ 0 h 5349701"/>
              <a:gd name="connsiteX14" fmla="*/ 863076 w 3606277"/>
              <a:gd name="connsiteY14" fmla="*/ 4767468 h 5349701"/>
              <a:gd name="connsiteX15" fmla="*/ 431538 w 3606277"/>
              <a:gd name="connsiteY15" fmla="*/ 5199006 h 5349701"/>
              <a:gd name="connsiteX16" fmla="*/ 0 w 3606277"/>
              <a:gd name="connsiteY16" fmla="*/ 4767468 h 5349701"/>
              <a:gd name="connsiteX17" fmla="*/ 1 w 3606277"/>
              <a:gd name="connsiteY17" fmla="*/ 0 h 5349701"/>
              <a:gd name="connsiteX18" fmla="*/ 914401 w 3606277"/>
              <a:gd name="connsiteY18" fmla="*/ 0 h 5349701"/>
              <a:gd name="connsiteX19" fmla="*/ 1777476 w 3606277"/>
              <a:gd name="connsiteY19" fmla="*/ 0 h 5349701"/>
              <a:gd name="connsiteX20" fmla="*/ 1777476 w 3606277"/>
              <a:gd name="connsiteY20" fmla="*/ 4767467 h 5349701"/>
              <a:gd name="connsiteX21" fmla="*/ 1345938 w 3606277"/>
              <a:gd name="connsiteY21" fmla="*/ 5199005 h 5349701"/>
              <a:gd name="connsiteX22" fmla="*/ 914400 w 3606277"/>
              <a:gd name="connsiteY22" fmla="*/ 4767467 h 5349701"/>
              <a:gd name="connsiteX23" fmla="*/ 914401 w 3606277"/>
              <a:gd name="connsiteY23" fmla="*/ 0 h 5349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06277" h="5349701">
                <a:moveTo>
                  <a:pt x="1828801" y="1"/>
                </a:moveTo>
                <a:lnTo>
                  <a:pt x="2691876" y="1"/>
                </a:lnTo>
                <a:lnTo>
                  <a:pt x="2691876" y="4429299"/>
                </a:lnTo>
                <a:cubicBezTo>
                  <a:pt x="2691876" y="4667631"/>
                  <a:pt x="2498670" y="4860837"/>
                  <a:pt x="2260338" y="4860837"/>
                </a:cubicBezTo>
                <a:cubicBezTo>
                  <a:pt x="2022006" y="4860837"/>
                  <a:pt x="1828800" y="4667631"/>
                  <a:pt x="1828800" y="4429299"/>
                </a:cubicBezTo>
                <a:cubicBezTo>
                  <a:pt x="1828800" y="2952866"/>
                  <a:pt x="1828801" y="1476434"/>
                  <a:pt x="1828801" y="1"/>
                </a:cubicBezTo>
                <a:close/>
                <a:moveTo>
                  <a:pt x="2743202" y="1"/>
                </a:moveTo>
                <a:lnTo>
                  <a:pt x="3606277" y="1"/>
                </a:lnTo>
                <a:lnTo>
                  <a:pt x="3606277" y="4918163"/>
                </a:lnTo>
                <a:cubicBezTo>
                  <a:pt x="3606277" y="5156495"/>
                  <a:pt x="3413071" y="5349701"/>
                  <a:pt x="3174739" y="5349701"/>
                </a:cubicBezTo>
                <a:cubicBezTo>
                  <a:pt x="2936407" y="5349701"/>
                  <a:pt x="2743201" y="5156495"/>
                  <a:pt x="2743201" y="4918163"/>
                </a:cubicBezTo>
                <a:cubicBezTo>
                  <a:pt x="2743201" y="3278776"/>
                  <a:pt x="2743202" y="1639388"/>
                  <a:pt x="2743202" y="1"/>
                </a:cubicBezTo>
                <a:close/>
                <a:moveTo>
                  <a:pt x="1" y="0"/>
                </a:moveTo>
                <a:lnTo>
                  <a:pt x="863076" y="0"/>
                </a:lnTo>
                <a:lnTo>
                  <a:pt x="863076" y="4767468"/>
                </a:lnTo>
                <a:cubicBezTo>
                  <a:pt x="863076" y="5005800"/>
                  <a:pt x="669870" y="5199006"/>
                  <a:pt x="431538" y="5199006"/>
                </a:cubicBezTo>
                <a:cubicBezTo>
                  <a:pt x="193206" y="5199006"/>
                  <a:pt x="0" y="5005800"/>
                  <a:pt x="0" y="4767468"/>
                </a:cubicBezTo>
                <a:cubicBezTo>
                  <a:pt x="0" y="3178312"/>
                  <a:pt x="1" y="1589156"/>
                  <a:pt x="1" y="0"/>
                </a:cubicBezTo>
                <a:close/>
                <a:moveTo>
                  <a:pt x="914401" y="0"/>
                </a:moveTo>
                <a:lnTo>
                  <a:pt x="1777476" y="0"/>
                </a:lnTo>
                <a:lnTo>
                  <a:pt x="1777476" y="4767467"/>
                </a:lnTo>
                <a:cubicBezTo>
                  <a:pt x="1777476" y="5005799"/>
                  <a:pt x="1584270" y="5199005"/>
                  <a:pt x="1345938" y="5199005"/>
                </a:cubicBezTo>
                <a:cubicBezTo>
                  <a:pt x="1107606" y="5199005"/>
                  <a:pt x="914400" y="5005799"/>
                  <a:pt x="914400" y="4767467"/>
                </a:cubicBezTo>
                <a:cubicBezTo>
                  <a:pt x="914400" y="3178311"/>
                  <a:pt x="914401" y="1589156"/>
                  <a:pt x="914401" y="0"/>
                </a:cubicBezTo>
                <a:close/>
              </a:path>
            </a:pathLst>
          </a:custGeom>
          <a:solidFill>
            <a:schemeClr val="bg1">
              <a:lumMod val="95000"/>
            </a:schemeClr>
          </a:solidFill>
        </p:spPr>
        <p:txBody>
          <a:bodyPr wrap="square">
            <a:noAutofit/>
          </a:bodyPr>
          <a:lstStyle/>
          <a:p>
            <a:pPr lvl="0"/>
            <a:endParaRPr lang="en-US" noProof="0"/>
          </a:p>
        </p:txBody>
      </p:sp>
    </p:spTree>
    <p:extLst>
      <p:ext uri="{BB962C8B-B14F-4D97-AF65-F5344CB8AC3E}">
        <p14:creationId xmlns:p14="http://schemas.microsoft.com/office/powerpoint/2010/main" val="5181074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8906490" y="0"/>
            <a:ext cx="2661620" cy="3443802"/>
          </a:xfrm>
          <a:custGeom>
            <a:avLst/>
            <a:gdLst>
              <a:gd name="connsiteX0" fmla="*/ 0 w 2661620"/>
              <a:gd name="connsiteY0" fmla="*/ 0 h 3443802"/>
              <a:gd name="connsiteX1" fmla="*/ 2661620 w 2661620"/>
              <a:gd name="connsiteY1" fmla="*/ 0 h 3443802"/>
              <a:gd name="connsiteX2" fmla="*/ 2661620 w 2661620"/>
              <a:gd name="connsiteY2" fmla="*/ 3059038 h 3443802"/>
              <a:gd name="connsiteX3" fmla="*/ 2276856 w 2661620"/>
              <a:gd name="connsiteY3" fmla="*/ 3443802 h 3443802"/>
              <a:gd name="connsiteX4" fmla="*/ 384764 w 2661620"/>
              <a:gd name="connsiteY4" fmla="*/ 3443802 h 3443802"/>
              <a:gd name="connsiteX5" fmla="*/ 0 w 2661620"/>
              <a:gd name="connsiteY5" fmla="*/ 3059038 h 344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1620" h="3443802">
                <a:moveTo>
                  <a:pt x="0" y="0"/>
                </a:moveTo>
                <a:lnTo>
                  <a:pt x="2661620" y="0"/>
                </a:lnTo>
                <a:lnTo>
                  <a:pt x="2661620" y="3059038"/>
                </a:lnTo>
                <a:cubicBezTo>
                  <a:pt x="2661620" y="3271537"/>
                  <a:pt x="2489356" y="3443802"/>
                  <a:pt x="2276856" y="3443802"/>
                </a:cubicBezTo>
                <a:lnTo>
                  <a:pt x="384764" y="3443802"/>
                </a:lnTo>
                <a:cubicBezTo>
                  <a:pt x="172266" y="3443802"/>
                  <a:pt x="0" y="3271537"/>
                  <a:pt x="0" y="3059038"/>
                </a:cubicBezTo>
                <a:close/>
              </a:path>
            </a:pathLst>
          </a:custGeom>
          <a:solidFill>
            <a:schemeClr val="bg1">
              <a:lumMod val="95000"/>
            </a:schemeClr>
          </a:solidFill>
        </p:spPr>
        <p:txBody>
          <a:bodyPr wrap="square">
            <a:noAutofit/>
          </a:bodyPr>
          <a:lstStyle/>
          <a:p>
            <a:pPr lvl="0"/>
            <a:endParaRPr lang="en-US" noProof="0" dirty="0"/>
          </a:p>
        </p:txBody>
      </p:sp>
      <p:sp>
        <p:nvSpPr>
          <p:cNvPr id="7" name="Picture Placeholder 6"/>
          <p:cNvSpPr>
            <a:spLocks noGrp="1"/>
          </p:cNvSpPr>
          <p:nvPr>
            <p:ph type="pic" sz="quarter" idx="11"/>
          </p:nvPr>
        </p:nvSpPr>
        <p:spPr>
          <a:xfrm>
            <a:off x="6153910" y="3525404"/>
            <a:ext cx="2661621" cy="3332597"/>
          </a:xfrm>
          <a:custGeom>
            <a:avLst/>
            <a:gdLst>
              <a:gd name="connsiteX0" fmla="*/ 384764 w 2661621"/>
              <a:gd name="connsiteY0" fmla="*/ 0 h 3332597"/>
              <a:gd name="connsiteX1" fmla="*/ 2276856 w 2661621"/>
              <a:gd name="connsiteY1" fmla="*/ 0 h 3332597"/>
              <a:gd name="connsiteX2" fmla="*/ 2661621 w 2661621"/>
              <a:gd name="connsiteY2" fmla="*/ 384764 h 3332597"/>
              <a:gd name="connsiteX3" fmla="*/ 2661621 w 2661621"/>
              <a:gd name="connsiteY3" fmla="*/ 3332597 h 3332597"/>
              <a:gd name="connsiteX4" fmla="*/ 0 w 2661621"/>
              <a:gd name="connsiteY4" fmla="*/ 3332596 h 3332597"/>
              <a:gd name="connsiteX5" fmla="*/ 0 w 2661621"/>
              <a:gd name="connsiteY5" fmla="*/ 384764 h 3332597"/>
              <a:gd name="connsiteX6" fmla="*/ 384764 w 2661621"/>
              <a:gd name="connsiteY6" fmla="*/ 0 h 333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1621" h="3332597">
                <a:moveTo>
                  <a:pt x="384764" y="0"/>
                </a:moveTo>
                <a:lnTo>
                  <a:pt x="2276856" y="0"/>
                </a:lnTo>
                <a:cubicBezTo>
                  <a:pt x="2489354" y="0"/>
                  <a:pt x="2661621" y="172265"/>
                  <a:pt x="2661621" y="384764"/>
                </a:cubicBezTo>
                <a:lnTo>
                  <a:pt x="2661621" y="3332597"/>
                </a:lnTo>
                <a:lnTo>
                  <a:pt x="0" y="3332596"/>
                </a:lnTo>
                <a:lnTo>
                  <a:pt x="0" y="384764"/>
                </a:lnTo>
                <a:cubicBezTo>
                  <a:pt x="0" y="172265"/>
                  <a:pt x="172265" y="0"/>
                  <a:pt x="384764" y="0"/>
                </a:cubicBezTo>
                <a:close/>
              </a:path>
            </a:pathLst>
          </a:custGeom>
          <a:solidFill>
            <a:schemeClr val="bg1">
              <a:lumMod val="95000"/>
            </a:schemeClr>
          </a:solidFill>
        </p:spPr>
        <p:txBody>
          <a:bodyPr wrap="square">
            <a:noAutofit/>
          </a:bodyPr>
          <a:lstStyle/>
          <a:p>
            <a:pPr lvl="0"/>
            <a:endParaRPr lang="en-US" noProof="0"/>
          </a:p>
        </p:txBody>
      </p:sp>
    </p:spTree>
    <p:extLst>
      <p:ext uri="{BB962C8B-B14F-4D97-AF65-F5344CB8AC3E}">
        <p14:creationId xmlns:p14="http://schemas.microsoft.com/office/powerpoint/2010/main" val="19653291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4" y="1276856"/>
            <a:ext cx="10986478" cy="2888749"/>
          </a:xfrm>
          <a:custGeom>
            <a:avLst/>
            <a:gdLst>
              <a:gd name="connsiteX0" fmla="*/ 0 w 10986478"/>
              <a:gd name="connsiteY0" fmla="*/ 0 h 2888749"/>
              <a:gd name="connsiteX1" fmla="*/ 9542104 w 10986478"/>
              <a:gd name="connsiteY1" fmla="*/ 0 h 2888749"/>
              <a:gd name="connsiteX2" fmla="*/ 10986478 w 10986478"/>
              <a:gd name="connsiteY2" fmla="*/ 1444375 h 2888749"/>
              <a:gd name="connsiteX3" fmla="*/ 9542104 w 10986478"/>
              <a:gd name="connsiteY3" fmla="*/ 2888749 h 2888749"/>
              <a:gd name="connsiteX4" fmla="*/ 0 w 10986478"/>
              <a:gd name="connsiteY4" fmla="*/ 2888748 h 2888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86478" h="2888749">
                <a:moveTo>
                  <a:pt x="0" y="0"/>
                </a:moveTo>
                <a:lnTo>
                  <a:pt x="9542104" y="0"/>
                </a:lnTo>
                <a:cubicBezTo>
                  <a:pt x="10339810" y="0"/>
                  <a:pt x="10986478" y="646668"/>
                  <a:pt x="10986478" y="1444375"/>
                </a:cubicBezTo>
                <a:cubicBezTo>
                  <a:pt x="10986478" y="2242081"/>
                  <a:pt x="10339810" y="2888749"/>
                  <a:pt x="9542104" y="2888749"/>
                </a:cubicBezTo>
                <a:cubicBezTo>
                  <a:pt x="6361403" y="2888749"/>
                  <a:pt x="3180701" y="2888748"/>
                  <a:pt x="0" y="2888748"/>
                </a:cubicBezTo>
                <a:close/>
              </a:path>
            </a:pathLst>
          </a:custGeom>
          <a:solidFill>
            <a:schemeClr val="bg1">
              <a:lumMod val="95000"/>
            </a:schemeClr>
          </a:solidFill>
        </p:spPr>
        <p:txBody>
          <a:bodyPr wrap="square">
            <a:noAutofit/>
          </a:bodyPr>
          <a:lstStyle/>
          <a:p>
            <a:pPr lvl="0"/>
            <a:endParaRPr lang="en-US" noProof="0"/>
          </a:p>
        </p:txBody>
      </p:sp>
    </p:spTree>
    <p:extLst>
      <p:ext uri="{BB962C8B-B14F-4D97-AF65-F5344CB8AC3E}">
        <p14:creationId xmlns:p14="http://schemas.microsoft.com/office/powerpoint/2010/main" val="12195022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811256" y="1833262"/>
            <a:ext cx="6380748" cy="3191477"/>
          </a:xfrm>
          <a:custGeom>
            <a:avLst/>
            <a:gdLst>
              <a:gd name="connsiteX0" fmla="*/ 417637 w 6380748"/>
              <a:gd name="connsiteY0" fmla="*/ 0 h 3191477"/>
              <a:gd name="connsiteX1" fmla="*/ 6380748 w 6380748"/>
              <a:gd name="connsiteY1" fmla="*/ 0 h 3191477"/>
              <a:gd name="connsiteX2" fmla="*/ 6380748 w 6380748"/>
              <a:gd name="connsiteY2" fmla="*/ 3191477 h 3191477"/>
              <a:gd name="connsiteX3" fmla="*/ 417637 w 6380748"/>
              <a:gd name="connsiteY3" fmla="*/ 3191477 h 3191477"/>
              <a:gd name="connsiteX4" fmla="*/ 0 w 6380748"/>
              <a:gd name="connsiteY4" fmla="*/ 2773840 h 3191477"/>
              <a:gd name="connsiteX5" fmla="*/ 0 w 6380748"/>
              <a:gd name="connsiteY5" fmla="*/ 417637 h 3191477"/>
              <a:gd name="connsiteX6" fmla="*/ 417637 w 6380748"/>
              <a:gd name="connsiteY6" fmla="*/ 0 h 31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80748" h="3191477">
                <a:moveTo>
                  <a:pt x="417637" y="0"/>
                </a:moveTo>
                <a:lnTo>
                  <a:pt x="6380748" y="0"/>
                </a:lnTo>
                <a:lnTo>
                  <a:pt x="6380748" y="3191477"/>
                </a:lnTo>
                <a:lnTo>
                  <a:pt x="417637" y="3191477"/>
                </a:lnTo>
                <a:cubicBezTo>
                  <a:pt x="186982" y="3191477"/>
                  <a:pt x="0" y="3004495"/>
                  <a:pt x="0" y="2773840"/>
                </a:cubicBezTo>
                <a:lnTo>
                  <a:pt x="0" y="417637"/>
                </a:lnTo>
                <a:cubicBezTo>
                  <a:pt x="0" y="186982"/>
                  <a:pt x="186982" y="0"/>
                  <a:pt x="417637" y="0"/>
                </a:cubicBezTo>
                <a:close/>
              </a:path>
            </a:pathLst>
          </a:custGeom>
          <a:solidFill>
            <a:schemeClr val="bg1">
              <a:lumMod val="95000"/>
            </a:schemeClr>
          </a:solidFill>
        </p:spPr>
        <p:txBody>
          <a:bodyPr wrap="square">
            <a:noAutofit/>
          </a:bodyPr>
          <a:lstStyle/>
          <a:p>
            <a:pPr lvl="0"/>
            <a:endParaRPr lang="en-US" noProof="0"/>
          </a:p>
        </p:txBody>
      </p:sp>
    </p:spTree>
    <p:extLst>
      <p:ext uri="{BB962C8B-B14F-4D97-AF65-F5344CB8AC3E}">
        <p14:creationId xmlns:p14="http://schemas.microsoft.com/office/powerpoint/2010/main" val="719227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070446" y="2113807"/>
            <a:ext cx="3296590" cy="3296590"/>
          </a:xfrm>
          <a:custGeom>
            <a:avLst/>
            <a:gdLst>
              <a:gd name="connsiteX0" fmla="*/ 1648295 w 3296590"/>
              <a:gd name="connsiteY0" fmla="*/ 0 h 3296590"/>
              <a:gd name="connsiteX1" fmla="*/ 3296590 w 3296590"/>
              <a:gd name="connsiteY1" fmla="*/ 1648295 h 3296590"/>
              <a:gd name="connsiteX2" fmla="*/ 1648295 w 3296590"/>
              <a:gd name="connsiteY2" fmla="*/ 3296590 h 3296590"/>
              <a:gd name="connsiteX3" fmla="*/ 0 w 3296590"/>
              <a:gd name="connsiteY3" fmla="*/ 1648295 h 3296590"/>
              <a:gd name="connsiteX4" fmla="*/ 1648295 w 3296590"/>
              <a:gd name="connsiteY4" fmla="*/ 0 h 329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6590" h="3296590">
                <a:moveTo>
                  <a:pt x="1648295" y="0"/>
                </a:moveTo>
                <a:cubicBezTo>
                  <a:pt x="2558623" y="0"/>
                  <a:pt x="3296590" y="737967"/>
                  <a:pt x="3296590" y="1648295"/>
                </a:cubicBezTo>
                <a:cubicBezTo>
                  <a:pt x="3296590" y="2558623"/>
                  <a:pt x="2558623" y="3296590"/>
                  <a:pt x="1648295" y="3296590"/>
                </a:cubicBezTo>
                <a:cubicBezTo>
                  <a:pt x="737967" y="3296590"/>
                  <a:pt x="0" y="2558623"/>
                  <a:pt x="0" y="1648295"/>
                </a:cubicBezTo>
                <a:cubicBezTo>
                  <a:pt x="0" y="737967"/>
                  <a:pt x="737967" y="0"/>
                  <a:pt x="1648295" y="0"/>
                </a:cubicBezTo>
                <a:close/>
              </a:path>
            </a:pathLst>
          </a:custGeom>
          <a:solidFill>
            <a:schemeClr val="bg1">
              <a:lumMod val="95000"/>
            </a:schemeClr>
          </a:solidFill>
        </p:spPr>
        <p:txBody>
          <a:bodyPr wrap="square">
            <a:noAutofit/>
          </a:bodyPr>
          <a:lstStyle/>
          <a:p>
            <a:pPr lvl="0"/>
            <a:endParaRPr lang="en-US" noProof="0"/>
          </a:p>
        </p:txBody>
      </p:sp>
    </p:spTree>
    <p:extLst>
      <p:ext uri="{BB962C8B-B14F-4D97-AF65-F5344CB8AC3E}">
        <p14:creationId xmlns:p14="http://schemas.microsoft.com/office/powerpoint/2010/main" val="34233544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099376" y="1463040"/>
            <a:ext cx="2099980" cy="2099980"/>
          </a:xfrm>
          <a:custGeom>
            <a:avLst/>
            <a:gdLst>
              <a:gd name="connsiteX0" fmla="*/ 284946 w 2099980"/>
              <a:gd name="connsiteY0" fmla="*/ 0 h 2099980"/>
              <a:gd name="connsiteX1" fmla="*/ 1815034 w 2099980"/>
              <a:gd name="connsiteY1" fmla="*/ 0 h 2099980"/>
              <a:gd name="connsiteX2" fmla="*/ 2099980 w 2099980"/>
              <a:gd name="connsiteY2" fmla="*/ 284946 h 2099980"/>
              <a:gd name="connsiteX3" fmla="*/ 2099980 w 2099980"/>
              <a:gd name="connsiteY3" fmla="*/ 1815034 h 2099980"/>
              <a:gd name="connsiteX4" fmla="*/ 1815034 w 2099980"/>
              <a:gd name="connsiteY4" fmla="*/ 2099980 h 2099980"/>
              <a:gd name="connsiteX5" fmla="*/ 284946 w 2099980"/>
              <a:gd name="connsiteY5" fmla="*/ 2099980 h 2099980"/>
              <a:gd name="connsiteX6" fmla="*/ 0 w 2099980"/>
              <a:gd name="connsiteY6" fmla="*/ 1815034 h 2099980"/>
              <a:gd name="connsiteX7" fmla="*/ 0 w 2099980"/>
              <a:gd name="connsiteY7" fmla="*/ 284946 h 2099980"/>
              <a:gd name="connsiteX8" fmla="*/ 284946 w 2099980"/>
              <a:gd name="connsiteY8" fmla="*/ 0 h 2099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9980" h="2099980">
                <a:moveTo>
                  <a:pt x="284946" y="0"/>
                </a:moveTo>
                <a:lnTo>
                  <a:pt x="1815034" y="0"/>
                </a:lnTo>
                <a:cubicBezTo>
                  <a:pt x="1972405" y="0"/>
                  <a:pt x="2099980" y="127575"/>
                  <a:pt x="2099980" y="284946"/>
                </a:cubicBezTo>
                <a:lnTo>
                  <a:pt x="2099980" y="1815034"/>
                </a:lnTo>
                <a:cubicBezTo>
                  <a:pt x="2099980" y="1972405"/>
                  <a:pt x="1972405" y="2099980"/>
                  <a:pt x="1815034" y="2099980"/>
                </a:cubicBezTo>
                <a:lnTo>
                  <a:pt x="284946" y="2099980"/>
                </a:lnTo>
                <a:cubicBezTo>
                  <a:pt x="127575" y="2099980"/>
                  <a:pt x="0" y="1972405"/>
                  <a:pt x="0" y="1815034"/>
                </a:cubicBezTo>
                <a:lnTo>
                  <a:pt x="0" y="284946"/>
                </a:lnTo>
                <a:cubicBezTo>
                  <a:pt x="0" y="127575"/>
                  <a:pt x="127575" y="0"/>
                  <a:pt x="284946" y="0"/>
                </a:cubicBezTo>
                <a:close/>
              </a:path>
            </a:pathLst>
          </a:custGeom>
          <a:solidFill>
            <a:schemeClr val="bg1">
              <a:lumMod val="95000"/>
            </a:schemeClr>
          </a:solidFill>
        </p:spPr>
        <p:txBody>
          <a:bodyPr wrap="square">
            <a:noAutofit/>
          </a:bodyPr>
          <a:lstStyle/>
          <a:p>
            <a:pPr lvl="0"/>
            <a:endParaRPr lang="en-US" noProof="0"/>
          </a:p>
        </p:txBody>
      </p:sp>
      <p:sp>
        <p:nvSpPr>
          <p:cNvPr id="11" name="Picture Placeholder 10"/>
          <p:cNvSpPr>
            <a:spLocks noGrp="1"/>
          </p:cNvSpPr>
          <p:nvPr>
            <p:ph type="pic" sz="quarter" idx="11"/>
          </p:nvPr>
        </p:nvSpPr>
        <p:spPr>
          <a:xfrm>
            <a:off x="3281744" y="3657600"/>
            <a:ext cx="2099980" cy="2099980"/>
          </a:xfrm>
          <a:custGeom>
            <a:avLst/>
            <a:gdLst>
              <a:gd name="connsiteX0" fmla="*/ 284946 w 2099980"/>
              <a:gd name="connsiteY0" fmla="*/ 0 h 2099980"/>
              <a:gd name="connsiteX1" fmla="*/ 1815034 w 2099980"/>
              <a:gd name="connsiteY1" fmla="*/ 0 h 2099980"/>
              <a:gd name="connsiteX2" fmla="*/ 2099980 w 2099980"/>
              <a:gd name="connsiteY2" fmla="*/ 284946 h 2099980"/>
              <a:gd name="connsiteX3" fmla="*/ 2099980 w 2099980"/>
              <a:gd name="connsiteY3" fmla="*/ 1815034 h 2099980"/>
              <a:gd name="connsiteX4" fmla="*/ 1815034 w 2099980"/>
              <a:gd name="connsiteY4" fmla="*/ 2099980 h 2099980"/>
              <a:gd name="connsiteX5" fmla="*/ 284946 w 2099980"/>
              <a:gd name="connsiteY5" fmla="*/ 2099980 h 2099980"/>
              <a:gd name="connsiteX6" fmla="*/ 0 w 2099980"/>
              <a:gd name="connsiteY6" fmla="*/ 1815034 h 2099980"/>
              <a:gd name="connsiteX7" fmla="*/ 0 w 2099980"/>
              <a:gd name="connsiteY7" fmla="*/ 284946 h 2099980"/>
              <a:gd name="connsiteX8" fmla="*/ 284946 w 2099980"/>
              <a:gd name="connsiteY8" fmla="*/ 0 h 2099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9980" h="2099980">
                <a:moveTo>
                  <a:pt x="284946" y="0"/>
                </a:moveTo>
                <a:lnTo>
                  <a:pt x="1815034" y="0"/>
                </a:lnTo>
                <a:cubicBezTo>
                  <a:pt x="1972405" y="0"/>
                  <a:pt x="2099980" y="127575"/>
                  <a:pt x="2099980" y="284946"/>
                </a:cubicBezTo>
                <a:lnTo>
                  <a:pt x="2099980" y="1815034"/>
                </a:lnTo>
                <a:cubicBezTo>
                  <a:pt x="2099980" y="1972405"/>
                  <a:pt x="1972405" y="2099980"/>
                  <a:pt x="1815034" y="2099980"/>
                </a:cubicBezTo>
                <a:lnTo>
                  <a:pt x="284946" y="2099980"/>
                </a:lnTo>
                <a:cubicBezTo>
                  <a:pt x="127575" y="2099980"/>
                  <a:pt x="0" y="1972405"/>
                  <a:pt x="0" y="1815034"/>
                </a:cubicBezTo>
                <a:lnTo>
                  <a:pt x="0" y="284946"/>
                </a:lnTo>
                <a:cubicBezTo>
                  <a:pt x="0" y="127575"/>
                  <a:pt x="127575" y="0"/>
                  <a:pt x="284946" y="0"/>
                </a:cubicBezTo>
                <a:close/>
              </a:path>
            </a:pathLst>
          </a:custGeom>
          <a:solidFill>
            <a:schemeClr val="bg1">
              <a:lumMod val="95000"/>
            </a:schemeClr>
          </a:solidFill>
        </p:spPr>
        <p:txBody>
          <a:bodyPr wrap="square">
            <a:noAutofit/>
          </a:bodyPr>
          <a:lstStyle/>
          <a:p>
            <a:pPr lvl="0"/>
            <a:endParaRPr lang="en-US" noProof="0"/>
          </a:p>
        </p:txBody>
      </p:sp>
      <p:sp>
        <p:nvSpPr>
          <p:cNvPr id="12" name="Picture Placeholder 11"/>
          <p:cNvSpPr>
            <a:spLocks noGrp="1"/>
          </p:cNvSpPr>
          <p:nvPr>
            <p:ph type="pic" sz="quarter" idx="12"/>
          </p:nvPr>
        </p:nvSpPr>
        <p:spPr>
          <a:xfrm>
            <a:off x="5464112" y="3657600"/>
            <a:ext cx="2099980" cy="2099980"/>
          </a:xfrm>
          <a:custGeom>
            <a:avLst/>
            <a:gdLst>
              <a:gd name="connsiteX0" fmla="*/ 284946 w 2099980"/>
              <a:gd name="connsiteY0" fmla="*/ 0 h 2099980"/>
              <a:gd name="connsiteX1" fmla="*/ 1815034 w 2099980"/>
              <a:gd name="connsiteY1" fmla="*/ 0 h 2099980"/>
              <a:gd name="connsiteX2" fmla="*/ 2099980 w 2099980"/>
              <a:gd name="connsiteY2" fmla="*/ 284946 h 2099980"/>
              <a:gd name="connsiteX3" fmla="*/ 2099980 w 2099980"/>
              <a:gd name="connsiteY3" fmla="*/ 1815034 h 2099980"/>
              <a:gd name="connsiteX4" fmla="*/ 1815034 w 2099980"/>
              <a:gd name="connsiteY4" fmla="*/ 2099980 h 2099980"/>
              <a:gd name="connsiteX5" fmla="*/ 284946 w 2099980"/>
              <a:gd name="connsiteY5" fmla="*/ 2099980 h 2099980"/>
              <a:gd name="connsiteX6" fmla="*/ 0 w 2099980"/>
              <a:gd name="connsiteY6" fmla="*/ 1815034 h 2099980"/>
              <a:gd name="connsiteX7" fmla="*/ 0 w 2099980"/>
              <a:gd name="connsiteY7" fmla="*/ 284946 h 2099980"/>
              <a:gd name="connsiteX8" fmla="*/ 284946 w 2099980"/>
              <a:gd name="connsiteY8" fmla="*/ 0 h 2099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9980" h="2099980">
                <a:moveTo>
                  <a:pt x="284946" y="0"/>
                </a:moveTo>
                <a:lnTo>
                  <a:pt x="1815034" y="0"/>
                </a:lnTo>
                <a:cubicBezTo>
                  <a:pt x="1972405" y="0"/>
                  <a:pt x="2099980" y="127575"/>
                  <a:pt x="2099980" y="284946"/>
                </a:cubicBezTo>
                <a:lnTo>
                  <a:pt x="2099980" y="1815034"/>
                </a:lnTo>
                <a:cubicBezTo>
                  <a:pt x="2099980" y="1972405"/>
                  <a:pt x="1972405" y="2099980"/>
                  <a:pt x="1815034" y="2099980"/>
                </a:cubicBezTo>
                <a:lnTo>
                  <a:pt x="284946" y="2099980"/>
                </a:lnTo>
                <a:cubicBezTo>
                  <a:pt x="127575" y="2099980"/>
                  <a:pt x="0" y="1972405"/>
                  <a:pt x="0" y="1815034"/>
                </a:cubicBezTo>
                <a:lnTo>
                  <a:pt x="0" y="284946"/>
                </a:lnTo>
                <a:cubicBezTo>
                  <a:pt x="0" y="127575"/>
                  <a:pt x="127575" y="0"/>
                  <a:pt x="284946" y="0"/>
                </a:cubicBezTo>
                <a:close/>
              </a:path>
            </a:pathLst>
          </a:custGeom>
          <a:solidFill>
            <a:schemeClr val="bg1">
              <a:lumMod val="95000"/>
            </a:schemeClr>
          </a:solidFill>
        </p:spPr>
        <p:txBody>
          <a:bodyPr wrap="square">
            <a:noAutofit/>
          </a:bodyPr>
          <a:lstStyle/>
          <a:p>
            <a:pPr lvl="0"/>
            <a:endParaRPr lang="en-US" noProof="0"/>
          </a:p>
        </p:txBody>
      </p:sp>
    </p:spTree>
    <p:extLst>
      <p:ext uri="{BB962C8B-B14F-4D97-AF65-F5344CB8AC3E}">
        <p14:creationId xmlns:p14="http://schemas.microsoft.com/office/powerpoint/2010/main" val="24415398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4135985" y="0"/>
            <a:ext cx="8056015" cy="6858000"/>
          </a:xfrm>
          <a:custGeom>
            <a:avLst/>
            <a:gdLst>
              <a:gd name="connsiteX0" fmla="*/ 2869175 w 8056015"/>
              <a:gd name="connsiteY0" fmla="*/ 0 h 6858000"/>
              <a:gd name="connsiteX1" fmla="*/ 8056015 w 8056015"/>
              <a:gd name="connsiteY1" fmla="*/ 0 h 6858000"/>
              <a:gd name="connsiteX2" fmla="*/ 8056015 w 8056015"/>
              <a:gd name="connsiteY2" fmla="*/ 6858000 h 6858000"/>
              <a:gd name="connsiteX3" fmla="*/ 0 w 8056015"/>
              <a:gd name="connsiteY3" fmla="*/ 6858000 h 6858000"/>
              <a:gd name="connsiteX4" fmla="*/ 8274 w 8056015"/>
              <a:gd name="connsiteY4" fmla="*/ 6824568 h 6858000"/>
              <a:gd name="connsiteX5" fmla="*/ 2135096 w 8056015"/>
              <a:gd name="connsiteY5" fmla="*/ 3935255 h 6858000"/>
              <a:gd name="connsiteX6" fmla="*/ 2609848 w 8056015"/>
              <a:gd name="connsiteY6" fmla="*/ 606652 h 6858000"/>
              <a:gd name="connsiteX7" fmla="*/ 2848269 w 8056015"/>
              <a:gd name="connsiteY7" fmla="*/ 3528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56015" h="6858000">
                <a:moveTo>
                  <a:pt x="2869175" y="0"/>
                </a:moveTo>
                <a:lnTo>
                  <a:pt x="8056015" y="0"/>
                </a:lnTo>
                <a:lnTo>
                  <a:pt x="8056015" y="6858000"/>
                </a:lnTo>
                <a:lnTo>
                  <a:pt x="0" y="6858000"/>
                </a:lnTo>
                <a:lnTo>
                  <a:pt x="8274" y="6824568"/>
                </a:lnTo>
                <a:cubicBezTo>
                  <a:pt x="239880" y="6033110"/>
                  <a:pt x="1613866" y="5018649"/>
                  <a:pt x="2135096" y="3935255"/>
                </a:cubicBezTo>
                <a:cubicBezTo>
                  <a:pt x="2671993" y="2828189"/>
                  <a:pt x="2310414" y="1658741"/>
                  <a:pt x="2609848" y="606652"/>
                </a:cubicBezTo>
                <a:cubicBezTo>
                  <a:pt x="2666946" y="410422"/>
                  <a:pt x="2747861" y="218506"/>
                  <a:pt x="2848269" y="35285"/>
                </a:cubicBezTo>
                <a:close/>
              </a:path>
            </a:pathLst>
          </a:custGeom>
          <a:solidFill>
            <a:schemeClr val="bg1">
              <a:lumMod val="95000"/>
            </a:schemeClr>
          </a:solidFill>
        </p:spPr>
        <p:txBody>
          <a:bodyPr wrap="square">
            <a:noAutofit/>
          </a:bodyPr>
          <a:lstStyle/>
          <a:p>
            <a:pPr lvl="0"/>
            <a:endParaRPr lang="en-US" noProof="0"/>
          </a:p>
        </p:txBody>
      </p:sp>
    </p:spTree>
    <p:extLst>
      <p:ext uri="{BB962C8B-B14F-4D97-AF65-F5344CB8AC3E}">
        <p14:creationId xmlns:p14="http://schemas.microsoft.com/office/powerpoint/2010/main" val="39712883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746678" y="1252130"/>
            <a:ext cx="4745141" cy="4700375"/>
          </a:xfrm>
          <a:custGeom>
            <a:avLst/>
            <a:gdLst>
              <a:gd name="connsiteX0" fmla="*/ 4056308 w 4745141"/>
              <a:gd name="connsiteY0" fmla="*/ 1731619 h 4700375"/>
              <a:gd name="connsiteX1" fmla="*/ 4522286 w 4745141"/>
              <a:gd name="connsiteY1" fmla="*/ 1884980 h 4700375"/>
              <a:gd name="connsiteX2" fmla="*/ 4589980 w 4745141"/>
              <a:gd name="connsiteY2" fmla="*/ 2788896 h 4700375"/>
              <a:gd name="connsiteX3" fmla="*/ 3136654 w 4745141"/>
              <a:gd name="connsiteY3" fmla="*/ 4477521 h 4700375"/>
              <a:gd name="connsiteX4" fmla="*/ 2232738 w 4745141"/>
              <a:gd name="connsiteY4" fmla="*/ 4545215 h 4700375"/>
              <a:gd name="connsiteX5" fmla="*/ 2165044 w 4745141"/>
              <a:gd name="connsiteY5" fmla="*/ 3641299 h 4700375"/>
              <a:gd name="connsiteX6" fmla="*/ 3618370 w 4745141"/>
              <a:gd name="connsiteY6" fmla="*/ 1952674 h 4700375"/>
              <a:gd name="connsiteX7" fmla="*/ 4056308 w 4745141"/>
              <a:gd name="connsiteY7" fmla="*/ 1731619 h 4700375"/>
              <a:gd name="connsiteX8" fmla="*/ 3289872 w 4745141"/>
              <a:gd name="connsiteY8" fmla="*/ 589589 h 4700375"/>
              <a:gd name="connsiteX9" fmla="*/ 3755850 w 4745141"/>
              <a:gd name="connsiteY9" fmla="*/ 742950 h 4700375"/>
              <a:gd name="connsiteX10" fmla="*/ 3823544 w 4745141"/>
              <a:gd name="connsiteY10" fmla="*/ 1646866 h 4700375"/>
              <a:gd name="connsiteX11" fmla="*/ 1893207 w 4745141"/>
              <a:gd name="connsiteY11" fmla="*/ 3889733 h 4700375"/>
              <a:gd name="connsiteX12" fmla="*/ 989291 w 4745141"/>
              <a:gd name="connsiteY12" fmla="*/ 3957427 h 4700375"/>
              <a:gd name="connsiteX13" fmla="*/ 921597 w 4745141"/>
              <a:gd name="connsiteY13" fmla="*/ 3053511 h 4700375"/>
              <a:gd name="connsiteX14" fmla="*/ 2851934 w 4745141"/>
              <a:gd name="connsiteY14" fmla="*/ 810644 h 4700375"/>
              <a:gd name="connsiteX15" fmla="*/ 3289872 w 4745141"/>
              <a:gd name="connsiteY15" fmla="*/ 589589 h 4700375"/>
              <a:gd name="connsiteX16" fmla="*/ 2046424 w 4745141"/>
              <a:gd name="connsiteY16" fmla="*/ 1800 h 4700375"/>
              <a:gd name="connsiteX17" fmla="*/ 2512402 w 4745141"/>
              <a:gd name="connsiteY17" fmla="*/ 155161 h 4700375"/>
              <a:gd name="connsiteX18" fmla="*/ 2580096 w 4745141"/>
              <a:gd name="connsiteY18" fmla="*/ 1059077 h 4700375"/>
              <a:gd name="connsiteX19" fmla="*/ 1126770 w 4745141"/>
              <a:gd name="connsiteY19" fmla="*/ 2747702 h 4700375"/>
              <a:gd name="connsiteX20" fmla="*/ 222854 w 4745141"/>
              <a:gd name="connsiteY20" fmla="*/ 2815396 h 4700375"/>
              <a:gd name="connsiteX21" fmla="*/ 155160 w 4745141"/>
              <a:gd name="connsiteY21" fmla="*/ 1911480 h 4700375"/>
              <a:gd name="connsiteX22" fmla="*/ 1608486 w 4745141"/>
              <a:gd name="connsiteY22" fmla="*/ 222854 h 4700375"/>
              <a:gd name="connsiteX23" fmla="*/ 2046424 w 4745141"/>
              <a:gd name="connsiteY23" fmla="*/ 1800 h 470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45141" h="4700375">
                <a:moveTo>
                  <a:pt x="4056308" y="1731619"/>
                </a:moveTo>
                <a:cubicBezTo>
                  <a:pt x="4219885" y="1719369"/>
                  <a:pt x="4388135" y="1769521"/>
                  <a:pt x="4522286" y="1884980"/>
                </a:cubicBezTo>
                <a:cubicBezTo>
                  <a:pt x="4790589" y="2115896"/>
                  <a:pt x="4820897" y="2520593"/>
                  <a:pt x="4589980" y="2788896"/>
                </a:cubicBezTo>
                <a:lnTo>
                  <a:pt x="3136654" y="4477521"/>
                </a:lnTo>
                <a:cubicBezTo>
                  <a:pt x="2905738" y="4745824"/>
                  <a:pt x="2501041" y="4776131"/>
                  <a:pt x="2232738" y="4545215"/>
                </a:cubicBezTo>
                <a:cubicBezTo>
                  <a:pt x="1964435" y="4314298"/>
                  <a:pt x="1934128" y="3909602"/>
                  <a:pt x="2165044" y="3641299"/>
                </a:cubicBezTo>
                <a:lnTo>
                  <a:pt x="3618370" y="1952674"/>
                </a:lnTo>
                <a:cubicBezTo>
                  <a:pt x="3733828" y="1818522"/>
                  <a:pt x="3892732" y="1743870"/>
                  <a:pt x="4056308" y="1731619"/>
                </a:cubicBezTo>
                <a:close/>
                <a:moveTo>
                  <a:pt x="3289872" y="589589"/>
                </a:moveTo>
                <a:cubicBezTo>
                  <a:pt x="3453448" y="577339"/>
                  <a:pt x="3621698" y="627491"/>
                  <a:pt x="3755850" y="742950"/>
                </a:cubicBezTo>
                <a:cubicBezTo>
                  <a:pt x="4024153" y="973866"/>
                  <a:pt x="4054460" y="1378563"/>
                  <a:pt x="3823544" y="1646866"/>
                </a:cubicBezTo>
                <a:lnTo>
                  <a:pt x="1893207" y="3889733"/>
                </a:lnTo>
                <a:cubicBezTo>
                  <a:pt x="1662290" y="4158036"/>
                  <a:pt x="1257594" y="4188343"/>
                  <a:pt x="989291" y="3957427"/>
                </a:cubicBezTo>
                <a:cubicBezTo>
                  <a:pt x="720988" y="3726510"/>
                  <a:pt x="690680" y="3321814"/>
                  <a:pt x="921597" y="3053511"/>
                </a:cubicBezTo>
                <a:lnTo>
                  <a:pt x="2851934" y="810644"/>
                </a:lnTo>
                <a:cubicBezTo>
                  <a:pt x="2967392" y="676492"/>
                  <a:pt x="3126295" y="601840"/>
                  <a:pt x="3289872" y="589589"/>
                </a:cubicBezTo>
                <a:close/>
                <a:moveTo>
                  <a:pt x="2046424" y="1800"/>
                </a:moveTo>
                <a:cubicBezTo>
                  <a:pt x="2210001" y="-10450"/>
                  <a:pt x="2378250" y="39702"/>
                  <a:pt x="2512402" y="155161"/>
                </a:cubicBezTo>
                <a:cubicBezTo>
                  <a:pt x="2780705" y="386077"/>
                  <a:pt x="2811012" y="790774"/>
                  <a:pt x="2580096" y="1059077"/>
                </a:cubicBezTo>
                <a:lnTo>
                  <a:pt x="1126770" y="2747702"/>
                </a:lnTo>
                <a:cubicBezTo>
                  <a:pt x="895854" y="3016005"/>
                  <a:pt x="491157" y="3046312"/>
                  <a:pt x="222854" y="2815396"/>
                </a:cubicBezTo>
                <a:cubicBezTo>
                  <a:pt x="-45449" y="2584479"/>
                  <a:pt x="-75756" y="2179783"/>
                  <a:pt x="155160" y="1911480"/>
                </a:cubicBezTo>
                <a:lnTo>
                  <a:pt x="1608486" y="222854"/>
                </a:lnTo>
                <a:cubicBezTo>
                  <a:pt x="1723944" y="88703"/>
                  <a:pt x="1882847" y="14050"/>
                  <a:pt x="2046424" y="1800"/>
                </a:cubicBezTo>
                <a:close/>
              </a:path>
            </a:pathLst>
          </a:custGeom>
          <a:solidFill>
            <a:schemeClr val="bg1">
              <a:lumMod val="95000"/>
            </a:schemeClr>
          </a:solidFill>
        </p:spPr>
        <p:txBody>
          <a:bodyPr wrap="square">
            <a:noAutofit/>
          </a:bodyPr>
          <a:lstStyle/>
          <a:p>
            <a:pPr lvl="0"/>
            <a:endParaRPr lang="en-US" noProof="0"/>
          </a:p>
        </p:txBody>
      </p:sp>
    </p:spTree>
    <p:extLst>
      <p:ext uri="{BB962C8B-B14F-4D97-AF65-F5344CB8AC3E}">
        <p14:creationId xmlns:p14="http://schemas.microsoft.com/office/powerpoint/2010/main" val="465425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107969" y="1492097"/>
            <a:ext cx="3334754" cy="3334754"/>
          </a:xfrm>
          <a:custGeom>
            <a:avLst/>
            <a:gdLst>
              <a:gd name="connsiteX0" fmla="*/ 1667377 w 3334754"/>
              <a:gd name="connsiteY0" fmla="*/ 0 h 3334754"/>
              <a:gd name="connsiteX1" fmla="*/ 3334754 w 3334754"/>
              <a:gd name="connsiteY1" fmla="*/ 1667377 h 3334754"/>
              <a:gd name="connsiteX2" fmla="*/ 1667377 w 3334754"/>
              <a:gd name="connsiteY2" fmla="*/ 3334754 h 3334754"/>
              <a:gd name="connsiteX3" fmla="*/ 0 w 3334754"/>
              <a:gd name="connsiteY3" fmla="*/ 1667377 h 3334754"/>
              <a:gd name="connsiteX4" fmla="*/ 1667377 w 3334754"/>
              <a:gd name="connsiteY4" fmla="*/ 0 h 3334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4754" h="3334754">
                <a:moveTo>
                  <a:pt x="1667377" y="0"/>
                </a:moveTo>
                <a:cubicBezTo>
                  <a:pt x="2588244" y="0"/>
                  <a:pt x="3334754" y="746510"/>
                  <a:pt x="3334754" y="1667377"/>
                </a:cubicBezTo>
                <a:cubicBezTo>
                  <a:pt x="3334754" y="2588244"/>
                  <a:pt x="2588244" y="3334754"/>
                  <a:pt x="1667377" y="3334754"/>
                </a:cubicBezTo>
                <a:cubicBezTo>
                  <a:pt x="746510" y="3334754"/>
                  <a:pt x="0" y="2588244"/>
                  <a:pt x="0" y="1667377"/>
                </a:cubicBezTo>
                <a:cubicBezTo>
                  <a:pt x="0" y="746510"/>
                  <a:pt x="746510" y="0"/>
                  <a:pt x="1667377" y="0"/>
                </a:cubicBezTo>
                <a:close/>
              </a:path>
            </a:pathLst>
          </a:custGeom>
          <a:solidFill>
            <a:schemeClr val="bg1">
              <a:lumMod val="95000"/>
            </a:schemeClr>
          </a:solidFill>
        </p:spPr>
        <p:txBody>
          <a:bodyPr wrap="square">
            <a:noAutofit/>
          </a:bodyPr>
          <a:lstStyle/>
          <a:p>
            <a:pPr lvl="0"/>
            <a:endParaRPr lang="en-US" noProof="0" dirty="0"/>
          </a:p>
        </p:txBody>
      </p:sp>
      <p:sp>
        <p:nvSpPr>
          <p:cNvPr id="10" name="Picture Placeholder 9"/>
          <p:cNvSpPr>
            <a:spLocks noGrp="1"/>
          </p:cNvSpPr>
          <p:nvPr>
            <p:ph type="pic" sz="quarter" idx="11"/>
          </p:nvPr>
        </p:nvSpPr>
        <p:spPr>
          <a:xfrm>
            <a:off x="1008304" y="1719683"/>
            <a:ext cx="2019234" cy="2019234"/>
          </a:xfrm>
          <a:custGeom>
            <a:avLst/>
            <a:gdLst>
              <a:gd name="connsiteX0" fmla="*/ 1009617 w 2019234"/>
              <a:gd name="connsiteY0" fmla="*/ 0 h 2019234"/>
              <a:gd name="connsiteX1" fmla="*/ 2019234 w 2019234"/>
              <a:gd name="connsiteY1" fmla="*/ 1009617 h 2019234"/>
              <a:gd name="connsiteX2" fmla="*/ 1009617 w 2019234"/>
              <a:gd name="connsiteY2" fmla="*/ 2019234 h 2019234"/>
              <a:gd name="connsiteX3" fmla="*/ 0 w 2019234"/>
              <a:gd name="connsiteY3" fmla="*/ 1009617 h 2019234"/>
              <a:gd name="connsiteX4" fmla="*/ 1009617 w 2019234"/>
              <a:gd name="connsiteY4" fmla="*/ 0 h 2019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234" h="2019234">
                <a:moveTo>
                  <a:pt x="1009617" y="0"/>
                </a:moveTo>
                <a:cubicBezTo>
                  <a:pt x="1567213" y="0"/>
                  <a:pt x="2019234" y="452021"/>
                  <a:pt x="2019234" y="1009617"/>
                </a:cubicBezTo>
                <a:cubicBezTo>
                  <a:pt x="2019234" y="1567213"/>
                  <a:pt x="1567213" y="2019234"/>
                  <a:pt x="1009617" y="2019234"/>
                </a:cubicBezTo>
                <a:cubicBezTo>
                  <a:pt x="452021" y="2019234"/>
                  <a:pt x="0" y="1567213"/>
                  <a:pt x="0" y="1009617"/>
                </a:cubicBezTo>
                <a:cubicBezTo>
                  <a:pt x="0" y="452021"/>
                  <a:pt x="452021" y="0"/>
                  <a:pt x="1009617" y="0"/>
                </a:cubicBezTo>
                <a:close/>
              </a:path>
            </a:pathLst>
          </a:custGeom>
          <a:solidFill>
            <a:schemeClr val="bg1">
              <a:lumMod val="95000"/>
            </a:schemeClr>
          </a:solidFill>
        </p:spPr>
        <p:txBody>
          <a:bodyPr wrap="square">
            <a:noAutofit/>
          </a:bodyPr>
          <a:lstStyle/>
          <a:p>
            <a:pPr lvl="0"/>
            <a:endParaRPr lang="en-US" noProof="0"/>
          </a:p>
        </p:txBody>
      </p:sp>
      <p:sp>
        <p:nvSpPr>
          <p:cNvPr id="11" name="Picture Placeholder 10"/>
          <p:cNvSpPr>
            <a:spLocks noGrp="1"/>
          </p:cNvSpPr>
          <p:nvPr>
            <p:ph type="pic" sz="quarter" idx="12"/>
          </p:nvPr>
        </p:nvSpPr>
        <p:spPr>
          <a:xfrm>
            <a:off x="1532902" y="3824048"/>
            <a:ext cx="2019234" cy="2019234"/>
          </a:xfrm>
          <a:custGeom>
            <a:avLst/>
            <a:gdLst>
              <a:gd name="connsiteX0" fmla="*/ 1009617 w 2019234"/>
              <a:gd name="connsiteY0" fmla="*/ 0 h 2019234"/>
              <a:gd name="connsiteX1" fmla="*/ 2019234 w 2019234"/>
              <a:gd name="connsiteY1" fmla="*/ 1009617 h 2019234"/>
              <a:gd name="connsiteX2" fmla="*/ 1009617 w 2019234"/>
              <a:gd name="connsiteY2" fmla="*/ 2019234 h 2019234"/>
              <a:gd name="connsiteX3" fmla="*/ 0 w 2019234"/>
              <a:gd name="connsiteY3" fmla="*/ 1009617 h 2019234"/>
              <a:gd name="connsiteX4" fmla="*/ 1009617 w 2019234"/>
              <a:gd name="connsiteY4" fmla="*/ 0 h 2019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234" h="2019234">
                <a:moveTo>
                  <a:pt x="1009617" y="0"/>
                </a:moveTo>
                <a:cubicBezTo>
                  <a:pt x="1567213" y="0"/>
                  <a:pt x="2019234" y="452021"/>
                  <a:pt x="2019234" y="1009617"/>
                </a:cubicBezTo>
                <a:cubicBezTo>
                  <a:pt x="2019234" y="1567213"/>
                  <a:pt x="1567213" y="2019234"/>
                  <a:pt x="1009617" y="2019234"/>
                </a:cubicBezTo>
                <a:cubicBezTo>
                  <a:pt x="452021" y="2019234"/>
                  <a:pt x="0" y="1567213"/>
                  <a:pt x="0" y="1009617"/>
                </a:cubicBezTo>
                <a:cubicBezTo>
                  <a:pt x="0" y="452021"/>
                  <a:pt x="452021" y="0"/>
                  <a:pt x="1009617" y="0"/>
                </a:cubicBezTo>
                <a:close/>
              </a:path>
            </a:pathLst>
          </a:custGeom>
          <a:solidFill>
            <a:schemeClr val="bg1">
              <a:lumMod val="95000"/>
            </a:schemeClr>
          </a:solidFill>
        </p:spPr>
        <p:txBody>
          <a:bodyPr wrap="square">
            <a:noAutofit/>
          </a:bodyPr>
          <a:lstStyle/>
          <a:p>
            <a:pPr lvl="0"/>
            <a:endParaRPr lang="en-US" noProof="0"/>
          </a:p>
        </p:txBody>
      </p:sp>
    </p:spTree>
    <p:extLst>
      <p:ext uri="{BB962C8B-B14F-4D97-AF65-F5344CB8AC3E}">
        <p14:creationId xmlns:p14="http://schemas.microsoft.com/office/powerpoint/2010/main" val="2900968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618890" y="3259200"/>
            <a:ext cx="2954216" cy="3598800"/>
          </a:xfrm>
          <a:custGeom>
            <a:avLst/>
            <a:gdLst>
              <a:gd name="connsiteX0" fmla="*/ 1477108 w 2954216"/>
              <a:gd name="connsiteY0" fmla="*/ 0 h 3598800"/>
              <a:gd name="connsiteX1" fmla="*/ 2954216 w 2954216"/>
              <a:gd name="connsiteY1" fmla="*/ 1477108 h 3598800"/>
              <a:gd name="connsiteX2" fmla="*/ 2954216 w 2954216"/>
              <a:gd name="connsiteY2" fmla="*/ 3598800 h 3598800"/>
              <a:gd name="connsiteX3" fmla="*/ 0 w 2954216"/>
              <a:gd name="connsiteY3" fmla="*/ 3598800 h 3598800"/>
              <a:gd name="connsiteX4" fmla="*/ 0 w 2954216"/>
              <a:gd name="connsiteY4" fmla="*/ 1477108 h 3598800"/>
              <a:gd name="connsiteX5" fmla="*/ 1477108 w 2954216"/>
              <a:gd name="connsiteY5" fmla="*/ 0 h 359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4216" h="3598800">
                <a:moveTo>
                  <a:pt x="1477108" y="0"/>
                </a:moveTo>
                <a:cubicBezTo>
                  <a:pt x="2292892" y="0"/>
                  <a:pt x="2954216" y="661324"/>
                  <a:pt x="2954216" y="1477108"/>
                </a:cubicBezTo>
                <a:lnTo>
                  <a:pt x="2954216" y="3598800"/>
                </a:lnTo>
                <a:lnTo>
                  <a:pt x="0" y="3598800"/>
                </a:lnTo>
                <a:lnTo>
                  <a:pt x="0" y="1477108"/>
                </a:lnTo>
                <a:cubicBezTo>
                  <a:pt x="0" y="661324"/>
                  <a:pt x="661324" y="0"/>
                  <a:pt x="1477108" y="0"/>
                </a:cubicBezTo>
                <a:close/>
              </a:path>
            </a:pathLst>
          </a:custGeom>
          <a:solidFill>
            <a:schemeClr val="bg1">
              <a:lumMod val="95000"/>
            </a:schemeClr>
          </a:solidFill>
        </p:spPr>
        <p:txBody>
          <a:bodyPr wrap="square">
            <a:noAutofit/>
          </a:bodyPr>
          <a:lstStyle/>
          <a:p>
            <a:pPr lvl="0"/>
            <a:endParaRPr lang="en-US" noProof="0" dirty="0"/>
          </a:p>
        </p:txBody>
      </p:sp>
      <p:sp>
        <p:nvSpPr>
          <p:cNvPr id="8" name="Picture Placeholder 7"/>
          <p:cNvSpPr>
            <a:spLocks noGrp="1"/>
          </p:cNvSpPr>
          <p:nvPr>
            <p:ph type="pic" sz="quarter" idx="11"/>
          </p:nvPr>
        </p:nvSpPr>
        <p:spPr>
          <a:xfrm>
            <a:off x="4618891" y="0"/>
            <a:ext cx="2954216" cy="3730122"/>
          </a:xfrm>
          <a:custGeom>
            <a:avLst/>
            <a:gdLst>
              <a:gd name="connsiteX0" fmla="*/ 0 w 2954216"/>
              <a:gd name="connsiteY0" fmla="*/ 0 h 3730122"/>
              <a:gd name="connsiteX1" fmla="*/ 2954216 w 2954216"/>
              <a:gd name="connsiteY1" fmla="*/ 0 h 3730122"/>
              <a:gd name="connsiteX2" fmla="*/ 2954216 w 2954216"/>
              <a:gd name="connsiteY2" fmla="*/ 2849356 h 3730122"/>
              <a:gd name="connsiteX3" fmla="*/ 2701949 w 2954216"/>
              <a:gd name="connsiteY3" fmla="*/ 3675221 h 3730122"/>
              <a:gd name="connsiteX4" fmla="*/ 2660895 w 2954216"/>
              <a:gd name="connsiteY4" fmla="*/ 3730122 h 3730122"/>
              <a:gd name="connsiteX5" fmla="*/ 2569320 w 2954216"/>
              <a:gd name="connsiteY5" fmla="*/ 3629364 h 3730122"/>
              <a:gd name="connsiteX6" fmla="*/ 1477106 w 2954216"/>
              <a:gd name="connsiteY6" fmla="*/ 3176954 h 3730122"/>
              <a:gd name="connsiteX7" fmla="*/ 384893 w 2954216"/>
              <a:gd name="connsiteY7" fmla="*/ 3629364 h 3730122"/>
              <a:gd name="connsiteX8" fmla="*/ 293320 w 2954216"/>
              <a:gd name="connsiteY8" fmla="*/ 3730120 h 3730122"/>
              <a:gd name="connsiteX9" fmla="*/ 252267 w 2954216"/>
              <a:gd name="connsiteY9" fmla="*/ 3675221 h 3730122"/>
              <a:gd name="connsiteX10" fmla="*/ 0 w 2954216"/>
              <a:gd name="connsiteY10" fmla="*/ 2849356 h 373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4216" h="3730122">
                <a:moveTo>
                  <a:pt x="0" y="0"/>
                </a:moveTo>
                <a:lnTo>
                  <a:pt x="2954216" y="0"/>
                </a:lnTo>
                <a:lnTo>
                  <a:pt x="2954216" y="2849356"/>
                </a:lnTo>
                <a:cubicBezTo>
                  <a:pt x="2954216" y="3155275"/>
                  <a:pt x="2861218" y="3439473"/>
                  <a:pt x="2701949" y="3675221"/>
                </a:cubicBezTo>
                <a:lnTo>
                  <a:pt x="2660895" y="3730122"/>
                </a:lnTo>
                <a:lnTo>
                  <a:pt x="2569320" y="3629364"/>
                </a:lnTo>
                <a:cubicBezTo>
                  <a:pt x="2289798" y="3349842"/>
                  <a:pt x="1903642" y="3176954"/>
                  <a:pt x="1477106" y="3176954"/>
                </a:cubicBezTo>
                <a:cubicBezTo>
                  <a:pt x="1050570" y="3176954"/>
                  <a:pt x="664414" y="3349842"/>
                  <a:pt x="384893" y="3629364"/>
                </a:cubicBezTo>
                <a:lnTo>
                  <a:pt x="293320" y="3730120"/>
                </a:lnTo>
                <a:lnTo>
                  <a:pt x="252267" y="3675221"/>
                </a:lnTo>
                <a:cubicBezTo>
                  <a:pt x="92999" y="3439473"/>
                  <a:pt x="0" y="3155275"/>
                  <a:pt x="0" y="2849356"/>
                </a:cubicBezTo>
                <a:close/>
              </a:path>
            </a:pathLst>
          </a:custGeom>
          <a:solidFill>
            <a:schemeClr val="bg1">
              <a:lumMod val="95000"/>
            </a:schemeClr>
          </a:solidFill>
        </p:spPr>
        <p:txBody>
          <a:bodyPr wrap="square">
            <a:noAutofit/>
          </a:bodyPr>
          <a:lstStyle/>
          <a:p>
            <a:pPr lvl="0"/>
            <a:endParaRPr lang="en-US" noProof="0" dirty="0"/>
          </a:p>
        </p:txBody>
      </p:sp>
    </p:spTree>
    <p:extLst>
      <p:ext uri="{BB962C8B-B14F-4D97-AF65-F5344CB8AC3E}">
        <p14:creationId xmlns:p14="http://schemas.microsoft.com/office/powerpoint/2010/main" val="1623710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102516" y="1612174"/>
            <a:ext cx="2342774" cy="2342774"/>
          </a:xfrm>
          <a:custGeom>
            <a:avLst/>
            <a:gdLst>
              <a:gd name="connsiteX0" fmla="*/ 1171387 w 2342774"/>
              <a:gd name="connsiteY0" fmla="*/ 0 h 2342774"/>
              <a:gd name="connsiteX1" fmla="*/ 2342774 w 2342774"/>
              <a:gd name="connsiteY1" fmla="*/ 1171387 h 2342774"/>
              <a:gd name="connsiteX2" fmla="*/ 1171387 w 2342774"/>
              <a:gd name="connsiteY2" fmla="*/ 2342774 h 2342774"/>
              <a:gd name="connsiteX3" fmla="*/ 0 w 2342774"/>
              <a:gd name="connsiteY3" fmla="*/ 1171387 h 2342774"/>
              <a:gd name="connsiteX4" fmla="*/ 1171387 w 2342774"/>
              <a:gd name="connsiteY4" fmla="*/ 0 h 2342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2774" h="2342774">
                <a:moveTo>
                  <a:pt x="1171387" y="0"/>
                </a:moveTo>
                <a:cubicBezTo>
                  <a:pt x="1818326" y="0"/>
                  <a:pt x="2342774" y="524448"/>
                  <a:pt x="2342774" y="1171387"/>
                </a:cubicBezTo>
                <a:cubicBezTo>
                  <a:pt x="2342774" y="1818326"/>
                  <a:pt x="1818326" y="2342774"/>
                  <a:pt x="1171387" y="2342774"/>
                </a:cubicBezTo>
                <a:cubicBezTo>
                  <a:pt x="524448" y="2342774"/>
                  <a:pt x="0" y="1818326"/>
                  <a:pt x="0" y="1171387"/>
                </a:cubicBezTo>
                <a:cubicBezTo>
                  <a:pt x="0" y="524448"/>
                  <a:pt x="524448" y="0"/>
                  <a:pt x="1171387" y="0"/>
                </a:cubicBezTo>
                <a:close/>
              </a:path>
            </a:pathLst>
          </a:custGeom>
          <a:solidFill>
            <a:schemeClr val="bg1">
              <a:lumMod val="95000"/>
            </a:schemeClr>
          </a:solidFill>
        </p:spPr>
        <p:txBody>
          <a:bodyPr wrap="square">
            <a:noAutofit/>
          </a:bodyPr>
          <a:lstStyle/>
          <a:p>
            <a:pPr lvl="0"/>
            <a:endParaRPr lang="en-US" noProof="0"/>
          </a:p>
        </p:txBody>
      </p:sp>
      <p:sp>
        <p:nvSpPr>
          <p:cNvPr id="8" name="Picture Placeholder 7"/>
          <p:cNvSpPr>
            <a:spLocks noGrp="1"/>
          </p:cNvSpPr>
          <p:nvPr>
            <p:ph type="pic" sz="quarter" idx="11"/>
          </p:nvPr>
        </p:nvSpPr>
        <p:spPr>
          <a:xfrm>
            <a:off x="3825977" y="3275012"/>
            <a:ext cx="2342774" cy="2342774"/>
          </a:xfrm>
          <a:custGeom>
            <a:avLst/>
            <a:gdLst>
              <a:gd name="connsiteX0" fmla="*/ 1171387 w 2342774"/>
              <a:gd name="connsiteY0" fmla="*/ 0 h 2342774"/>
              <a:gd name="connsiteX1" fmla="*/ 2342774 w 2342774"/>
              <a:gd name="connsiteY1" fmla="*/ 1171387 h 2342774"/>
              <a:gd name="connsiteX2" fmla="*/ 1171387 w 2342774"/>
              <a:gd name="connsiteY2" fmla="*/ 2342774 h 2342774"/>
              <a:gd name="connsiteX3" fmla="*/ 0 w 2342774"/>
              <a:gd name="connsiteY3" fmla="*/ 1171387 h 2342774"/>
              <a:gd name="connsiteX4" fmla="*/ 1171387 w 2342774"/>
              <a:gd name="connsiteY4" fmla="*/ 0 h 2342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2774" h="2342774">
                <a:moveTo>
                  <a:pt x="1171387" y="0"/>
                </a:moveTo>
                <a:cubicBezTo>
                  <a:pt x="1818326" y="0"/>
                  <a:pt x="2342774" y="524448"/>
                  <a:pt x="2342774" y="1171387"/>
                </a:cubicBezTo>
                <a:cubicBezTo>
                  <a:pt x="2342774" y="1818326"/>
                  <a:pt x="1818326" y="2342774"/>
                  <a:pt x="1171387" y="2342774"/>
                </a:cubicBezTo>
                <a:cubicBezTo>
                  <a:pt x="524448" y="2342774"/>
                  <a:pt x="0" y="1818326"/>
                  <a:pt x="0" y="1171387"/>
                </a:cubicBezTo>
                <a:cubicBezTo>
                  <a:pt x="0" y="524448"/>
                  <a:pt x="524448" y="0"/>
                  <a:pt x="1171387" y="0"/>
                </a:cubicBezTo>
                <a:close/>
              </a:path>
            </a:pathLst>
          </a:custGeom>
          <a:solidFill>
            <a:schemeClr val="bg1">
              <a:lumMod val="95000"/>
            </a:schemeClr>
          </a:solidFill>
        </p:spPr>
        <p:txBody>
          <a:bodyPr wrap="square">
            <a:noAutofit/>
          </a:bodyPr>
          <a:lstStyle/>
          <a:p>
            <a:pPr lvl="0"/>
            <a:endParaRPr lang="en-US" noProof="0"/>
          </a:p>
        </p:txBody>
      </p:sp>
    </p:spTree>
    <p:extLst>
      <p:ext uri="{BB962C8B-B14F-4D97-AF65-F5344CB8AC3E}">
        <p14:creationId xmlns:p14="http://schemas.microsoft.com/office/powerpoint/2010/main" val="36536597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5923363" y="1277025"/>
            <a:ext cx="2630099" cy="2197859"/>
          </a:xfrm>
          <a:custGeom>
            <a:avLst/>
            <a:gdLst>
              <a:gd name="connsiteX0" fmla="*/ 298227 w 2630099"/>
              <a:gd name="connsiteY0" fmla="*/ 0 h 2197859"/>
              <a:gd name="connsiteX1" fmla="*/ 2331873 w 2630099"/>
              <a:gd name="connsiteY1" fmla="*/ 0 h 2197859"/>
              <a:gd name="connsiteX2" fmla="*/ 2630099 w 2630099"/>
              <a:gd name="connsiteY2" fmla="*/ 298227 h 2197859"/>
              <a:gd name="connsiteX3" fmla="*/ 2630099 w 2630099"/>
              <a:gd name="connsiteY3" fmla="*/ 1899632 h 2197859"/>
              <a:gd name="connsiteX4" fmla="*/ 2331873 w 2630099"/>
              <a:gd name="connsiteY4" fmla="*/ 2197859 h 2197859"/>
              <a:gd name="connsiteX5" fmla="*/ 298227 w 2630099"/>
              <a:gd name="connsiteY5" fmla="*/ 2197859 h 2197859"/>
              <a:gd name="connsiteX6" fmla="*/ 0 w 2630099"/>
              <a:gd name="connsiteY6" fmla="*/ 1899632 h 2197859"/>
              <a:gd name="connsiteX7" fmla="*/ 0 w 2630099"/>
              <a:gd name="connsiteY7" fmla="*/ 298227 h 2197859"/>
              <a:gd name="connsiteX8" fmla="*/ 298227 w 2630099"/>
              <a:gd name="connsiteY8" fmla="*/ 0 h 219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0099" h="2197859">
                <a:moveTo>
                  <a:pt x="298227" y="0"/>
                </a:moveTo>
                <a:lnTo>
                  <a:pt x="2331873" y="0"/>
                </a:lnTo>
                <a:cubicBezTo>
                  <a:pt x="2496579" y="0"/>
                  <a:pt x="2630099" y="133521"/>
                  <a:pt x="2630099" y="298227"/>
                </a:cubicBezTo>
                <a:lnTo>
                  <a:pt x="2630099" y="1899632"/>
                </a:lnTo>
                <a:cubicBezTo>
                  <a:pt x="2630099" y="2064338"/>
                  <a:pt x="2496579" y="2197859"/>
                  <a:pt x="2331873" y="2197859"/>
                </a:cubicBezTo>
                <a:lnTo>
                  <a:pt x="298227" y="2197859"/>
                </a:lnTo>
                <a:cubicBezTo>
                  <a:pt x="133521" y="2197859"/>
                  <a:pt x="0" y="2064338"/>
                  <a:pt x="0" y="1899632"/>
                </a:cubicBezTo>
                <a:lnTo>
                  <a:pt x="0" y="298227"/>
                </a:lnTo>
                <a:cubicBezTo>
                  <a:pt x="0" y="133521"/>
                  <a:pt x="133521" y="0"/>
                  <a:pt x="298227" y="0"/>
                </a:cubicBezTo>
                <a:close/>
              </a:path>
            </a:pathLst>
          </a:custGeom>
          <a:solidFill>
            <a:schemeClr val="bg1">
              <a:lumMod val="95000"/>
            </a:schemeClr>
          </a:solidFill>
        </p:spPr>
        <p:txBody>
          <a:bodyPr wrap="square">
            <a:noAutofit/>
          </a:bodyPr>
          <a:lstStyle/>
          <a:p>
            <a:pPr lvl="0"/>
            <a:endParaRPr lang="en-US" noProof="0"/>
          </a:p>
        </p:txBody>
      </p:sp>
      <p:sp>
        <p:nvSpPr>
          <p:cNvPr id="8" name="Picture Placeholder 7"/>
          <p:cNvSpPr>
            <a:spLocks noGrp="1"/>
          </p:cNvSpPr>
          <p:nvPr>
            <p:ph type="pic" sz="quarter" idx="11"/>
          </p:nvPr>
        </p:nvSpPr>
        <p:spPr>
          <a:xfrm>
            <a:off x="5923363" y="3586272"/>
            <a:ext cx="2630099" cy="2197859"/>
          </a:xfrm>
          <a:custGeom>
            <a:avLst/>
            <a:gdLst>
              <a:gd name="connsiteX0" fmla="*/ 298227 w 2630099"/>
              <a:gd name="connsiteY0" fmla="*/ 0 h 2197859"/>
              <a:gd name="connsiteX1" fmla="*/ 2331873 w 2630099"/>
              <a:gd name="connsiteY1" fmla="*/ 0 h 2197859"/>
              <a:gd name="connsiteX2" fmla="*/ 2630099 w 2630099"/>
              <a:gd name="connsiteY2" fmla="*/ 298227 h 2197859"/>
              <a:gd name="connsiteX3" fmla="*/ 2630099 w 2630099"/>
              <a:gd name="connsiteY3" fmla="*/ 1899632 h 2197859"/>
              <a:gd name="connsiteX4" fmla="*/ 2331873 w 2630099"/>
              <a:gd name="connsiteY4" fmla="*/ 2197859 h 2197859"/>
              <a:gd name="connsiteX5" fmla="*/ 298227 w 2630099"/>
              <a:gd name="connsiteY5" fmla="*/ 2197859 h 2197859"/>
              <a:gd name="connsiteX6" fmla="*/ 0 w 2630099"/>
              <a:gd name="connsiteY6" fmla="*/ 1899632 h 2197859"/>
              <a:gd name="connsiteX7" fmla="*/ 0 w 2630099"/>
              <a:gd name="connsiteY7" fmla="*/ 298227 h 2197859"/>
              <a:gd name="connsiteX8" fmla="*/ 298227 w 2630099"/>
              <a:gd name="connsiteY8" fmla="*/ 0 h 219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0099" h="2197859">
                <a:moveTo>
                  <a:pt x="298227" y="0"/>
                </a:moveTo>
                <a:lnTo>
                  <a:pt x="2331873" y="0"/>
                </a:lnTo>
                <a:cubicBezTo>
                  <a:pt x="2496579" y="0"/>
                  <a:pt x="2630099" y="133521"/>
                  <a:pt x="2630099" y="298227"/>
                </a:cubicBezTo>
                <a:lnTo>
                  <a:pt x="2630099" y="1899632"/>
                </a:lnTo>
                <a:cubicBezTo>
                  <a:pt x="2630099" y="2064338"/>
                  <a:pt x="2496579" y="2197859"/>
                  <a:pt x="2331873" y="2197859"/>
                </a:cubicBezTo>
                <a:lnTo>
                  <a:pt x="298227" y="2197859"/>
                </a:lnTo>
                <a:cubicBezTo>
                  <a:pt x="133521" y="2197859"/>
                  <a:pt x="0" y="2064338"/>
                  <a:pt x="0" y="1899632"/>
                </a:cubicBezTo>
                <a:lnTo>
                  <a:pt x="0" y="298227"/>
                </a:lnTo>
                <a:cubicBezTo>
                  <a:pt x="0" y="133521"/>
                  <a:pt x="133521" y="0"/>
                  <a:pt x="298227" y="0"/>
                </a:cubicBezTo>
                <a:close/>
              </a:path>
            </a:pathLst>
          </a:custGeom>
          <a:solidFill>
            <a:schemeClr val="bg1">
              <a:lumMod val="95000"/>
            </a:schemeClr>
          </a:solidFill>
        </p:spPr>
        <p:txBody>
          <a:bodyPr wrap="square">
            <a:noAutofit/>
          </a:bodyPr>
          <a:lstStyle/>
          <a:p>
            <a:pPr lvl="0"/>
            <a:endParaRPr lang="en-US" noProof="0" dirty="0"/>
          </a:p>
        </p:txBody>
      </p:sp>
    </p:spTree>
    <p:extLst>
      <p:ext uri="{BB962C8B-B14F-4D97-AF65-F5344CB8AC3E}">
        <p14:creationId xmlns:p14="http://schemas.microsoft.com/office/powerpoint/2010/main" val="17454270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962002" y="1137266"/>
            <a:ext cx="2292630" cy="2201422"/>
          </a:xfrm>
          <a:custGeom>
            <a:avLst/>
            <a:gdLst>
              <a:gd name="connsiteX0" fmla="*/ 298711 w 2292630"/>
              <a:gd name="connsiteY0" fmla="*/ 0 h 2201422"/>
              <a:gd name="connsiteX1" fmla="*/ 1993919 w 2292630"/>
              <a:gd name="connsiteY1" fmla="*/ 0 h 2201422"/>
              <a:gd name="connsiteX2" fmla="*/ 2292630 w 2292630"/>
              <a:gd name="connsiteY2" fmla="*/ 298711 h 2201422"/>
              <a:gd name="connsiteX3" fmla="*/ 2292630 w 2292630"/>
              <a:gd name="connsiteY3" fmla="*/ 1902711 h 2201422"/>
              <a:gd name="connsiteX4" fmla="*/ 1993919 w 2292630"/>
              <a:gd name="connsiteY4" fmla="*/ 2201422 h 2201422"/>
              <a:gd name="connsiteX5" fmla="*/ 298711 w 2292630"/>
              <a:gd name="connsiteY5" fmla="*/ 2201422 h 2201422"/>
              <a:gd name="connsiteX6" fmla="*/ 0 w 2292630"/>
              <a:gd name="connsiteY6" fmla="*/ 1902711 h 2201422"/>
              <a:gd name="connsiteX7" fmla="*/ 0 w 2292630"/>
              <a:gd name="connsiteY7" fmla="*/ 298711 h 2201422"/>
              <a:gd name="connsiteX8" fmla="*/ 298711 w 2292630"/>
              <a:gd name="connsiteY8" fmla="*/ 0 h 220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2630" h="2201422">
                <a:moveTo>
                  <a:pt x="298711" y="0"/>
                </a:moveTo>
                <a:lnTo>
                  <a:pt x="1993919" y="0"/>
                </a:lnTo>
                <a:cubicBezTo>
                  <a:pt x="2158893" y="0"/>
                  <a:pt x="2292630" y="133737"/>
                  <a:pt x="2292630" y="298711"/>
                </a:cubicBezTo>
                <a:lnTo>
                  <a:pt x="2292630" y="1902711"/>
                </a:lnTo>
                <a:cubicBezTo>
                  <a:pt x="2292630" y="2067685"/>
                  <a:pt x="2158893" y="2201422"/>
                  <a:pt x="1993919" y="2201422"/>
                </a:cubicBezTo>
                <a:lnTo>
                  <a:pt x="298711" y="2201422"/>
                </a:lnTo>
                <a:cubicBezTo>
                  <a:pt x="133737" y="2201422"/>
                  <a:pt x="0" y="2067685"/>
                  <a:pt x="0" y="1902711"/>
                </a:cubicBezTo>
                <a:lnTo>
                  <a:pt x="0" y="298711"/>
                </a:lnTo>
                <a:cubicBezTo>
                  <a:pt x="0" y="133737"/>
                  <a:pt x="133737" y="0"/>
                  <a:pt x="298711" y="0"/>
                </a:cubicBezTo>
                <a:close/>
              </a:path>
            </a:pathLst>
          </a:custGeom>
          <a:solidFill>
            <a:schemeClr val="bg1">
              <a:lumMod val="95000"/>
            </a:schemeClr>
          </a:solidFill>
        </p:spPr>
        <p:txBody>
          <a:bodyPr wrap="square">
            <a:noAutofit/>
          </a:bodyPr>
          <a:lstStyle/>
          <a:p>
            <a:pPr lvl="0"/>
            <a:endParaRPr lang="en-US" noProof="0"/>
          </a:p>
        </p:txBody>
      </p:sp>
      <p:sp>
        <p:nvSpPr>
          <p:cNvPr id="8" name="Picture Placeholder 7"/>
          <p:cNvSpPr>
            <a:spLocks noGrp="1"/>
          </p:cNvSpPr>
          <p:nvPr>
            <p:ph type="pic" sz="quarter" idx="11"/>
          </p:nvPr>
        </p:nvSpPr>
        <p:spPr>
          <a:xfrm>
            <a:off x="9246032" y="3485354"/>
            <a:ext cx="2292630" cy="2201422"/>
          </a:xfrm>
          <a:custGeom>
            <a:avLst/>
            <a:gdLst>
              <a:gd name="connsiteX0" fmla="*/ 298711 w 2292630"/>
              <a:gd name="connsiteY0" fmla="*/ 0 h 2201422"/>
              <a:gd name="connsiteX1" fmla="*/ 1993919 w 2292630"/>
              <a:gd name="connsiteY1" fmla="*/ 0 h 2201422"/>
              <a:gd name="connsiteX2" fmla="*/ 2292630 w 2292630"/>
              <a:gd name="connsiteY2" fmla="*/ 298711 h 2201422"/>
              <a:gd name="connsiteX3" fmla="*/ 2292630 w 2292630"/>
              <a:gd name="connsiteY3" fmla="*/ 1902711 h 2201422"/>
              <a:gd name="connsiteX4" fmla="*/ 1993919 w 2292630"/>
              <a:gd name="connsiteY4" fmla="*/ 2201422 h 2201422"/>
              <a:gd name="connsiteX5" fmla="*/ 298711 w 2292630"/>
              <a:gd name="connsiteY5" fmla="*/ 2201422 h 2201422"/>
              <a:gd name="connsiteX6" fmla="*/ 0 w 2292630"/>
              <a:gd name="connsiteY6" fmla="*/ 1902711 h 2201422"/>
              <a:gd name="connsiteX7" fmla="*/ 0 w 2292630"/>
              <a:gd name="connsiteY7" fmla="*/ 298711 h 2201422"/>
              <a:gd name="connsiteX8" fmla="*/ 298711 w 2292630"/>
              <a:gd name="connsiteY8" fmla="*/ 0 h 220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2630" h="2201422">
                <a:moveTo>
                  <a:pt x="298711" y="0"/>
                </a:moveTo>
                <a:lnTo>
                  <a:pt x="1993919" y="0"/>
                </a:lnTo>
                <a:cubicBezTo>
                  <a:pt x="2158893" y="0"/>
                  <a:pt x="2292630" y="133737"/>
                  <a:pt x="2292630" y="298711"/>
                </a:cubicBezTo>
                <a:lnTo>
                  <a:pt x="2292630" y="1902711"/>
                </a:lnTo>
                <a:cubicBezTo>
                  <a:pt x="2292630" y="2067685"/>
                  <a:pt x="2158893" y="2201422"/>
                  <a:pt x="1993919" y="2201422"/>
                </a:cubicBezTo>
                <a:lnTo>
                  <a:pt x="298711" y="2201422"/>
                </a:lnTo>
                <a:cubicBezTo>
                  <a:pt x="133737" y="2201422"/>
                  <a:pt x="0" y="2067685"/>
                  <a:pt x="0" y="1902711"/>
                </a:cubicBezTo>
                <a:lnTo>
                  <a:pt x="0" y="298711"/>
                </a:lnTo>
                <a:cubicBezTo>
                  <a:pt x="0" y="133737"/>
                  <a:pt x="133737" y="0"/>
                  <a:pt x="298711" y="0"/>
                </a:cubicBezTo>
                <a:close/>
              </a:path>
            </a:pathLst>
          </a:custGeom>
          <a:solidFill>
            <a:schemeClr val="bg1">
              <a:lumMod val="95000"/>
            </a:schemeClr>
          </a:solidFill>
        </p:spPr>
        <p:txBody>
          <a:bodyPr wrap="square">
            <a:noAutofit/>
          </a:bodyPr>
          <a:lstStyle/>
          <a:p>
            <a:pPr lvl="0"/>
            <a:endParaRPr lang="en-US" noProof="0"/>
          </a:p>
        </p:txBody>
      </p:sp>
    </p:spTree>
    <p:extLst>
      <p:ext uri="{BB962C8B-B14F-4D97-AF65-F5344CB8AC3E}">
        <p14:creationId xmlns:p14="http://schemas.microsoft.com/office/powerpoint/2010/main" val="34241411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5506564" y="1154162"/>
            <a:ext cx="1895326" cy="3928822"/>
          </a:xfrm>
          <a:custGeom>
            <a:avLst/>
            <a:gdLst>
              <a:gd name="connsiteX0" fmla="*/ 947663 w 1895326"/>
              <a:gd name="connsiteY0" fmla="*/ 0 h 3928822"/>
              <a:gd name="connsiteX1" fmla="*/ 1895326 w 1895326"/>
              <a:gd name="connsiteY1" fmla="*/ 947663 h 3928822"/>
              <a:gd name="connsiteX2" fmla="*/ 1895326 w 1895326"/>
              <a:gd name="connsiteY2" fmla="*/ 2981159 h 3928822"/>
              <a:gd name="connsiteX3" fmla="*/ 947663 w 1895326"/>
              <a:gd name="connsiteY3" fmla="*/ 3928822 h 3928822"/>
              <a:gd name="connsiteX4" fmla="*/ 0 w 1895326"/>
              <a:gd name="connsiteY4" fmla="*/ 2981159 h 3928822"/>
              <a:gd name="connsiteX5" fmla="*/ 0 w 1895326"/>
              <a:gd name="connsiteY5" fmla="*/ 947663 h 3928822"/>
              <a:gd name="connsiteX6" fmla="*/ 947663 w 1895326"/>
              <a:gd name="connsiteY6" fmla="*/ 0 h 392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5326" h="3928822">
                <a:moveTo>
                  <a:pt x="947663" y="0"/>
                </a:moveTo>
                <a:cubicBezTo>
                  <a:pt x="1471043" y="0"/>
                  <a:pt x="1895326" y="424283"/>
                  <a:pt x="1895326" y="947663"/>
                </a:cubicBezTo>
                <a:lnTo>
                  <a:pt x="1895326" y="2981159"/>
                </a:lnTo>
                <a:cubicBezTo>
                  <a:pt x="1895326" y="3504539"/>
                  <a:pt x="1471043" y="3928822"/>
                  <a:pt x="947663" y="3928822"/>
                </a:cubicBezTo>
                <a:cubicBezTo>
                  <a:pt x="424283" y="3928822"/>
                  <a:pt x="0" y="3504539"/>
                  <a:pt x="0" y="2981159"/>
                </a:cubicBezTo>
                <a:lnTo>
                  <a:pt x="0" y="947663"/>
                </a:lnTo>
                <a:cubicBezTo>
                  <a:pt x="0" y="424283"/>
                  <a:pt x="424283" y="0"/>
                  <a:pt x="947663" y="0"/>
                </a:cubicBezTo>
                <a:close/>
              </a:path>
            </a:pathLst>
          </a:custGeom>
          <a:solidFill>
            <a:schemeClr val="bg1">
              <a:lumMod val="95000"/>
            </a:schemeClr>
          </a:solidFill>
        </p:spPr>
        <p:txBody>
          <a:bodyPr wrap="square">
            <a:noAutofit/>
          </a:bodyPr>
          <a:lstStyle/>
          <a:p>
            <a:pPr lvl="0"/>
            <a:endParaRPr lang="en-US" noProof="0"/>
          </a:p>
        </p:txBody>
      </p:sp>
      <p:sp>
        <p:nvSpPr>
          <p:cNvPr id="10" name="Picture Placeholder 9"/>
          <p:cNvSpPr>
            <a:spLocks noGrp="1"/>
          </p:cNvSpPr>
          <p:nvPr>
            <p:ph type="pic" sz="quarter" idx="11"/>
          </p:nvPr>
        </p:nvSpPr>
        <p:spPr>
          <a:xfrm>
            <a:off x="7528210" y="2030462"/>
            <a:ext cx="1895326" cy="3928822"/>
          </a:xfrm>
          <a:custGeom>
            <a:avLst/>
            <a:gdLst>
              <a:gd name="connsiteX0" fmla="*/ 947663 w 1895326"/>
              <a:gd name="connsiteY0" fmla="*/ 0 h 3928822"/>
              <a:gd name="connsiteX1" fmla="*/ 1895326 w 1895326"/>
              <a:gd name="connsiteY1" fmla="*/ 947663 h 3928822"/>
              <a:gd name="connsiteX2" fmla="*/ 1895326 w 1895326"/>
              <a:gd name="connsiteY2" fmla="*/ 2981159 h 3928822"/>
              <a:gd name="connsiteX3" fmla="*/ 947663 w 1895326"/>
              <a:gd name="connsiteY3" fmla="*/ 3928822 h 3928822"/>
              <a:gd name="connsiteX4" fmla="*/ 0 w 1895326"/>
              <a:gd name="connsiteY4" fmla="*/ 2981159 h 3928822"/>
              <a:gd name="connsiteX5" fmla="*/ 0 w 1895326"/>
              <a:gd name="connsiteY5" fmla="*/ 947663 h 3928822"/>
              <a:gd name="connsiteX6" fmla="*/ 947663 w 1895326"/>
              <a:gd name="connsiteY6" fmla="*/ 0 h 392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5326" h="3928822">
                <a:moveTo>
                  <a:pt x="947663" y="0"/>
                </a:moveTo>
                <a:cubicBezTo>
                  <a:pt x="1471043" y="0"/>
                  <a:pt x="1895326" y="424283"/>
                  <a:pt x="1895326" y="947663"/>
                </a:cubicBezTo>
                <a:lnTo>
                  <a:pt x="1895326" y="2981159"/>
                </a:lnTo>
                <a:cubicBezTo>
                  <a:pt x="1895326" y="3504539"/>
                  <a:pt x="1471043" y="3928822"/>
                  <a:pt x="947663" y="3928822"/>
                </a:cubicBezTo>
                <a:cubicBezTo>
                  <a:pt x="424283" y="3928822"/>
                  <a:pt x="0" y="3504539"/>
                  <a:pt x="0" y="2981159"/>
                </a:cubicBezTo>
                <a:lnTo>
                  <a:pt x="0" y="947663"/>
                </a:lnTo>
                <a:cubicBezTo>
                  <a:pt x="0" y="424283"/>
                  <a:pt x="424283" y="0"/>
                  <a:pt x="947663" y="0"/>
                </a:cubicBezTo>
                <a:close/>
              </a:path>
            </a:pathLst>
          </a:custGeom>
          <a:solidFill>
            <a:schemeClr val="bg1">
              <a:lumMod val="95000"/>
            </a:schemeClr>
          </a:solidFill>
        </p:spPr>
        <p:txBody>
          <a:bodyPr wrap="square">
            <a:noAutofit/>
          </a:bodyPr>
          <a:lstStyle/>
          <a:p>
            <a:pPr lvl="0"/>
            <a:endParaRPr lang="en-US" noProof="0"/>
          </a:p>
        </p:txBody>
      </p:sp>
      <p:sp>
        <p:nvSpPr>
          <p:cNvPr id="11" name="Picture Placeholder 10"/>
          <p:cNvSpPr>
            <a:spLocks noGrp="1"/>
          </p:cNvSpPr>
          <p:nvPr>
            <p:ph type="pic" sz="quarter" idx="12"/>
          </p:nvPr>
        </p:nvSpPr>
        <p:spPr>
          <a:xfrm>
            <a:off x="9549855" y="1154162"/>
            <a:ext cx="1895326" cy="3928822"/>
          </a:xfrm>
          <a:custGeom>
            <a:avLst/>
            <a:gdLst>
              <a:gd name="connsiteX0" fmla="*/ 947663 w 1895326"/>
              <a:gd name="connsiteY0" fmla="*/ 0 h 3928822"/>
              <a:gd name="connsiteX1" fmla="*/ 1895326 w 1895326"/>
              <a:gd name="connsiteY1" fmla="*/ 947663 h 3928822"/>
              <a:gd name="connsiteX2" fmla="*/ 1895326 w 1895326"/>
              <a:gd name="connsiteY2" fmla="*/ 2981159 h 3928822"/>
              <a:gd name="connsiteX3" fmla="*/ 947663 w 1895326"/>
              <a:gd name="connsiteY3" fmla="*/ 3928822 h 3928822"/>
              <a:gd name="connsiteX4" fmla="*/ 0 w 1895326"/>
              <a:gd name="connsiteY4" fmla="*/ 2981159 h 3928822"/>
              <a:gd name="connsiteX5" fmla="*/ 0 w 1895326"/>
              <a:gd name="connsiteY5" fmla="*/ 947663 h 3928822"/>
              <a:gd name="connsiteX6" fmla="*/ 947663 w 1895326"/>
              <a:gd name="connsiteY6" fmla="*/ 0 h 392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5326" h="3928822">
                <a:moveTo>
                  <a:pt x="947663" y="0"/>
                </a:moveTo>
                <a:cubicBezTo>
                  <a:pt x="1471043" y="0"/>
                  <a:pt x="1895326" y="424283"/>
                  <a:pt x="1895326" y="947663"/>
                </a:cubicBezTo>
                <a:lnTo>
                  <a:pt x="1895326" y="2981159"/>
                </a:lnTo>
                <a:cubicBezTo>
                  <a:pt x="1895326" y="3504539"/>
                  <a:pt x="1471043" y="3928822"/>
                  <a:pt x="947663" y="3928822"/>
                </a:cubicBezTo>
                <a:cubicBezTo>
                  <a:pt x="424283" y="3928822"/>
                  <a:pt x="0" y="3504539"/>
                  <a:pt x="0" y="2981159"/>
                </a:cubicBezTo>
                <a:lnTo>
                  <a:pt x="0" y="947663"/>
                </a:lnTo>
                <a:cubicBezTo>
                  <a:pt x="0" y="424283"/>
                  <a:pt x="424283" y="0"/>
                  <a:pt x="947663" y="0"/>
                </a:cubicBezTo>
                <a:close/>
              </a:path>
            </a:pathLst>
          </a:custGeom>
          <a:solidFill>
            <a:schemeClr val="bg1">
              <a:lumMod val="95000"/>
            </a:schemeClr>
          </a:solidFill>
        </p:spPr>
        <p:txBody>
          <a:bodyPr wrap="square">
            <a:noAutofit/>
          </a:bodyPr>
          <a:lstStyle/>
          <a:p>
            <a:pPr lvl="0"/>
            <a:endParaRPr lang="en-US" noProof="0"/>
          </a:p>
        </p:txBody>
      </p:sp>
    </p:spTree>
    <p:extLst>
      <p:ext uri="{BB962C8B-B14F-4D97-AF65-F5344CB8AC3E}">
        <p14:creationId xmlns:p14="http://schemas.microsoft.com/office/powerpoint/2010/main" val="29955082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227013" y="1178901"/>
            <a:ext cx="4713555" cy="4713556"/>
          </a:xfrm>
          <a:custGeom>
            <a:avLst/>
            <a:gdLst>
              <a:gd name="connsiteX0" fmla="*/ 2356778 w 4713555"/>
              <a:gd name="connsiteY0" fmla="*/ 0 h 4713556"/>
              <a:gd name="connsiteX1" fmla="*/ 2654604 w 4713555"/>
              <a:gd name="connsiteY1" fmla="*/ 123364 h 4713556"/>
              <a:gd name="connsiteX2" fmla="*/ 4590192 w 4713555"/>
              <a:gd name="connsiteY2" fmla="*/ 2058953 h 4713556"/>
              <a:gd name="connsiteX3" fmla="*/ 4590192 w 4713555"/>
              <a:gd name="connsiteY3" fmla="*/ 2654604 h 4713556"/>
              <a:gd name="connsiteX4" fmla="*/ 2654604 w 4713555"/>
              <a:gd name="connsiteY4" fmla="*/ 4590193 h 4713556"/>
              <a:gd name="connsiteX5" fmla="*/ 2058953 w 4713555"/>
              <a:gd name="connsiteY5" fmla="*/ 4590193 h 4713556"/>
              <a:gd name="connsiteX6" fmla="*/ 123363 w 4713555"/>
              <a:gd name="connsiteY6" fmla="*/ 2654604 h 4713556"/>
              <a:gd name="connsiteX7" fmla="*/ 123363 w 4713555"/>
              <a:gd name="connsiteY7" fmla="*/ 2058953 h 4713556"/>
              <a:gd name="connsiteX8" fmla="*/ 2058953 w 4713555"/>
              <a:gd name="connsiteY8" fmla="*/ 123364 h 4713556"/>
              <a:gd name="connsiteX9" fmla="*/ 2356778 w 4713555"/>
              <a:gd name="connsiteY9" fmla="*/ 0 h 471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3555" h="4713556">
                <a:moveTo>
                  <a:pt x="2356778" y="0"/>
                </a:moveTo>
                <a:cubicBezTo>
                  <a:pt x="2464570" y="0"/>
                  <a:pt x="2572361" y="41121"/>
                  <a:pt x="2654604" y="123364"/>
                </a:cubicBezTo>
                <a:lnTo>
                  <a:pt x="4590192" y="2058953"/>
                </a:lnTo>
                <a:cubicBezTo>
                  <a:pt x="4754677" y="2223437"/>
                  <a:pt x="4754677" y="2490119"/>
                  <a:pt x="4590192" y="2654604"/>
                </a:cubicBezTo>
                <a:lnTo>
                  <a:pt x="2654604" y="4590193"/>
                </a:lnTo>
                <a:cubicBezTo>
                  <a:pt x="2490119" y="4754677"/>
                  <a:pt x="2223437" y="4754677"/>
                  <a:pt x="2058953" y="4590193"/>
                </a:cubicBezTo>
                <a:lnTo>
                  <a:pt x="123363" y="2654604"/>
                </a:lnTo>
                <a:cubicBezTo>
                  <a:pt x="-41121" y="2490119"/>
                  <a:pt x="-41121" y="2223437"/>
                  <a:pt x="123363" y="2058953"/>
                </a:cubicBezTo>
                <a:lnTo>
                  <a:pt x="2058953" y="123364"/>
                </a:lnTo>
                <a:cubicBezTo>
                  <a:pt x="2141195" y="41121"/>
                  <a:pt x="2248987" y="0"/>
                  <a:pt x="2356778" y="0"/>
                </a:cubicBezTo>
                <a:close/>
              </a:path>
            </a:pathLst>
          </a:custGeom>
          <a:solidFill>
            <a:schemeClr val="bg1">
              <a:lumMod val="95000"/>
            </a:schemeClr>
          </a:solidFill>
        </p:spPr>
        <p:txBody>
          <a:bodyPr wrap="square">
            <a:noAutofit/>
          </a:bodyPr>
          <a:lstStyle/>
          <a:p>
            <a:pPr lvl="0"/>
            <a:endParaRPr lang="en-US" noProof="0"/>
          </a:p>
        </p:txBody>
      </p:sp>
    </p:spTree>
    <p:extLst>
      <p:ext uri="{BB962C8B-B14F-4D97-AF65-F5344CB8AC3E}">
        <p14:creationId xmlns:p14="http://schemas.microsoft.com/office/powerpoint/2010/main" val="3090905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002107" y="1061677"/>
            <a:ext cx="3243676" cy="4854566"/>
          </a:xfrm>
          <a:custGeom>
            <a:avLst/>
            <a:gdLst>
              <a:gd name="connsiteX0" fmla="*/ 1621838 w 3243676"/>
              <a:gd name="connsiteY0" fmla="*/ 0 h 4854566"/>
              <a:gd name="connsiteX1" fmla="*/ 3243676 w 3243676"/>
              <a:gd name="connsiteY1" fmla="*/ 1621838 h 4854566"/>
              <a:gd name="connsiteX2" fmla="*/ 3243675 w 3243676"/>
              <a:gd name="connsiteY2" fmla="*/ 3232728 h 4854566"/>
              <a:gd name="connsiteX3" fmla="*/ 1621837 w 3243676"/>
              <a:gd name="connsiteY3" fmla="*/ 4854566 h 4854566"/>
              <a:gd name="connsiteX4" fmla="*/ 1621838 w 3243676"/>
              <a:gd name="connsiteY4" fmla="*/ 4854565 h 4854566"/>
              <a:gd name="connsiteX5" fmla="*/ 0 w 3243676"/>
              <a:gd name="connsiteY5" fmla="*/ 3232727 h 4854566"/>
              <a:gd name="connsiteX6" fmla="*/ 0 w 3243676"/>
              <a:gd name="connsiteY6" fmla="*/ 1621838 h 4854566"/>
              <a:gd name="connsiteX7" fmla="*/ 1621838 w 3243676"/>
              <a:gd name="connsiteY7" fmla="*/ 0 h 485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3676" h="4854566">
                <a:moveTo>
                  <a:pt x="1621838" y="0"/>
                </a:moveTo>
                <a:cubicBezTo>
                  <a:pt x="2517554" y="0"/>
                  <a:pt x="3243676" y="726122"/>
                  <a:pt x="3243676" y="1621838"/>
                </a:cubicBezTo>
                <a:cubicBezTo>
                  <a:pt x="3243676" y="2158801"/>
                  <a:pt x="3243675" y="2695765"/>
                  <a:pt x="3243675" y="3232728"/>
                </a:cubicBezTo>
                <a:cubicBezTo>
                  <a:pt x="3243675" y="4128444"/>
                  <a:pt x="2517553" y="4854566"/>
                  <a:pt x="1621837" y="4854566"/>
                </a:cubicBezTo>
                <a:lnTo>
                  <a:pt x="1621838" y="4854565"/>
                </a:lnTo>
                <a:cubicBezTo>
                  <a:pt x="726122" y="4854565"/>
                  <a:pt x="0" y="4128443"/>
                  <a:pt x="0" y="3232727"/>
                </a:cubicBezTo>
                <a:lnTo>
                  <a:pt x="0" y="1621838"/>
                </a:lnTo>
                <a:cubicBezTo>
                  <a:pt x="0" y="726122"/>
                  <a:pt x="726122" y="0"/>
                  <a:pt x="1621838" y="0"/>
                </a:cubicBezTo>
                <a:close/>
              </a:path>
            </a:pathLst>
          </a:custGeom>
          <a:solidFill>
            <a:schemeClr val="bg1">
              <a:lumMod val="95000"/>
            </a:schemeClr>
          </a:solidFill>
        </p:spPr>
        <p:txBody>
          <a:bodyPr wrap="square">
            <a:noAutofit/>
          </a:bodyPr>
          <a:lstStyle/>
          <a:p>
            <a:pPr lvl="0"/>
            <a:endParaRPr lang="en-US" noProof="0"/>
          </a:p>
        </p:txBody>
      </p:sp>
    </p:spTree>
    <p:extLst>
      <p:ext uri="{BB962C8B-B14F-4D97-AF65-F5344CB8AC3E}">
        <p14:creationId xmlns:p14="http://schemas.microsoft.com/office/powerpoint/2010/main" val="30141248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9_Title Slide">
    <p:bg>
      <p:bgPr>
        <a:solidFill>
          <a:schemeClr val="accent2"/>
        </a:solidFill>
        <a:effectLst/>
      </p:bgPr>
    </p:bg>
    <p:spTree>
      <p:nvGrpSpPr>
        <p:cNvPr id="1" name=""/>
        <p:cNvGrpSpPr/>
        <p:nvPr/>
      </p:nvGrpSpPr>
      <p:grpSpPr>
        <a:xfrm>
          <a:off x="0" y="0"/>
          <a:ext cx="0" cy="0"/>
          <a:chOff x="0" y="0"/>
          <a:chExt cx="0" cy="0"/>
        </a:xfrm>
      </p:grpSpPr>
      <p:sp>
        <p:nvSpPr>
          <p:cNvPr id="4" name="Freeform: Shape 3"/>
          <p:cNvSpPr>
            <a:spLocks noGrp="1"/>
          </p:cNvSpPr>
          <p:nvPr>
            <p:ph type="pic" sz="quarter" idx="10"/>
          </p:nvPr>
        </p:nvSpPr>
        <p:spPr>
          <a:xfrm>
            <a:off x="0" y="1322974"/>
            <a:ext cx="6096000" cy="5535027"/>
          </a:xfrm>
          <a:custGeom>
            <a:avLst/>
            <a:gdLst>
              <a:gd name="connsiteX0" fmla="*/ 1029695 w 6096000"/>
              <a:gd name="connsiteY0" fmla="*/ 297 h 5535027"/>
              <a:gd name="connsiteX1" fmla="*/ 1559645 w 6096000"/>
              <a:gd name="connsiteY1" fmla="*/ 122379 h 5535027"/>
              <a:gd name="connsiteX2" fmla="*/ 5494998 w 6096000"/>
              <a:gd name="connsiteY2" fmla="*/ 2143291 h 5535027"/>
              <a:gd name="connsiteX3" fmla="*/ 5973622 w 6096000"/>
              <a:gd name="connsiteY3" fmla="*/ 3632401 h 5535027"/>
              <a:gd name="connsiteX4" fmla="*/ 4996571 w 6096000"/>
              <a:gd name="connsiteY4" fmla="*/ 5535027 h 5535027"/>
              <a:gd name="connsiteX5" fmla="*/ 0 w 6096000"/>
              <a:gd name="connsiteY5" fmla="*/ 5535027 h 5535027"/>
              <a:gd name="connsiteX6" fmla="*/ 0 w 6096000"/>
              <a:gd name="connsiteY6" fmla="*/ 738357 h 5535027"/>
              <a:gd name="connsiteX7" fmla="*/ 70535 w 6096000"/>
              <a:gd name="connsiteY7" fmla="*/ 601003 h 5535027"/>
              <a:gd name="connsiteX8" fmla="*/ 1029695 w 6096000"/>
              <a:gd name="connsiteY8" fmla="*/ 297 h 553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5535027">
                <a:moveTo>
                  <a:pt x="1029695" y="297"/>
                </a:moveTo>
                <a:cubicBezTo>
                  <a:pt x="1207993" y="-3844"/>
                  <a:pt x="1389840" y="35179"/>
                  <a:pt x="1559645" y="122379"/>
                </a:cubicBezTo>
                <a:lnTo>
                  <a:pt x="5494998" y="2143291"/>
                </a:lnTo>
                <a:cubicBezTo>
                  <a:pt x="6038372" y="2422329"/>
                  <a:pt x="6252660" y="3089026"/>
                  <a:pt x="5973622" y="3632401"/>
                </a:cubicBezTo>
                <a:lnTo>
                  <a:pt x="4996571" y="5535027"/>
                </a:lnTo>
                <a:lnTo>
                  <a:pt x="0" y="5535027"/>
                </a:lnTo>
                <a:lnTo>
                  <a:pt x="0" y="738357"/>
                </a:lnTo>
                <a:lnTo>
                  <a:pt x="70535" y="601003"/>
                </a:lnTo>
                <a:cubicBezTo>
                  <a:pt x="262373" y="227433"/>
                  <a:pt x="637442" y="9408"/>
                  <a:pt x="1029695" y="297"/>
                </a:cubicBezTo>
                <a:close/>
              </a:path>
            </a:pathLst>
          </a:custGeom>
          <a:solidFill>
            <a:schemeClr val="bg1">
              <a:lumMod val="95000"/>
            </a:schemeClr>
          </a:solidFill>
        </p:spPr>
        <p:txBody>
          <a:bodyPr wrap="square">
            <a:noAutofit/>
          </a:bodyPr>
          <a:lstStyle/>
          <a:p>
            <a:pPr lvl="0"/>
            <a:endParaRPr lang="en-US" noProof="0"/>
          </a:p>
        </p:txBody>
      </p:sp>
    </p:spTree>
    <p:extLst>
      <p:ext uri="{BB962C8B-B14F-4D97-AF65-F5344CB8AC3E}">
        <p14:creationId xmlns:p14="http://schemas.microsoft.com/office/powerpoint/2010/main" val="5756426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Slid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3AF8D21A-6CCE-CD43-8AE8-35782B027FA3}"/>
              </a:ext>
            </a:extLst>
          </p:cNvPr>
          <p:cNvSpPr>
            <a:spLocks noGrp="1"/>
          </p:cNvSpPr>
          <p:nvPr>
            <p:ph type="pic" sz="quarter" idx="14"/>
          </p:nvPr>
        </p:nvSpPr>
        <p:spPr>
          <a:xfrm>
            <a:off x="6096000" y="-1"/>
            <a:ext cx="6096000" cy="6858001"/>
          </a:xfrm>
          <a:prstGeom prst="rect">
            <a:avLst/>
          </a:prstGeom>
          <a:solidFill>
            <a:schemeClr val="bg1">
              <a:lumMod val="95000"/>
            </a:schemeClr>
          </a:solidFill>
        </p:spPr>
        <p:txBody>
          <a:bodyPr>
            <a:normAutofit/>
          </a:bodyPr>
          <a:lstStyle>
            <a:lvl1pPr>
              <a:defRPr sz="1051"/>
            </a:lvl1pPr>
          </a:lstStyle>
          <a:p>
            <a:endParaRPr lang="en-US"/>
          </a:p>
        </p:txBody>
      </p:sp>
      <p:sp>
        <p:nvSpPr>
          <p:cNvPr id="4" name="Plassholder for bilde 3">
            <a:extLst>
              <a:ext uri="{FF2B5EF4-FFF2-40B4-BE49-F238E27FC236}">
                <a16:creationId xmlns:a16="http://schemas.microsoft.com/office/drawing/2014/main" id="{4DD57323-4A0E-52AE-CBC9-1356B9266B56}"/>
              </a:ext>
            </a:extLst>
          </p:cNvPr>
          <p:cNvSpPr>
            <a:spLocks noGrp="1"/>
          </p:cNvSpPr>
          <p:nvPr>
            <p:ph type="pic" sz="quarter" idx="15"/>
          </p:nvPr>
        </p:nvSpPr>
        <p:spPr>
          <a:xfrm>
            <a:off x="3946525" y="0"/>
            <a:ext cx="812800" cy="774700"/>
          </a:xfrm>
        </p:spPr>
        <p:txBody>
          <a:bodyPr/>
          <a:lstStyle>
            <a:lvl1pPr marL="0" indent="0">
              <a:buNone/>
              <a:defRPr/>
            </a:lvl1pPr>
          </a:lstStyle>
          <a:p>
            <a:endParaRPr lang="nb-NO" dirty="0"/>
          </a:p>
        </p:txBody>
      </p:sp>
    </p:spTree>
    <p:extLst>
      <p:ext uri="{BB962C8B-B14F-4D97-AF65-F5344CB8AC3E}">
        <p14:creationId xmlns:p14="http://schemas.microsoft.com/office/powerpoint/2010/main" val="1365807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 y="1750422"/>
            <a:ext cx="2980761" cy="5107578"/>
          </a:xfrm>
          <a:custGeom>
            <a:avLst/>
            <a:gdLst>
              <a:gd name="connsiteX0" fmla="*/ 0 w 2980761"/>
              <a:gd name="connsiteY0" fmla="*/ 0 h 5107578"/>
              <a:gd name="connsiteX1" fmla="*/ 2491462 w 2980761"/>
              <a:gd name="connsiteY1" fmla="*/ 0 h 5107578"/>
              <a:gd name="connsiteX2" fmla="*/ 2980761 w 2980761"/>
              <a:gd name="connsiteY2" fmla="*/ 489299 h 5107578"/>
              <a:gd name="connsiteX3" fmla="*/ 2980761 w 2980761"/>
              <a:gd name="connsiteY3" fmla="*/ 5107578 h 5107578"/>
              <a:gd name="connsiteX4" fmla="*/ 0 w 2980761"/>
              <a:gd name="connsiteY4" fmla="*/ 5107578 h 5107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0761" h="5107578">
                <a:moveTo>
                  <a:pt x="0" y="0"/>
                </a:moveTo>
                <a:lnTo>
                  <a:pt x="2491462" y="0"/>
                </a:lnTo>
                <a:cubicBezTo>
                  <a:pt x="2761694" y="0"/>
                  <a:pt x="2980761" y="219067"/>
                  <a:pt x="2980761" y="489299"/>
                </a:cubicBezTo>
                <a:lnTo>
                  <a:pt x="2980761" y="5107578"/>
                </a:lnTo>
                <a:lnTo>
                  <a:pt x="0" y="5107578"/>
                </a:lnTo>
                <a:close/>
              </a:path>
            </a:pathLst>
          </a:custGeom>
          <a:solidFill>
            <a:schemeClr val="bg1">
              <a:lumMod val="95000"/>
            </a:schemeClr>
          </a:solidFill>
        </p:spPr>
        <p:txBody>
          <a:bodyPr wrap="square">
            <a:noAutofit/>
          </a:bodyPr>
          <a:lstStyle/>
          <a:p>
            <a:pPr lvl="0"/>
            <a:endParaRPr lang="en-US" noProof="0"/>
          </a:p>
        </p:txBody>
      </p:sp>
    </p:spTree>
    <p:extLst>
      <p:ext uri="{BB962C8B-B14F-4D97-AF65-F5344CB8AC3E}">
        <p14:creationId xmlns:p14="http://schemas.microsoft.com/office/powerpoint/2010/main" val="1746414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a:xfrm>
            <a:off x="6231092" y="1751293"/>
            <a:ext cx="2189646" cy="1662802"/>
          </a:xfrm>
          <a:custGeom>
            <a:avLst/>
            <a:gdLst>
              <a:gd name="connsiteX0" fmla="*/ 225626 w 2189646"/>
              <a:gd name="connsiteY0" fmla="*/ 0 h 1662802"/>
              <a:gd name="connsiteX1" fmla="*/ 1964020 w 2189646"/>
              <a:gd name="connsiteY1" fmla="*/ 0 h 1662802"/>
              <a:gd name="connsiteX2" fmla="*/ 2189646 w 2189646"/>
              <a:gd name="connsiteY2" fmla="*/ 225626 h 1662802"/>
              <a:gd name="connsiteX3" fmla="*/ 2189646 w 2189646"/>
              <a:gd name="connsiteY3" fmla="*/ 1437176 h 1662802"/>
              <a:gd name="connsiteX4" fmla="*/ 1964020 w 2189646"/>
              <a:gd name="connsiteY4" fmla="*/ 1662802 h 1662802"/>
              <a:gd name="connsiteX5" fmla="*/ 225626 w 2189646"/>
              <a:gd name="connsiteY5" fmla="*/ 1662802 h 1662802"/>
              <a:gd name="connsiteX6" fmla="*/ 0 w 2189646"/>
              <a:gd name="connsiteY6" fmla="*/ 1437176 h 1662802"/>
              <a:gd name="connsiteX7" fmla="*/ 0 w 2189646"/>
              <a:gd name="connsiteY7" fmla="*/ 225626 h 1662802"/>
              <a:gd name="connsiteX8" fmla="*/ 225626 w 2189646"/>
              <a:gd name="connsiteY8" fmla="*/ 0 h 1662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9646" h="1662802">
                <a:moveTo>
                  <a:pt x="225626" y="0"/>
                </a:moveTo>
                <a:lnTo>
                  <a:pt x="1964020" y="0"/>
                </a:lnTo>
                <a:cubicBezTo>
                  <a:pt x="2088630" y="0"/>
                  <a:pt x="2189646" y="101016"/>
                  <a:pt x="2189646" y="225626"/>
                </a:cubicBezTo>
                <a:lnTo>
                  <a:pt x="2189646" y="1437176"/>
                </a:lnTo>
                <a:cubicBezTo>
                  <a:pt x="2189646" y="1561786"/>
                  <a:pt x="2088630" y="1662802"/>
                  <a:pt x="1964020" y="1662802"/>
                </a:cubicBezTo>
                <a:lnTo>
                  <a:pt x="225626" y="1662802"/>
                </a:lnTo>
                <a:cubicBezTo>
                  <a:pt x="101016" y="1662802"/>
                  <a:pt x="0" y="1561786"/>
                  <a:pt x="0" y="1437176"/>
                </a:cubicBezTo>
                <a:lnTo>
                  <a:pt x="0" y="225626"/>
                </a:lnTo>
                <a:cubicBezTo>
                  <a:pt x="0" y="101016"/>
                  <a:pt x="101016" y="0"/>
                  <a:pt x="225626" y="0"/>
                </a:cubicBezTo>
                <a:close/>
              </a:path>
            </a:pathLst>
          </a:custGeom>
          <a:solidFill>
            <a:schemeClr val="bg1">
              <a:lumMod val="95000"/>
            </a:schemeClr>
          </a:solidFill>
        </p:spPr>
        <p:txBody>
          <a:bodyPr wrap="square">
            <a:noAutofit/>
          </a:bodyPr>
          <a:lstStyle/>
          <a:p>
            <a:pPr lvl="0"/>
            <a:endParaRPr lang="en-US" noProof="0"/>
          </a:p>
        </p:txBody>
      </p:sp>
      <p:sp>
        <p:nvSpPr>
          <p:cNvPr id="3" name="Picture Placeholder 2"/>
          <p:cNvSpPr>
            <a:spLocks noGrp="1"/>
          </p:cNvSpPr>
          <p:nvPr>
            <p:ph type="pic" sz="quarter" idx="11"/>
          </p:nvPr>
        </p:nvSpPr>
        <p:spPr>
          <a:xfrm>
            <a:off x="9009393" y="1751293"/>
            <a:ext cx="2189646" cy="1662802"/>
          </a:xfrm>
          <a:custGeom>
            <a:avLst/>
            <a:gdLst>
              <a:gd name="connsiteX0" fmla="*/ 225626 w 2189646"/>
              <a:gd name="connsiteY0" fmla="*/ 0 h 1662802"/>
              <a:gd name="connsiteX1" fmla="*/ 1964020 w 2189646"/>
              <a:gd name="connsiteY1" fmla="*/ 0 h 1662802"/>
              <a:gd name="connsiteX2" fmla="*/ 2189646 w 2189646"/>
              <a:gd name="connsiteY2" fmla="*/ 225626 h 1662802"/>
              <a:gd name="connsiteX3" fmla="*/ 2189646 w 2189646"/>
              <a:gd name="connsiteY3" fmla="*/ 1437176 h 1662802"/>
              <a:gd name="connsiteX4" fmla="*/ 1964020 w 2189646"/>
              <a:gd name="connsiteY4" fmla="*/ 1662802 h 1662802"/>
              <a:gd name="connsiteX5" fmla="*/ 225626 w 2189646"/>
              <a:gd name="connsiteY5" fmla="*/ 1662802 h 1662802"/>
              <a:gd name="connsiteX6" fmla="*/ 0 w 2189646"/>
              <a:gd name="connsiteY6" fmla="*/ 1437176 h 1662802"/>
              <a:gd name="connsiteX7" fmla="*/ 0 w 2189646"/>
              <a:gd name="connsiteY7" fmla="*/ 225626 h 1662802"/>
              <a:gd name="connsiteX8" fmla="*/ 225626 w 2189646"/>
              <a:gd name="connsiteY8" fmla="*/ 0 h 1662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9646" h="1662802">
                <a:moveTo>
                  <a:pt x="225626" y="0"/>
                </a:moveTo>
                <a:lnTo>
                  <a:pt x="1964020" y="0"/>
                </a:lnTo>
                <a:cubicBezTo>
                  <a:pt x="2088630" y="0"/>
                  <a:pt x="2189646" y="101016"/>
                  <a:pt x="2189646" y="225626"/>
                </a:cubicBezTo>
                <a:lnTo>
                  <a:pt x="2189646" y="1437176"/>
                </a:lnTo>
                <a:cubicBezTo>
                  <a:pt x="2189646" y="1561786"/>
                  <a:pt x="2088630" y="1662802"/>
                  <a:pt x="1964020" y="1662802"/>
                </a:cubicBezTo>
                <a:lnTo>
                  <a:pt x="225626" y="1662802"/>
                </a:lnTo>
                <a:cubicBezTo>
                  <a:pt x="101016" y="1662802"/>
                  <a:pt x="0" y="1561786"/>
                  <a:pt x="0" y="1437176"/>
                </a:cubicBezTo>
                <a:lnTo>
                  <a:pt x="0" y="225626"/>
                </a:lnTo>
                <a:cubicBezTo>
                  <a:pt x="0" y="101016"/>
                  <a:pt x="101016" y="0"/>
                  <a:pt x="225626" y="0"/>
                </a:cubicBezTo>
                <a:close/>
              </a:path>
            </a:pathLst>
          </a:custGeom>
          <a:solidFill>
            <a:schemeClr val="bg1">
              <a:lumMod val="95000"/>
            </a:schemeClr>
          </a:solidFill>
        </p:spPr>
        <p:txBody>
          <a:bodyPr wrap="square">
            <a:noAutofit/>
          </a:bodyPr>
          <a:lstStyle/>
          <a:p>
            <a:pPr lvl="0"/>
            <a:endParaRPr lang="en-US" noProof="0"/>
          </a:p>
        </p:txBody>
      </p:sp>
    </p:spTree>
    <p:extLst>
      <p:ext uri="{BB962C8B-B14F-4D97-AF65-F5344CB8AC3E}">
        <p14:creationId xmlns:p14="http://schemas.microsoft.com/office/powerpoint/2010/main" val="446412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099122"/>
            <a:ext cx="6592236" cy="5758878"/>
          </a:xfrm>
          <a:custGeom>
            <a:avLst/>
            <a:gdLst>
              <a:gd name="connsiteX0" fmla="*/ 1337304 w 6592236"/>
              <a:gd name="connsiteY0" fmla="*/ 0 h 5758878"/>
              <a:gd name="connsiteX1" fmla="*/ 3168880 w 6592236"/>
              <a:gd name="connsiteY1" fmla="*/ 1214050 h 5758878"/>
              <a:gd name="connsiteX2" fmla="*/ 3180998 w 6592236"/>
              <a:gd name="connsiteY2" fmla="*/ 1247158 h 5758878"/>
              <a:gd name="connsiteX3" fmla="*/ 3309529 w 6592236"/>
              <a:gd name="connsiteY3" fmla="*/ 1227542 h 5758878"/>
              <a:gd name="connsiteX4" fmla="*/ 3520559 w 6592236"/>
              <a:gd name="connsiteY4" fmla="*/ 1216886 h 5758878"/>
              <a:gd name="connsiteX5" fmla="*/ 5584545 w 6592236"/>
              <a:gd name="connsiteY5" fmla="*/ 3280872 h 5758878"/>
              <a:gd name="connsiteX6" fmla="*/ 5422347 w 6592236"/>
              <a:gd name="connsiteY6" fmla="*/ 4084269 h 5758878"/>
              <a:gd name="connsiteX7" fmla="*/ 5371404 w 6592236"/>
              <a:gd name="connsiteY7" fmla="*/ 4190020 h 5758878"/>
              <a:gd name="connsiteX8" fmla="*/ 5426777 w 6592236"/>
              <a:gd name="connsiteY8" fmla="*/ 4210287 h 5758878"/>
              <a:gd name="connsiteX9" fmla="*/ 6585182 w 6592236"/>
              <a:gd name="connsiteY9" fmla="*/ 5697119 h 5758878"/>
              <a:gd name="connsiteX10" fmla="*/ 6592236 w 6592236"/>
              <a:gd name="connsiteY10" fmla="*/ 5758878 h 5758878"/>
              <a:gd name="connsiteX11" fmla="*/ 0 w 6592236"/>
              <a:gd name="connsiteY11" fmla="*/ 5758878 h 5758878"/>
              <a:gd name="connsiteX12" fmla="*/ 0 w 6592236"/>
              <a:gd name="connsiteY12" fmla="*/ 520159 h 5758878"/>
              <a:gd name="connsiteX13" fmla="*/ 72888 w 6592236"/>
              <a:gd name="connsiteY13" fmla="*/ 453914 h 5758878"/>
              <a:gd name="connsiteX14" fmla="*/ 1337304 w 6592236"/>
              <a:gd name="connsiteY14" fmla="*/ 0 h 57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92236" h="5758878">
                <a:moveTo>
                  <a:pt x="1337304" y="0"/>
                </a:moveTo>
                <a:cubicBezTo>
                  <a:pt x="2160672" y="0"/>
                  <a:pt x="2867118" y="500604"/>
                  <a:pt x="3168880" y="1214050"/>
                </a:cubicBezTo>
                <a:lnTo>
                  <a:pt x="3180998" y="1247158"/>
                </a:lnTo>
                <a:lnTo>
                  <a:pt x="3309529" y="1227542"/>
                </a:lnTo>
                <a:cubicBezTo>
                  <a:pt x="3378914" y="1220496"/>
                  <a:pt x="3449315" y="1216886"/>
                  <a:pt x="3520559" y="1216886"/>
                </a:cubicBezTo>
                <a:cubicBezTo>
                  <a:pt x="4660467" y="1216886"/>
                  <a:pt x="5584545" y="2140964"/>
                  <a:pt x="5584545" y="3280872"/>
                </a:cubicBezTo>
                <a:cubicBezTo>
                  <a:pt x="5584545" y="3565849"/>
                  <a:pt x="5526790" y="3837337"/>
                  <a:pt x="5422347" y="4084269"/>
                </a:cubicBezTo>
                <a:lnTo>
                  <a:pt x="5371404" y="4190020"/>
                </a:lnTo>
                <a:lnTo>
                  <a:pt x="5426777" y="4210287"/>
                </a:lnTo>
                <a:cubicBezTo>
                  <a:pt x="6033884" y="4467072"/>
                  <a:pt x="6482511" y="5025175"/>
                  <a:pt x="6585182" y="5697119"/>
                </a:cubicBezTo>
                <a:lnTo>
                  <a:pt x="6592236" y="5758878"/>
                </a:lnTo>
                <a:lnTo>
                  <a:pt x="0" y="5758878"/>
                </a:lnTo>
                <a:lnTo>
                  <a:pt x="0" y="520159"/>
                </a:lnTo>
                <a:lnTo>
                  <a:pt x="72888" y="453914"/>
                </a:lnTo>
                <a:cubicBezTo>
                  <a:pt x="416494" y="170344"/>
                  <a:pt x="857006" y="0"/>
                  <a:pt x="1337304" y="0"/>
                </a:cubicBezTo>
                <a:close/>
              </a:path>
            </a:pathLst>
          </a:custGeom>
          <a:solidFill>
            <a:schemeClr val="bg1">
              <a:lumMod val="95000"/>
            </a:schemeClr>
          </a:solidFill>
        </p:spPr>
        <p:txBody>
          <a:bodyPr wrap="square">
            <a:noAutofit/>
          </a:bodyPr>
          <a:lstStyle/>
          <a:p>
            <a:pPr lvl="0"/>
            <a:endParaRPr lang="en-US" noProof="0"/>
          </a:p>
        </p:txBody>
      </p:sp>
    </p:spTree>
    <p:extLst>
      <p:ext uri="{BB962C8B-B14F-4D97-AF65-F5344CB8AC3E}">
        <p14:creationId xmlns:p14="http://schemas.microsoft.com/office/powerpoint/2010/main" val="1104386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685639" y="0"/>
            <a:ext cx="4368898" cy="3429000"/>
          </a:xfrm>
          <a:custGeom>
            <a:avLst/>
            <a:gdLst>
              <a:gd name="connsiteX0" fmla="*/ 470093 w 4368898"/>
              <a:gd name="connsiteY0" fmla="*/ 0 h 3429000"/>
              <a:gd name="connsiteX1" fmla="*/ 3898805 w 4368898"/>
              <a:gd name="connsiteY1" fmla="*/ 0 h 3429000"/>
              <a:gd name="connsiteX2" fmla="*/ 3995828 w 4368898"/>
              <a:gd name="connsiteY2" fmla="*/ 129748 h 3429000"/>
              <a:gd name="connsiteX3" fmla="*/ 4368898 w 4368898"/>
              <a:gd name="connsiteY3" fmla="*/ 1351094 h 3429000"/>
              <a:gd name="connsiteX4" fmla="*/ 3034735 w 4368898"/>
              <a:gd name="connsiteY4" fmla="*/ 3363878 h 3429000"/>
              <a:gd name="connsiteX5" fmla="*/ 2856809 w 4368898"/>
              <a:gd name="connsiteY5" fmla="*/ 3429000 h 3429000"/>
              <a:gd name="connsiteX6" fmla="*/ 1512089 w 4368898"/>
              <a:gd name="connsiteY6" fmla="*/ 3429000 h 3429000"/>
              <a:gd name="connsiteX7" fmla="*/ 1334163 w 4368898"/>
              <a:gd name="connsiteY7" fmla="*/ 3363878 h 3429000"/>
              <a:gd name="connsiteX8" fmla="*/ 0 w 4368898"/>
              <a:gd name="connsiteY8" fmla="*/ 1351094 h 3429000"/>
              <a:gd name="connsiteX9" fmla="*/ 373070 w 4368898"/>
              <a:gd name="connsiteY9" fmla="*/ 129748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68898" h="3429000">
                <a:moveTo>
                  <a:pt x="470093" y="0"/>
                </a:moveTo>
                <a:lnTo>
                  <a:pt x="3898805" y="0"/>
                </a:lnTo>
                <a:lnTo>
                  <a:pt x="3995828" y="129748"/>
                </a:lnTo>
                <a:cubicBezTo>
                  <a:pt x="4231365" y="478388"/>
                  <a:pt x="4368898" y="898680"/>
                  <a:pt x="4368898" y="1351094"/>
                </a:cubicBezTo>
                <a:cubicBezTo>
                  <a:pt x="4368898" y="2255923"/>
                  <a:pt x="3818767" y="3032261"/>
                  <a:pt x="3034735" y="3363878"/>
                </a:cubicBezTo>
                <a:lnTo>
                  <a:pt x="2856809" y="3429000"/>
                </a:lnTo>
                <a:lnTo>
                  <a:pt x="1512089" y="3429000"/>
                </a:lnTo>
                <a:lnTo>
                  <a:pt x="1334163" y="3363878"/>
                </a:lnTo>
                <a:cubicBezTo>
                  <a:pt x="550132" y="3032261"/>
                  <a:pt x="0" y="2255923"/>
                  <a:pt x="0" y="1351094"/>
                </a:cubicBezTo>
                <a:cubicBezTo>
                  <a:pt x="0" y="898680"/>
                  <a:pt x="137533" y="478388"/>
                  <a:pt x="373070" y="129748"/>
                </a:cubicBezTo>
                <a:close/>
              </a:path>
            </a:pathLst>
          </a:custGeom>
          <a:solidFill>
            <a:schemeClr val="bg1">
              <a:lumMod val="95000"/>
            </a:schemeClr>
          </a:solidFill>
        </p:spPr>
        <p:txBody>
          <a:bodyPr wrap="square">
            <a:noAutofit/>
          </a:bodyPr>
          <a:lstStyle/>
          <a:p>
            <a:pPr lvl="0"/>
            <a:endParaRPr lang="en-US" noProof="0" dirty="0"/>
          </a:p>
        </p:txBody>
      </p:sp>
      <p:sp>
        <p:nvSpPr>
          <p:cNvPr id="8" name="Picture Placeholder 7"/>
          <p:cNvSpPr>
            <a:spLocks noGrp="1"/>
          </p:cNvSpPr>
          <p:nvPr>
            <p:ph type="pic" sz="quarter" idx="11"/>
          </p:nvPr>
        </p:nvSpPr>
        <p:spPr>
          <a:xfrm>
            <a:off x="7154232" y="2642212"/>
            <a:ext cx="3431714" cy="3431714"/>
          </a:xfrm>
          <a:custGeom>
            <a:avLst/>
            <a:gdLst>
              <a:gd name="connsiteX0" fmla="*/ 1715857 w 3431714"/>
              <a:gd name="connsiteY0" fmla="*/ 0 h 3431714"/>
              <a:gd name="connsiteX1" fmla="*/ 3431714 w 3431714"/>
              <a:gd name="connsiteY1" fmla="*/ 1715857 h 3431714"/>
              <a:gd name="connsiteX2" fmla="*/ 1715857 w 3431714"/>
              <a:gd name="connsiteY2" fmla="*/ 3431714 h 3431714"/>
              <a:gd name="connsiteX3" fmla="*/ 0 w 3431714"/>
              <a:gd name="connsiteY3" fmla="*/ 1715857 h 3431714"/>
              <a:gd name="connsiteX4" fmla="*/ 1715857 w 3431714"/>
              <a:gd name="connsiteY4" fmla="*/ 0 h 343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1714" h="3431714">
                <a:moveTo>
                  <a:pt x="1715857" y="0"/>
                </a:moveTo>
                <a:cubicBezTo>
                  <a:pt x="2663499" y="0"/>
                  <a:pt x="3431714" y="768215"/>
                  <a:pt x="3431714" y="1715857"/>
                </a:cubicBezTo>
                <a:cubicBezTo>
                  <a:pt x="3431714" y="2663499"/>
                  <a:pt x="2663499" y="3431714"/>
                  <a:pt x="1715857" y="3431714"/>
                </a:cubicBezTo>
                <a:cubicBezTo>
                  <a:pt x="768215" y="3431714"/>
                  <a:pt x="0" y="2663499"/>
                  <a:pt x="0" y="1715857"/>
                </a:cubicBezTo>
                <a:cubicBezTo>
                  <a:pt x="0" y="768215"/>
                  <a:pt x="768215" y="0"/>
                  <a:pt x="1715857" y="0"/>
                </a:cubicBezTo>
                <a:close/>
              </a:path>
            </a:pathLst>
          </a:custGeom>
          <a:solidFill>
            <a:schemeClr val="bg1">
              <a:lumMod val="95000"/>
            </a:schemeClr>
          </a:solidFill>
        </p:spPr>
        <p:txBody>
          <a:bodyPr wrap="square">
            <a:noAutofit/>
          </a:bodyPr>
          <a:lstStyle/>
          <a:p>
            <a:pPr lvl="0"/>
            <a:endParaRPr lang="en-US" noProof="0"/>
          </a:p>
        </p:txBody>
      </p:sp>
    </p:spTree>
    <p:extLst>
      <p:ext uri="{BB962C8B-B14F-4D97-AF65-F5344CB8AC3E}">
        <p14:creationId xmlns:p14="http://schemas.microsoft.com/office/powerpoint/2010/main" val="3218104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23888" y="3429000"/>
            <a:ext cx="3739106" cy="3429001"/>
          </a:xfrm>
          <a:custGeom>
            <a:avLst/>
            <a:gdLst>
              <a:gd name="connsiteX0" fmla="*/ 448719 w 3739106"/>
              <a:gd name="connsiteY0" fmla="*/ 0 h 3429001"/>
              <a:gd name="connsiteX1" fmla="*/ 3290387 w 3739106"/>
              <a:gd name="connsiteY1" fmla="*/ 0 h 3429001"/>
              <a:gd name="connsiteX2" fmla="*/ 3739106 w 3739106"/>
              <a:gd name="connsiteY2" fmla="*/ 448719 h 3429001"/>
              <a:gd name="connsiteX3" fmla="*/ 3739106 w 3739106"/>
              <a:gd name="connsiteY3" fmla="*/ 3429001 h 3429001"/>
              <a:gd name="connsiteX4" fmla="*/ 0 w 3739106"/>
              <a:gd name="connsiteY4" fmla="*/ 3429001 h 3429001"/>
              <a:gd name="connsiteX5" fmla="*/ 0 w 3739106"/>
              <a:gd name="connsiteY5" fmla="*/ 448719 h 3429001"/>
              <a:gd name="connsiteX6" fmla="*/ 448719 w 3739106"/>
              <a:gd name="connsiteY6" fmla="*/ 0 h 342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9106" h="3429001">
                <a:moveTo>
                  <a:pt x="448719" y="0"/>
                </a:moveTo>
                <a:lnTo>
                  <a:pt x="3290387" y="0"/>
                </a:lnTo>
                <a:cubicBezTo>
                  <a:pt x="3538208" y="0"/>
                  <a:pt x="3739106" y="200898"/>
                  <a:pt x="3739106" y="448719"/>
                </a:cubicBezTo>
                <a:lnTo>
                  <a:pt x="3739106" y="3429001"/>
                </a:lnTo>
                <a:lnTo>
                  <a:pt x="0" y="3429001"/>
                </a:lnTo>
                <a:lnTo>
                  <a:pt x="0" y="448719"/>
                </a:lnTo>
                <a:cubicBezTo>
                  <a:pt x="0" y="200898"/>
                  <a:pt x="200898" y="0"/>
                  <a:pt x="448719" y="0"/>
                </a:cubicBezTo>
                <a:close/>
              </a:path>
            </a:pathLst>
          </a:custGeom>
          <a:solidFill>
            <a:schemeClr val="bg1">
              <a:lumMod val="95000"/>
            </a:schemeClr>
          </a:solidFill>
        </p:spPr>
        <p:txBody>
          <a:bodyPr wrap="square">
            <a:noAutofit/>
          </a:bodyPr>
          <a:lstStyle/>
          <a:p>
            <a:pPr lvl="0"/>
            <a:endParaRPr lang="en-US" noProof="0"/>
          </a:p>
        </p:txBody>
      </p:sp>
      <p:sp>
        <p:nvSpPr>
          <p:cNvPr id="8" name="Picture Placeholder 7"/>
          <p:cNvSpPr>
            <a:spLocks noGrp="1"/>
          </p:cNvSpPr>
          <p:nvPr>
            <p:ph type="pic" sz="quarter" idx="11"/>
          </p:nvPr>
        </p:nvSpPr>
        <p:spPr>
          <a:xfrm>
            <a:off x="4495801" y="3429000"/>
            <a:ext cx="3739106" cy="3429001"/>
          </a:xfrm>
          <a:custGeom>
            <a:avLst/>
            <a:gdLst>
              <a:gd name="connsiteX0" fmla="*/ 448719 w 3739106"/>
              <a:gd name="connsiteY0" fmla="*/ 0 h 3429001"/>
              <a:gd name="connsiteX1" fmla="*/ 3290387 w 3739106"/>
              <a:gd name="connsiteY1" fmla="*/ 0 h 3429001"/>
              <a:gd name="connsiteX2" fmla="*/ 3739106 w 3739106"/>
              <a:gd name="connsiteY2" fmla="*/ 448719 h 3429001"/>
              <a:gd name="connsiteX3" fmla="*/ 3739106 w 3739106"/>
              <a:gd name="connsiteY3" fmla="*/ 3429001 h 3429001"/>
              <a:gd name="connsiteX4" fmla="*/ 0 w 3739106"/>
              <a:gd name="connsiteY4" fmla="*/ 3429001 h 3429001"/>
              <a:gd name="connsiteX5" fmla="*/ 0 w 3739106"/>
              <a:gd name="connsiteY5" fmla="*/ 448719 h 3429001"/>
              <a:gd name="connsiteX6" fmla="*/ 448719 w 3739106"/>
              <a:gd name="connsiteY6" fmla="*/ 0 h 342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9106" h="3429001">
                <a:moveTo>
                  <a:pt x="448719" y="0"/>
                </a:moveTo>
                <a:lnTo>
                  <a:pt x="3290387" y="0"/>
                </a:lnTo>
                <a:cubicBezTo>
                  <a:pt x="3538208" y="0"/>
                  <a:pt x="3739106" y="200898"/>
                  <a:pt x="3739106" y="448719"/>
                </a:cubicBezTo>
                <a:lnTo>
                  <a:pt x="3739106" y="3429001"/>
                </a:lnTo>
                <a:lnTo>
                  <a:pt x="0" y="3429001"/>
                </a:lnTo>
                <a:lnTo>
                  <a:pt x="0" y="448719"/>
                </a:lnTo>
                <a:cubicBezTo>
                  <a:pt x="0" y="200898"/>
                  <a:pt x="200898" y="0"/>
                  <a:pt x="448719" y="0"/>
                </a:cubicBezTo>
                <a:close/>
              </a:path>
            </a:pathLst>
          </a:custGeom>
          <a:solidFill>
            <a:schemeClr val="bg1">
              <a:lumMod val="95000"/>
            </a:schemeClr>
          </a:solidFill>
        </p:spPr>
        <p:txBody>
          <a:bodyPr wrap="square">
            <a:noAutofit/>
          </a:bodyPr>
          <a:lstStyle/>
          <a:p>
            <a:pPr lvl="0"/>
            <a:endParaRPr lang="en-US" noProof="0"/>
          </a:p>
        </p:txBody>
      </p:sp>
    </p:spTree>
    <p:extLst>
      <p:ext uri="{BB962C8B-B14F-4D97-AF65-F5344CB8AC3E}">
        <p14:creationId xmlns:p14="http://schemas.microsoft.com/office/powerpoint/2010/main" val="3095206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773554" y="2286089"/>
            <a:ext cx="2019234" cy="2019234"/>
          </a:xfrm>
          <a:custGeom>
            <a:avLst/>
            <a:gdLst>
              <a:gd name="connsiteX0" fmla="*/ 1009617 w 2019234"/>
              <a:gd name="connsiteY0" fmla="*/ 0 h 2019234"/>
              <a:gd name="connsiteX1" fmla="*/ 2019234 w 2019234"/>
              <a:gd name="connsiteY1" fmla="*/ 1009617 h 2019234"/>
              <a:gd name="connsiteX2" fmla="*/ 1009617 w 2019234"/>
              <a:gd name="connsiteY2" fmla="*/ 2019234 h 2019234"/>
              <a:gd name="connsiteX3" fmla="*/ 0 w 2019234"/>
              <a:gd name="connsiteY3" fmla="*/ 1009617 h 2019234"/>
              <a:gd name="connsiteX4" fmla="*/ 1009617 w 2019234"/>
              <a:gd name="connsiteY4" fmla="*/ 0 h 2019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234" h="2019234">
                <a:moveTo>
                  <a:pt x="1009617" y="0"/>
                </a:moveTo>
                <a:cubicBezTo>
                  <a:pt x="1567213" y="0"/>
                  <a:pt x="2019234" y="452021"/>
                  <a:pt x="2019234" y="1009617"/>
                </a:cubicBezTo>
                <a:cubicBezTo>
                  <a:pt x="2019234" y="1567213"/>
                  <a:pt x="1567213" y="2019234"/>
                  <a:pt x="1009617" y="2019234"/>
                </a:cubicBezTo>
                <a:cubicBezTo>
                  <a:pt x="452021" y="2019234"/>
                  <a:pt x="0" y="1567213"/>
                  <a:pt x="0" y="1009617"/>
                </a:cubicBezTo>
                <a:cubicBezTo>
                  <a:pt x="0" y="452021"/>
                  <a:pt x="452021" y="0"/>
                  <a:pt x="1009617" y="0"/>
                </a:cubicBezTo>
                <a:close/>
              </a:path>
            </a:pathLst>
          </a:custGeom>
          <a:solidFill>
            <a:schemeClr val="bg1">
              <a:lumMod val="95000"/>
            </a:schemeClr>
          </a:solidFill>
        </p:spPr>
        <p:txBody>
          <a:bodyPr wrap="square">
            <a:noAutofit/>
          </a:bodyPr>
          <a:lstStyle/>
          <a:p>
            <a:pPr lvl="0"/>
            <a:endParaRPr lang="en-US" noProof="0"/>
          </a:p>
        </p:txBody>
      </p:sp>
      <p:sp>
        <p:nvSpPr>
          <p:cNvPr id="10" name="Picture Placeholder 9"/>
          <p:cNvSpPr>
            <a:spLocks noGrp="1"/>
          </p:cNvSpPr>
          <p:nvPr>
            <p:ph type="pic" sz="quarter" idx="11"/>
          </p:nvPr>
        </p:nvSpPr>
        <p:spPr>
          <a:xfrm>
            <a:off x="5093876" y="2720806"/>
            <a:ext cx="2019234" cy="2019234"/>
          </a:xfrm>
          <a:custGeom>
            <a:avLst/>
            <a:gdLst>
              <a:gd name="connsiteX0" fmla="*/ 1009617 w 2019234"/>
              <a:gd name="connsiteY0" fmla="*/ 0 h 2019234"/>
              <a:gd name="connsiteX1" fmla="*/ 2019234 w 2019234"/>
              <a:gd name="connsiteY1" fmla="*/ 1009617 h 2019234"/>
              <a:gd name="connsiteX2" fmla="*/ 1009617 w 2019234"/>
              <a:gd name="connsiteY2" fmla="*/ 2019234 h 2019234"/>
              <a:gd name="connsiteX3" fmla="*/ 0 w 2019234"/>
              <a:gd name="connsiteY3" fmla="*/ 1009617 h 2019234"/>
              <a:gd name="connsiteX4" fmla="*/ 1009617 w 2019234"/>
              <a:gd name="connsiteY4" fmla="*/ 0 h 2019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234" h="2019234">
                <a:moveTo>
                  <a:pt x="1009617" y="0"/>
                </a:moveTo>
                <a:cubicBezTo>
                  <a:pt x="1567213" y="0"/>
                  <a:pt x="2019234" y="452021"/>
                  <a:pt x="2019234" y="1009617"/>
                </a:cubicBezTo>
                <a:cubicBezTo>
                  <a:pt x="2019234" y="1567213"/>
                  <a:pt x="1567213" y="2019234"/>
                  <a:pt x="1009617" y="2019234"/>
                </a:cubicBezTo>
                <a:cubicBezTo>
                  <a:pt x="452021" y="2019234"/>
                  <a:pt x="0" y="1567213"/>
                  <a:pt x="0" y="1009617"/>
                </a:cubicBezTo>
                <a:cubicBezTo>
                  <a:pt x="0" y="452021"/>
                  <a:pt x="452021" y="0"/>
                  <a:pt x="1009617" y="0"/>
                </a:cubicBezTo>
                <a:close/>
              </a:path>
            </a:pathLst>
          </a:custGeom>
          <a:solidFill>
            <a:schemeClr val="bg1">
              <a:lumMod val="95000"/>
            </a:schemeClr>
          </a:solidFill>
        </p:spPr>
        <p:txBody>
          <a:bodyPr wrap="square">
            <a:noAutofit/>
          </a:bodyPr>
          <a:lstStyle/>
          <a:p>
            <a:pPr lvl="0"/>
            <a:endParaRPr lang="en-US" noProof="0"/>
          </a:p>
        </p:txBody>
      </p:sp>
      <p:sp>
        <p:nvSpPr>
          <p:cNvPr id="11" name="Picture Placeholder 10"/>
          <p:cNvSpPr>
            <a:spLocks noGrp="1"/>
          </p:cNvSpPr>
          <p:nvPr>
            <p:ph type="pic" sz="quarter" idx="12"/>
          </p:nvPr>
        </p:nvSpPr>
        <p:spPr>
          <a:xfrm>
            <a:off x="8414199" y="2286089"/>
            <a:ext cx="2019234" cy="2019234"/>
          </a:xfrm>
          <a:custGeom>
            <a:avLst/>
            <a:gdLst>
              <a:gd name="connsiteX0" fmla="*/ 1009617 w 2019234"/>
              <a:gd name="connsiteY0" fmla="*/ 0 h 2019234"/>
              <a:gd name="connsiteX1" fmla="*/ 2019234 w 2019234"/>
              <a:gd name="connsiteY1" fmla="*/ 1009617 h 2019234"/>
              <a:gd name="connsiteX2" fmla="*/ 1009617 w 2019234"/>
              <a:gd name="connsiteY2" fmla="*/ 2019234 h 2019234"/>
              <a:gd name="connsiteX3" fmla="*/ 0 w 2019234"/>
              <a:gd name="connsiteY3" fmla="*/ 1009617 h 2019234"/>
              <a:gd name="connsiteX4" fmla="*/ 1009617 w 2019234"/>
              <a:gd name="connsiteY4" fmla="*/ 0 h 2019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234" h="2019234">
                <a:moveTo>
                  <a:pt x="1009617" y="0"/>
                </a:moveTo>
                <a:cubicBezTo>
                  <a:pt x="1567213" y="0"/>
                  <a:pt x="2019234" y="452021"/>
                  <a:pt x="2019234" y="1009617"/>
                </a:cubicBezTo>
                <a:cubicBezTo>
                  <a:pt x="2019234" y="1567213"/>
                  <a:pt x="1567213" y="2019234"/>
                  <a:pt x="1009617" y="2019234"/>
                </a:cubicBezTo>
                <a:cubicBezTo>
                  <a:pt x="452021" y="2019234"/>
                  <a:pt x="0" y="1567213"/>
                  <a:pt x="0" y="1009617"/>
                </a:cubicBezTo>
                <a:cubicBezTo>
                  <a:pt x="0" y="452021"/>
                  <a:pt x="452021" y="0"/>
                  <a:pt x="1009617" y="0"/>
                </a:cubicBezTo>
                <a:close/>
              </a:path>
            </a:pathLst>
          </a:custGeom>
          <a:solidFill>
            <a:schemeClr val="bg1">
              <a:lumMod val="95000"/>
            </a:schemeClr>
          </a:solidFill>
        </p:spPr>
        <p:txBody>
          <a:bodyPr wrap="square">
            <a:noAutofit/>
          </a:bodyPr>
          <a:lstStyle/>
          <a:p>
            <a:pPr lvl="0"/>
            <a:endParaRPr lang="en-US" noProof="0"/>
          </a:p>
        </p:txBody>
      </p:sp>
    </p:spTree>
    <p:extLst>
      <p:ext uri="{BB962C8B-B14F-4D97-AF65-F5344CB8AC3E}">
        <p14:creationId xmlns:p14="http://schemas.microsoft.com/office/powerpoint/2010/main" val="3071878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 id="2147483706" r:id="rId27"/>
    <p:sldLayoutId id="2147483707" r:id="rId28"/>
    <p:sldLayoutId id="2147483708" r:id="rId29"/>
    <p:sldLayoutId id="2147483709" r:id="rId30"/>
    <p:sldLayoutId id="2147483710" r:id="rId3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hyperlink" Target="mailto:maren@landbruk.no" TargetMode="Externa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1.xml"/><Relationship Id="rId1" Type="http://schemas.openxmlformats.org/officeDocument/2006/relationships/video" Target="https://www.youtube.com/embed/HpkyQ_yxeBI?feature=oembed" TargetMode="External"/><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13.svg"/><Relationship Id="rId18" Type="http://schemas.openxmlformats.org/officeDocument/2006/relationships/image" Target="../media/image42.jpg"/><Relationship Id="rId3" Type="http://schemas.openxmlformats.org/officeDocument/2006/relationships/image" Target="../media/image2.jpg"/><Relationship Id="rId21" Type="http://schemas.openxmlformats.org/officeDocument/2006/relationships/image" Target="../media/image45.jpg"/><Relationship Id="rId7" Type="http://schemas.openxmlformats.org/officeDocument/2006/relationships/image" Target="../media/image35.png"/><Relationship Id="rId12" Type="http://schemas.openxmlformats.org/officeDocument/2006/relationships/image" Target="../media/image12.png"/><Relationship Id="rId17" Type="http://schemas.openxmlformats.org/officeDocument/2006/relationships/image" Target="../media/image41.jpg"/><Relationship Id="rId2" Type="http://schemas.openxmlformats.org/officeDocument/2006/relationships/notesSlide" Target="../notesSlides/notesSlide11.xml"/><Relationship Id="rId16" Type="http://schemas.openxmlformats.org/officeDocument/2006/relationships/image" Target="../media/image40.jpg"/><Relationship Id="rId20" Type="http://schemas.openxmlformats.org/officeDocument/2006/relationships/image" Target="../media/image44.jpg"/><Relationship Id="rId1" Type="http://schemas.openxmlformats.org/officeDocument/2006/relationships/slideLayout" Target="../slideLayouts/slideLayout25.xml"/><Relationship Id="rId6" Type="http://schemas.openxmlformats.org/officeDocument/2006/relationships/image" Target="../media/image34.png"/><Relationship Id="rId11" Type="http://schemas.openxmlformats.org/officeDocument/2006/relationships/image" Target="../media/image11.svg"/><Relationship Id="rId24" Type="http://schemas.openxmlformats.org/officeDocument/2006/relationships/image" Target="../media/image48.png"/><Relationship Id="rId5" Type="http://schemas.openxmlformats.org/officeDocument/2006/relationships/image" Target="../media/image33.png"/><Relationship Id="rId15" Type="http://schemas.openxmlformats.org/officeDocument/2006/relationships/image" Target="../media/image39.jpeg"/><Relationship Id="rId23" Type="http://schemas.openxmlformats.org/officeDocument/2006/relationships/image" Target="../media/image47.png"/><Relationship Id="rId10" Type="http://schemas.openxmlformats.org/officeDocument/2006/relationships/image" Target="../media/image10.png"/><Relationship Id="rId19" Type="http://schemas.openxmlformats.org/officeDocument/2006/relationships/image" Target="../media/image43.jpe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38.jpg"/><Relationship Id="rId22"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9.png"/><Relationship Id="rId7" Type="http://schemas.openxmlformats.org/officeDocument/2006/relationships/image" Target="../media/image7.sv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6.png"/><Relationship Id="rId11" Type="http://schemas.openxmlformats.org/officeDocument/2006/relationships/image" Target="../media/image13.svg"/><Relationship Id="rId5" Type="http://schemas.openxmlformats.org/officeDocument/2006/relationships/image" Target="../media/image2.jpg"/><Relationship Id="rId10" Type="http://schemas.openxmlformats.org/officeDocument/2006/relationships/image" Target="../media/image12.png"/><Relationship Id="rId4" Type="http://schemas.openxmlformats.org/officeDocument/2006/relationships/image" Target="../media/image50.jpeg"/><Relationship Id="rId9" Type="http://schemas.openxmlformats.org/officeDocument/2006/relationships/image" Target="../media/image11.sv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jpg"/><Relationship Id="rId7" Type="http://schemas.openxmlformats.org/officeDocument/2006/relationships/image" Target="../media/image7.svg"/><Relationship Id="rId12"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image" Target="../media/image6.png"/><Relationship Id="rId11" Type="http://schemas.openxmlformats.org/officeDocument/2006/relationships/image" Target="../media/image52.png"/><Relationship Id="rId5" Type="http://schemas.openxmlformats.org/officeDocument/2006/relationships/image" Target="../media/image13.svg"/><Relationship Id="rId10" Type="http://schemas.openxmlformats.org/officeDocument/2006/relationships/image" Target="../media/image51.png"/><Relationship Id="rId4" Type="http://schemas.openxmlformats.org/officeDocument/2006/relationships/image" Target="../media/image12.png"/><Relationship Id="rId9" Type="http://schemas.openxmlformats.org/officeDocument/2006/relationships/image" Target="../media/image11.svg"/></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57.gif"/><Relationship Id="rId3" Type="http://schemas.openxmlformats.org/officeDocument/2006/relationships/image" Target="../media/image2.jpg"/><Relationship Id="rId7" Type="http://schemas.openxmlformats.org/officeDocument/2006/relationships/image" Target="../media/image11.svg"/><Relationship Id="rId12" Type="http://schemas.openxmlformats.org/officeDocument/2006/relationships/hyperlink" Target="https://www.samvirkene.no/" TargetMode="External"/><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10.png"/><Relationship Id="rId11" Type="http://schemas.openxmlformats.org/officeDocument/2006/relationships/hyperlink" Target="https://lovdata.no/dokument/NL/lov/2007-06-29-81" TargetMode="External"/><Relationship Id="rId5" Type="http://schemas.openxmlformats.org/officeDocument/2006/relationships/image" Target="../media/image55.svg"/><Relationship Id="rId10" Type="http://schemas.openxmlformats.org/officeDocument/2006/relationships/image" Target="../media/image56.jpeg"/><Relationship Id="rId4" Type="http://schemas.openxmlformats.org/officeDocument/2006/relationships/image" Target="../media/image54.png"/><Relationship Id="rId9" Type="http://schemas.openxmlformats.org/officeDocument/2006/relationships/image" Target="../media/image13.sv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64.svg"/><Relationship Id="rId3" Type="http://schemas.openxmlformats.org/officeDocument/2006/relationships/image" Target="../media/image59.jpeg"/><Relationship Id="rId7" Type="http://schemas.openxmlformats.org/officeDocument/2006/relationships/image" Target="../media/image62.gif"/><Relationship Id="rId12"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0.xml"/><Relationship Id="rId6" Type="http://schemas.openxmlformats.org/officeDocument/2006/relationships/image" Target="../media/image61.gif"/><Relationship Id="rId11" Type="http://schemas.openxmlformats.org/officeDocument/2006/relationships/image" Target="../media/image11.svg"/><Relationship Id="rId5" Type="http://schemas.openxmlformats.org/officeDocument/2006/relationships/image" Target="../media/image60.gif"/><Relationship Id="rId10" Type="http://schemas.openxmlformats.org/officeDocument/2006/relationships/image" Target="../media/image10.png"/><Relationship Id="rId4" Type="http://schemas.openxmlformats.org/officeDocument/2006/relationships/image" Target="../media/image2.jpg"/><Relationship Id="rId9" Type="http://schemas.openxmlformats.org/officeDocument/2006/relationships/image" Target="../media/image7.svg"/></Relationships>
</file>

<file path=ppt/slides/_rels/slide17.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5.jpeg"/><Relationship Id="rId7"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7.svg"/><Relationship Id="rId11" Type="http://schemas.openxmlformats.org/officeDocument/2006/relationships/image" Target="../media/image57.gif"/><Relationship Id="rId5" Type="http://schemas.openxmlformats.org/officeDocument/2006/relationships/image" Target="../media/image6.png"/><Relationship Id="rId10" Type="http://schemas.openxmlformats.org/officeDocument/2006/relationships/image" Target="../media/image13.svg"/><Relationship Id="rId4" Type="http://schemas.openxmlformats.org/officeDocument/2006/relationships/image" Target="../media/image2.jpg"/><Relationship Id="rId9" Type="http://schemas.openxmlformats.org/officeDocument/2006/relationships/image" Target="../media/image12.png"/></Relationships>
</file>

<file path=ppt/slides/_rels/slide18.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image" Target="../media/image2.jpg"/><Relationship Id="rId7" Type="http://schemas.openxmlformats.org/officeDocument/2006/relationships/image" Target="../media/image69.png"/><Relationship Id="rId12" Type="http://schemas.openxmlformats.org/officeDocument/2006/relationships/image" Target="../media/image74.png"/><Relationship Id="rId17" Type="http://schemas.openxmlformats.org/officeDocument/2006/relationships/image" Target="../media/image11.svg"/><Relationship Id="rId2" Type="http://schemas.openxmlformats.org/officeDocument/2006/relationships/notesSlide" Target="../notesSlides/notesSlide16.xml"/><Relationship Id="rId16" Type="http://schemas.openxmlformats.org/officeDocument/2006/relationships/image" Target="../media/image10.png"/><Relationship Id="rId1" Type="http://schemas.openxmlformats.org/officeDocument/2006/relationships/slideLayout" Target="../slideLayouts/slideLayout15.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13.sv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70.png"/><Relationship Id="rId3" Type="http://schemas.openxmlformats.org/officeDocument/2006/relationships/image" Target="../media/image76.jpeg"/><Relationship Id="rId7" Type="http://schemas.openxmlformats.org/officeDocument/2006/relationships/image" Target="../media/image10.png"/><Relationship Id="rId12"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13.svg"/><Relationship Id="rId11" Type="http://schemas.openxmlformats.org/officeDocument/2006/relationships/image" Target="../media/image73.png"/><Relationship Id="rId5" Type="http://schemas.openxmlformats.org/officeDocument/2006/relationships/image" Target="../media/image12.png"/><Relationship Id="rId10" Type="http://schemas.openxmlformats.org/officeDocument/2006/relationships/image" Target="../media/image69.png"/><Relationship Id="rId4" Type="http://schemas.openxmlformats.org/officeDocument/2006/relationships/image" Target="../media/image2.jpg"/><Relationship Id="rId9" Type="http://schemas.openxmlformats.org/officeDocument/2006/relationships/image" Target="../media/image74.png"/><Relationship Id="rId14" Type="http://schemas.openxmlformats.org/officeDocument/2006/relationships/image" Target="../media/image72.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jpe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sv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70.png"/><Relationship Id="rId3" Type="http://schemas.openxmlformats.org/officeDocument/2006/relationships/image" Target="../media/image77.jpeg"/><Relationship Id="rId7" Type="http://schemas.openxmlformats.org/officeDocument/2006/relationships/image" Target="../media/image10.png"/><Relationship Id="rId12" Type="http://schemas.openxmlformats.org/officeDocument/2006/relationships/image" Target="../media/image69.png"/><Relationship Id="rId2" Type="http://schemas.openxmlformats.org/officeDocument/2006/relationships/notesSlide" Target="../notesSlides/notesSlide18.xml"/><Relationship Id="rId16" Type="http://schemas.openxmlformats.org/officeDocument/2006/relationships/image" Target="../media/image73.png"/><Relationship Id="rId1" Type="http://schemas.openxmlformats.org/officeDocument/2006/relationships/slideLayout" Target="../slideLayouts/slideLayout18.xml"/><Relationship Id="rId6" Type="http://schemas.openxmlformats.org/officeDocument/2006/relationships/image" Target="../media/image13.svg"/><Relationship Id="rId11" Type="http://schemas.openxmlformats.org/officeDocument/2006/relationships/image" Target="../media/image68.png"/><Relationship Id="rId5" Type="http://schemas.openxmlformats.org/officeDocument/2006/relationships/image" Target="../media/image12.png"/><Relationship Id="rId15" Type="http://schemas.openxmlformats.org/officeDocument/2006/relationships/image" Target="../media/image72.png"/><Relationship Id="rId10" Type="http://schemas.openxmlformats.org/officeDocument/2006/relationships/image" Target="../media/image67.png"/><Relationship Id="rId4" Type="http://schemas.openxmlformats.org/officeDocument/2006/relationships/image" Target="../media/image2.jpg"/><Relationship Id="rId9" Type="http://schemas.openxmlformats.org/officeDocument/2006/relationships/image" Target="../media/image66.png"/><Relationship Id="rId14" Type="http://schemas.openxmlformats.org/officeDocument/2006/relationships/image" Target="../media/image71.png"/></Relationships>
</file>

<file path=ppt/slides/_rels/slide2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78.jpeg"/><Relationship Id="rId7" Type="http://schemas.openxmlformats.org/officeDocument/2006/relationships/image" Target="../media/image6.png"/><Relationship Id="rId12" Type="http://schemas.openxmlformats.org/officeDocument/2006/relationships/image" Target="../media/image13.svg"/><Relationship Id="rId2" Type="http://schemas.openxmlformats.org/officeDocument/2006/relationships/notesSlide" Target="../notesSlides/notesSlide19.xml"/><Relationship Id="rId1" Type="http://schemas.openxmlformats.org/officeDocument/2006/relationships/slideLayout" Target="../slideLayouts/slideLayout28.xml"/><Relationship Id="rId6" Type="http://schemas.openxmlformats.org/officeDocument/2006/relationships/image" Target="../media/image2.jpg"/><Relationship Id="rId11" Type="http://schemas.openxmlformats.org/officeDocument/2006/relationships/image" Target="../media/image12.png"/><Relationship Id="rId5" Type="http://schemas.openxmlformats.org/officeDocument/2006/relationships/image" Target="../media/image80.jpeg"/><Relationship Id="rId10" Type="http://schemas.openxmlformats.org/officeDocument/2006/relationships/image" Target="../media/image11.svg"/><Relationship Id="rId4" Type="http://schemas.openxmlformats.org/officeDocument/2006/relationships/image" Target="../media/image79.jpeg"/><Relationship Id="rId9" Type="http://schemas.openxmlformats.org/officeDocument/2006/relationships/image" Target="../media/image10.png"/></Relationships>
</file>

<file path=ppt/slides/_rels/slide2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1.jpeg"/><Relationship Id="rId7" Type="http://schemas.openxmlformats.org/officeDocument/2006/relationships/image" Target="../media/image84.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83.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2.jpg"/><Relationship Id="rId9" Type="http://schemas.openxmlformats.org/officeDocument/2006/relationships/image" Target="../media/image86.png"/></Relationships>
</file>

<file path=ppt/slides/_rels/slide23.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52.png"/><Relationship Id="rId3" Type="http://schemas.openxmlformats.org/officeDocument/2006/relationships/image" Target="../media/image81.jpeg"/><Relationship Id="rId7" Type="http://schemas.openxmlformats.org/officeDocument/2006/relationships/image" Target="../media/image84.png"/><Relationship Id="rId12" Type="http://schemas.openxmlformats.org/officeDocument/2006/relationships/image" Target="../media/image89.gif"/><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2.jpg"/><Relationship Id="rId9" Type="http://schemas.openxmlformats.org/officeDocument/2006/relationships/image" Target="../media/image86.png"/></Relationships>
</file>

<file path=ppt/slides/_rels/slide2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2.xml"/><Relationship Id="rId1" Type="http://schemas.openxmlformats.org/officeDocument/2006/relationships/slideLayout" Target="../slideLayouts/slideLayout30.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svg"/><Relationship Id="rId18" Type="http://schemas.openxmlformats.org/officeDocument/2006/relationships/image" Target="../media/image6.png"/><Relationship Id="rId26" Type="http://schemas.openxmlformats.org/officeDocument/2006/relationships/image" Target="../media/image107.gif"/><Relationship Id="rId3" Type="http://schemas.openxmlformats.org/officeDocument/2006/relationships/image" Target="../media/image2.jpg"/><Relationship Id="rId21" Type="http://schemas.openxmlformats.org/officeDocument/2006/relationships/image" Target="../media/image13.svg"/><Relationship Id="rId7" Type="http://schemas.openxmlformats.org/officeDocument/2006/relationships/image" Target="../media/image94.svg"/><Relationship Id="rId12" Type="http://schemas.openxmlformats.org/officeDocument/2006/relationships/image" Target="../media/image99.png"/><Relationship Id="rId17" Type="http://schemas.openxmlformats.org/officeDocument/2006/relationships/image" Target="../media/image104.svg"/><Relationship Id="rId25" Type="http://schemas.openxmlformats.org/officeDocument/2006/relationships/image" Target="../media/image106.gif"/><Relationship Id="rId2" Type="http://schemas.openxmlformats.org/officeDocument/2006/relationships/notesSlide" Target="../notesSlides/notesSlide23.xml"/><Relationship Id="rId16" Type="http://schemas.openxmlformats.org/officeDocument/2006/relationships/image" Target="../media/image103.png"/><Relationship Id="rId20" Type="http://schemas.openxmlformats.org/officeDocument/2006/relationships/image" Target="../media/image12.png"/><Relationship Id="rId1" Type="http://schemas.openxmlformats.org/officeDocument/2006/relationships/slideLayout" Target="../slideLayouts/slideLayout25.xml"/><Relationship Id="rId6" Type="http://schemas.openxmlformats.org/officeDocument/2006/relationships/image" Target="../media/image93.png"/><Relationship Id="rId11" Type="http://schemas.openxmlformats.org/officeDocument/2006/relationships/image" Target="../media/image98.svg"/><Relationship Id="rId24" Type="http://schemas.openxmlformats.org/officeDocument/2006/relationships/image" Target="../media/image105.gif"/><Relationship Id="rId5" Type="http://schemas.openxmlformats.org/officeDocument/2006/relationships/image" Target="../media/image92.svg"/><Relationship Id="rId15" Type="http://schemas.openxmlformats.org/officeDocument/2006/relationships/image" Target="../media/image102.svg"/><Relationship Id="rId23" Type="http://schemas.openxmlformats.org/officeDocument/2006/relationships/image" Target="../media/image11.svg"/><Relationship Id="rId10" Type="http://schemas.openxmlformats.org/officeDocument/2006/relationships/image" Target="../media/image97.png"/><Relationship Id="rId19" Type="http://schemas.openxmlformats.org/officeDocument/2006/relationships/image" Target="../media/image7.svg"/><Relationship Id="rId4" Type="http://schemas.openxmlformats.org/officeDocument/2006/relationships/image" Target="../media/image91.png"/><Relationship Id="rId9" Type="http://schemas.openxmlformats.org/officeDocument/2006/relationships/image" Target="../media/image96.svg"/><Relationship Id="rId14" Type="http://schemas.openxmlformats.org/officeDocument/2006/relationships/image" Target="../media/image101.png"/><Relationship Id="rId22" Type="http://schemas.openxmlformats.org/officeDocument/2006/relationships/image" Target="../media/image10.png"/><Relationship Id="rId27" Type="http://schemas.openxmlformats.org/officeDocument/2006/relationships/image" Target="../media/image108.gif"/></Relationships>
</file>

<file path=ppt/slides/_rels/slide2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9.jpeg"/><Relationship Id="rId7" Type="http://schemas.openxmlformats.org/officeDocument/2006/relationships/image" Target="../media/image104.svg"/><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openxmlformats.org/officeDocument/2006/relationships/image" Target="../media/image103.png"/><Relationship Id="rId11" Type="http://schemas.openxmlformats.org/officeDocument/2006/relationships/image" Target="../media/image11.svg"/><Relationship Id="rId5" Type="http://schemas.openxmlformats.org/officeDocument/2006/relationships/image" Target="../media/image2.jpg"/><Relationship Id="rId10" Type="http://schemas.openxmlformats.org/officeDocument/2006/relationships/image" Target="../media/image10.png"/><Relationship Id="rId4" Type="http://schemas.openxmlformats.org/officeDocument/2006/relationships/image" Target="../media/image110.jpeg"/><Relationship Id="rId9" Type="http://schemas.openxmlformats.org/officeDocument/2006/relationships/image" Target="../media/image13.svg"/></Relationships>
</file>

<file path=ppt/slides/_rels/slide2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11.jpeg"/><Relationship Id="rId7"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image" Target="../media/image113.png"/><Relationship Id="rId5" Type="http://schemas.openxmlformats.org/officeDocument/2006/relationships/image" Target="../media/image2.jpg"/><Relationship Id="rId10" Type="http://schemas.openxmlformats.org/officeDocument/2006/relationships/image" Target="../media/image11.svg"/><Relationship Id="rId4" Type="http://schemas.openxmlformats.org/officeDocument/2006/relationships/image" Target="../media/image112.png"/><Relationship Id="rId9" Type="http://schemas.openxmlformats.org/officeDocument/2006/relationships/image" Target="../media/image10.png"/></Relationships>
</file>

<file path=ppt/slides/_rels/slide2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4.png"/><Relationship Id="rId7"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2.xml"/><Relationship Id="rId6" Type="http://schemas.openxmlformats.org/officeDocument/2006/relationships/image" Target="../media/image2.jpg"/><Relationship Id="rId11" Type="http://schemas.openxmlformats.org/officeDocument/2006/relationships/image" Target="../media/image11.svg"/><Relationship Id="rId5" Type="http://schemas.openxmlformats.org/officeDocument/2006/relationships/image" Target="../media/image114.jpeg"/><Relationship Id="rId10" Type="http://schemas.openxmlformats.org/officeDocument/2006/relationships/image" Target="../media/image10.png"/><Relationship Id="rId4" Type="http://schemas.openxmlformats.org/officeDocument/2006/relationships/image" Target="../media/image55.svg"/><Relationship Id="rId9" Type="http://schemas.openxmlformats.org/officeDocument/2006/relationships/image" Target="../media/image13.svg"/></Relationships>
</file>

<file path=ppt/slides/_rels/slide2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0.png"/><Relationship Id="rId7" Type="http://schemas.openxmlformats.org/officeDocument/2006/relationships/image" Target="../media/image115.jpeg"/><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image" Target="../media/image7.svg"/><Relationship Id="rId11" Type="http://schemas.openxmlformats.org/officeDocument/2006/relationships/image" Target="../media/image13.svg"/><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2.jp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5.jpeg"/><Relationship Id="rId7" Type="http://schemas.openxmlformats.org/officeDocument/2006/relationships/image" Target="../media/image13.sv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image" Target="../media/image7.svg"/><Relationship Id="rId5" Type="http://schemas.openxmlformats.org/officeDocument/2006/relationships/image" Target="../media/image2.jpg"/><Relationship Id="rId10" Type="http://schemas.openxmlformats.org/officeDocument/2006/relationships/image" Target="../media/image6.png"/><Relationship Id="rId4" Type="http://schemas.openxmlformats.org/officeDocument/2006/relationships/image" Target="../media/image16.png"/><Relationship Id="rId9" Type="http://schemas.openxmlformats.org/officeDocument/2006/relationships/image" Target="../media/image11.svg"/></Relationships>
</file>

<file path=ppt/slides/_rels/slide3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3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jp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94.svg"/><Relationship Id="rId11" Type="http://schemas.openxmlformats.org/officeDocument/2006/relationships/image" Target="../media/image10.png"/><Relationship Id="rId5" Type="http://schemas.openxmlformats.org/officeDocument/2006/relationships/image" Target="../media/image93.png"/><Relationship Id="rId10" Type="http://schemas.openxmlformats.org/officeDocument/2006/relationships/image" Target="../media/image13.svg"/><Relationship Id="rId4" Type="http://schemas.openxmlformats.org/officeDocument/2006/relationships/image" Target="../media/image117.gif"/><Relationship Id="rId9" Type="http://schemas.openxmlformats.org/officeDocument/2006/relationships/image" Target="../media/image12.png"/></Relationships>
</file>

<file path=ppt/slides/_rels/slide3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6.png"/><Relationship Id="rId7"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2.jpg"/></Relationships>
</file>

<file path=ppt/slides/_rels/slide3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8.jpeg"/><Relationship Id="rId7" Type="http://schemas.openxmlformats.org/officeDocument/2006/relationships/image" Target="../media/image2.jpg"/><Relationship Id="rId12"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13.svg"/><Relationship Id="rId5" Type="http://schemas.openxmlformats.org/officeDocument/2006/relationships/image" Target="../media/image120.jpeg"/><Relationship Id="rId10" Type="http://schemas.openxmlformats.org/officeDocument/2006/relationships/image" Target="../media/image12.png"/><Relationship Id="rId4" Type="http://schemas.openxmlformats.org/officeDocument/2006/relationships/image" Target="../media/image119.png"/><Relationship Id="rId9" Type="http://schemas.openxmlformats.org/officeDocument/2006/relationships/image" Target="../media/image11.svg"/></Relationships>
</file>

<file path=ppt/slides/_rels/slide3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21.jpeg"/><Relationship Id="rId7" Type="http://schemas.openxmlformats.org/officeDocument/2006/relationships/image" Target="../media/image11.svg"/><Relationship Id="rId12"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22.jpeg"/><Relationship Id="rId5" Type="http://schemas.openxmlformats.org/officeDocument/2006/relationships/image" Target="../media/image2.jpg"/><Relationship Id="rId10" Type="http://schemas.openxmlformats.org/officeDocument/2006/relationships/image" Target="../media/image49.png"/><Relationship Id="rId4" Type="http://schemas.openxmlformats.org/officeDocument/2006/relationships/image" Target="../media/image119.png"/><Relationship Id="rId9" Type="http://schemas.openxmlformats.org/officeDocument/2006/relationships/image" Target="../media/image13.svg"/></Relationships>
</file>

<file path=ppt/slides/_rels/slide35.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23.jpeg"/><Relationship Id="rId7" Type="http://schemas.openxmlformats.org/officeDocument/2006/relationships/image" Target="../media/image11.svg"/><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2.jpg"/><Relationship Id="rId10" Type="http://schemas.openxmlformats.org/officeDocument/2006/relationships/image" Target="../media/image13.svg"/><Relationship Id="rId4" Type="http://schemas.openxmlformats.org/officeDocument/2006/relationships/image" Target="../media/image49.png"/><Relationship Id="rId9" Type="http://schemas.openxmlformats.org/officeDocument/2006/relationships/image" Target="../media/image12.png"/></Relationships>
</file>

<file path=ppt/slides/_rels/slide3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24.jpeg"/><Relationship Id="rId7" Type="http://schemas.openxmlformats.org/officeDocument/2006/relationships/image" Target="../media/image11.svg"/><Relationship Id="rId2" Type="http://schemas.openxmlformats.org/officeDocument/2006/relationships/notesSlide" Target="../notesSlides/notesSlide34.xml"/><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2.jpg"/><Relationship Id="rId10" Type="http://schemas.openxmlformats.org/officeDocument/2006/relationships/image" Target="../media/image13.svg"/><Relationship Id="rId4" Type="http://schemas.openxmlformats.org/officeDocument/2006/relationships/image" Target="../media/image49.png"/><Relationship Id="rId9" Type="http://schemas.openxmlformats.org/officeDocument/2006/relationships/image" Target="../media/image12.png"/></Relationships>
</file>

<file path=ppt/slides/_rels/slide3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5.jpeg"/><Relationship Id="rId7" Type="http://schemas.openxmlformats.org/officeDocument/2006/relationships/image" Target="../media/image13.svg"/><Relationship Id="rId2" Type="http://schemas.openxmlformats.org/officeDocument/2006/relationships/notesSlide" Target="../notesSlides/notesSlide35.xml"/><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52.png"/><Relationship Id="rId10" Type="http://schemas.openxmlformats.org/officeDocument/2006/relationships/image" Target="../media/image49.png"/><Relationship Id="rId4" Type="http://schemas.openxmlformats.org/officeDocument/2006/relationships/image" Target="../media/image2.jpg"/><Relationship Id="rId9" Type="http://schemas.openxmlformats.org/officeDocument/2006/relationships/image" Target="../media/image11.svg"/></Relationships>
</file>

<file path=ppt/slides/_rels/slide3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26.jpeg"/><Relationship Id="rId7" Type="http://schemas.openxmlformats.org/officeDocument/2006/relationships/image" Target="../media/image11.sv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128.jpeg"/><Relationship Id="rId10" Type="http://schemas.openxmlformats.org/officeDocument/2006/relationships/image" Target="../media/image129.png"/><Relationship Id="rId4" Type="http://schemas.openxmlformats.org/officeDocument/2006/relationships/image" Target="../media/image127.png"/><Relationship Id="rId9"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2.jpg"/><Relationship Id="rId5" Type="http://schemas.openxmlformats.org/officeDocument/2006/relationships/image" Target="../media/image19.jpe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xml"/><Relationship Id="rId1" Type="http://schemas.openxmlformats.org/officeDocument/2006/relationships/video" Target="https://www.youtube.com/embed/YJjmL6nMW4s?feature=oembed" TargetMode="External"/><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2.jpe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1.svg"/><Relationship Id="rId4" Type="http://schemas.openxmlformats.org/officeDocument/2006/relationships/image" Target="../media/image2.jp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jpg"/><Relationship Id="rId7" Type="http://schemas.openxmlformats.org/officeDocument/2006/relationships/image" Target="../media/image11.sv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10.png"/><Relationship Id="rId5" Type="http://schemas.openxmlformats.org/officeDocument/2006/relationships/image" Target="../media/image13.svg"/><Relationship Id="rId10" Type="http://schemas.openxmlformats.org/officeDocument/2006/relationships/image" Target="../media/image25.jpeg"/><Relationship Id="rId4" Type="http://schemas.openxmlformats.org/officeDocument/2006/relationships/image" Target="../media/image12.png"/><Relationship Id="rId9" Type="http://schemas.openxmlformats.org/officeDocument/2006/relationships/image" Target="../media/image24.jpeg"/></Relationships>
</file>

<file path=ppt/slides/_rels/slide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14.png"/><Relationship Id="rId7" Type="http://schemas.openxmlformats.org/officeDocument/2006/relationships/image" Target="../media/image11.sv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10.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29.jpeg"/></Relationships>
</file>

<file path=ppt/slides/_rels/slide9.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2.jp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lassholder for bilde 6" descr="Et bilde som inneholder gress, tre, fjell, natur&#10;&#10;Automatisk generert beskrivelse">
            <a:extLst>
              <a:ext uri="{FF2B5EF4-FFF2-40B4-BE49-F238E27FC236}">
                <a16:creationId xmlns:a16="http://schemas.microsoft.com/office/drawing/2014/main" id="{FDC87E94-BA21-06EB-6A02-3026D5FB5308}"/>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a:stretch/>
        </p:blipFill>
        <p:spPr>
          <a:xfrm>
            <a:off x="0" y="1276350"/>
            <a:ext cx="10987088" cy="2889250"/>
          </a:xfrm>
        </p:spPr>
      </p:pic>
      <p:sp>
        <p:nvSpPr>
          <p:cNvPr id="6" name="Rounded Rectangle 5">
            <a:extLst>
              <a:ext uri="{FF2B5EF4-FFF2-40B4-BE49-F238E27FC236}">
                <a16:creationId xmlns:a16="http://schemas.microsoft.com/office/drawing/2014/main" id="{8D07724D-760F-3377-052B-577F77A215B8}"/>
              </a:ext>
            </a:extLst>
          </p:cNvPr>
          <p:cNvSpPr/>
          <p:nvPr/>
        </p:nvSpPr>
        <p:spPr>
          <a:xfrm rot="5400000">
            <a:off x="962604" y="1318905"/>
            <a:ext cx="4794487" cy="5568951"/>
          </a:xfrm>
          <a:prstGeom prst="roundRect">
            <a:avLst>
              <a:gd name="adj" fmla="val 13569"/>
            </a:avLst>
          </a:prstGeom>
          <a:solidFill>
            <a:srgbClr val="82A8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bg1"/>
              </a:solidFill>
            </a:endParaRPr>
          </a:p>
        </p:txBody>
      </p:sp>
      <p:grpSp>
        <p:nvGrpSpPr>
          <p:cNvPr id="28679" name="Group 3">
            <a:extLst>
              <a:ext uri="{FF2B5EF4-FFF2-40B4-BE49-F238E27FC236}">
                <a16:creationId xmlns:a16="http://schemas.microsoft.com/office/drawing/2014/main" id="{41335B8C-7700-D7A5-9276-2CC1CBF0378C}"/>
              </a:ext>
            </a:extLst>
          </p:cNvPr>
          <p:cNvGrpSpPr>
            <a:grpSpLocks/>
          </p:cNvGrpSpPr>
          <p:nvPr/>
        </p:nvGrpSpPr>
        <p:grpSpPr bwMode="auto">
          <a:xfrm>
            <a:off x="575373" y="1920020"/>
            <a:ext cx="5431420" cy="4082171"/>
            <a:chOff x="1030637" y="3313431"/>
            <a:chExt cx="5431618" cy="4083878"/>
          </a:xfrm>
        </p:grpSpPr>
        <p:sp>
          <p:nvSpPr>
            <p:cNvPr id="28700" name="TextBox 6">
              <a:extLst>
                <a:ext uri="{FF2B5EF4-FFF2-40B4-BE49-F238E27FC236}">
                  <a16:creationId xmlns:a16="http://schemas.microsoft.com/office/drawing/2014/main" id="{8E56D318-4130-CC15-EBC7-F55BE18BEAC4}"/>
                </a:ext>
              </a:extLst>
            </p:cNvPr>
            <p:cNvSpPr txBox="1">
              <a:spLocks noChangeArrowheads="1"/>
            </p:cNvSpPr>
            <p:nvPr/>
          </p:nvSpPr>
          <p:spPr bwMode="auto">
            <a:xfrm>
              <a:off x="1030637" y="3313431"/>
              <a:ext cx="4383247" cy="52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nb-NO" altLang="nb-NO" sz="2800" dirty="0">
                  <a:solidFill>
                    <a:schemeClr val="bg1"/>
                  </a:solidFill>
                  <a:latin typeface="Poppins SemiBold" panose="00000700000000000000" pitchFamily="2" charset="0"/>
                  <a:cs typeface="Poppins SemiBold" panose="00000700000000000000" pitchFamily="2" charset="0"/>
                </a:rPr>
                <a:t>Oversikt lysbilder</a:t>
              </a:r>
              <a:endParaRPr lang="nb-NO" altLang="nb-NO" sz="2800" b="1" dirty="0">
                <a:solidFill>
                  <a:schemeClr val="bg1"/>
                </a:solidFill>
                <a:latin typeface="Poppins SemiBold" panose="00000700000000000000" pitchFamily="2" charset="0"/>
                <a:cs typeface="Poppins SemiBold" panose="00000700000000000000" pitchFamily="2" charset="0"/>
              </a:endParaRPr>
            </a:p>
          </p:txBody>
        </p:sp>
        <p:sp>
          <p:nvSpPr>
            <p:cNvPr id="28701" name="TextBox 7">
              <a:extLst>
                <a:ext uri="{FF2B5EF4-FFF2-40B4-BE49-F238E27FC236}">
                  <a16:creationId xmlns:a16="http://schemas.microsoft.com/office/drawing/2014/main" id="{A619BE55-E12B-ED63-58D9-13A80F0FF030}"/>
                </a:ext>
              </a:extLst>
            </p:cNvPr>
            <p:cNvSpPr txBox="1">
              <a:spLocks noChangeArrowheads="1"/>
            </p:cNvSpPr>
            <p:nvPr/>
          </p:nvSpPr>
          <p:spPr bwMode="auto">
            <a:xfrm>
              <a:off x="1570988" y="3833305"/>
              <a:ext cx="4891267" cy="3564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50000"/>
                </a:lnSpc>
                <a:tabLst>
                  <a:tab pos="623888" algn="l"/>
                </a:tabLst>
              </a:pPr>
              <a:r>
                <a:rPr lang="nb-NO" altLang="nb-NO" sz="1200" b="1" dirty="0">
                  <a:solidFill>
                    <a:schemeClr val="bg1"/>
                  </a:solidFill>
                  <a:latin typeface="Nunito" pitchFamily="2" charset="0"/>
                </a:rPr>
                <a:t>1:</a:t>
              </a:r>
              <a:r>
                <a:rPr lang="nb-NO" altLang="nb-NO" sz="1200" dirty="0">
                  <a:solidFill>
                    <a:schemeClr val="bg1"/>
                  </a:solidFill>
                  <a:latin typeface="Nunito" pitchFamily="2" charset="0"/>
                </a:rPr>
                <a:t>	Registrering av ulike typer foretak</a:t>
              </a:r>
            </a:p>
            <a:p>
              <a:pPr eaLnBrk="1" hangingPunct="1">
                <a:lnSpc>
                  <a:spcPct val="150000"/>
                </a:lnSpc>
                <a:tabLst>
                  <a:tab pos="623888" algn="l"/>
                </a:tabLst>
              </a:pPr>
              <a:r>
                <a:rPr lang="nb-NO" altLang="nb-NO" sz="1200" b="1" dirty="0">
                  <a:solidFill>
                    <a:schemeClr val="bg1"/>
                  </a:solidFill>
                  <a:latin typeface="Nunito" pitchFamily="2" charset="0"/>
                </a:rPr>
                <a:t>2:</a:t>
              </a:r>
              <a:r>
                <a:rPr lang="nb-NO" altLang="nb-NO" sz="1200" dirty="0">
                  <a:solidFill>
                    <a:schemeClr val="bg1"/>
                  </a:solidFill>
                  <a:latin typeface="Nunito" pitchFamily="2" charset="0"/>
                </a:rPr>
                <a:t>	Film, innledning til samvirke som foretaksform</a:t>
              </a:r>
            </a:p>
            <a:p>
              <a:pPr eaLnBrk="1" hangingPunct="1">
                <a:lnSpc>
                  <a:spcPct val="150000"/>
                </a:lnSpc>
                <a:spcAft>
                  <a:spcPts val="600"/>
                </a:spcAft>
                <a:tabLst>
                  <a:tab pos="623888" algn="l"/>
                </a:tabLst>
              </a:pPr>
              <a:r>
                <a:rPr lang="nb-NO" altLang="nb-NO" sz="1200" b="1" dirty="0">
                  <a:solidFill>
                    <a:schemeClr val="bg1"/>
                  </a:solidFill>
                  <a:latin typeface="Nunito" pitchFamily="2" charset="0"/>
                </a:rPr>
                <a:t>3–8: </a:t>
              </a:r>
              <a:r>
                <a:rPr lang="nb-NO" altLang="nb-NO" sz="1200" dirty="0">
                  <a:solidFill>
                    <a:schemeClr val="bg1"/>
                  </a:solidFill>
                  <a:latin typeface="Nunito" pitchFamily="2" charset="0"/>
                </a:rPr>
                <a:t>	Generelt om samvirkeformen</a:t>
              </a:r>
            </a:p>
            <a:p>
              <a:pPr eaLnBrk="1" hangingPunct="1">
                <a:tabLst>
                  <a:tab pos="623888" algn="l"/>
                </a:tabLst>
              </a:pPr>
              <a:r>
                <a:rPr lang="nb-NO" altLang="nb-NO" sz="1200" b="1" dirty="0">
                  <a:solidFill>
                    <a:schemeClr val="bg1"/>
                  </a:solidFill>
                  <a:latin typeface="Nunito" pitchFamily="2" charset="0"/>
                </a:rPr>
                <a:t>9:</a:t>
              </a:r>
              <a:r>
                <a:rPr lang="nb-NO" altLang="nb-NO" sz="1200" dirty="0">
                  <a:solidFill>
                    <a:schemeClr val="bg1"/>
                  </a:solidFill>
                  <a:latin typeface="Nunito" pitchFamily="2" charset="0"/>
                </a:rPr>
                <a:t>	Film, hvorfor samvirkeformen er bærekraftig </a:t>
              </a:r>
              <a:br>
                <a:rPr lang="nb-NO" altLang="nb-NO" sz="1200" dirty="0">
                  <a:solidFill>
                    <a:schemeClr val="bg1"/>
                  </a:solidFill>
                  <a:latin typeface="Nunito" pitchFamily="2" charset="0"/>
                </a:rPr>
              </a:br>
              <a:r>
                <a:rPr lang="nb-NO" altLang="nb-NO" sz="1200">
                  <a:solidFill>
                    <a:schemeClr val="bg1"/>
                  </a:solidFill>
                  <a:latin typeface="Nunito" pitchFamily="2" charset="0"/>
                </a:rPr>
                <a:t>	  – </a:t>
              </a:r>
              <a:r>
                <a:rPr lang="nb-NO" altLang="nb-NO" sz="1200" dirty="0">
                  <a:solidFill>
                    <a:schemeClr val="bg1"/>
                  </a:solidFill>
                  <a:latin typeface="Nunito" pitchFamily="2" charset="0"/>
                </a:rPr>
                <a:t>innledning til fordeler ved samvirke</a:t>
              </a:r>
            </a:p>
            <a:p>
              <a:pPr eaLnBrk="1" hangingPunct="1">
                <a:lnSpc>
                  <a:spcPct val="150000"/>
                </a:lnSpc>
                <a:tabLst>
                  <a:tab pos="623888" algn="l"/>
                </a:tabLst>
              </a:pPr>
              <a:r>
                <a:rPr lang="nb-NO" altLang="nb-NO" sz="1200" b="1" dirty="0">
                  <a:solidFill>
                    <a:schemeClr val="bg1"/>
                  </a:solidFill>
                  <a:latin typeface="Nunito" pitchFamily="2" charset="0"/>
                </a:rPr>
                <a:t>10-13:</a:t>
              </a:r>
              <a:r>
                <a:rPr lang="nb-NO" altLang="nb-NO" sz="1200" dirty="0">
                  <a:solidFill>
                    <a:schemeClr val="bg1"/>
                  </a:solidFill>
                  <a:latin typeface="Nunito" pitchFamily="2" charset="0"/>
                </a:rPr>
                <a:t>	Landbrukssamvirker</a:t>
              </a:r>
            </a:p>
            <a:p>
              <a:pPr eaLnBrk="1" hangingPunct="1">
                <a:lnSpc>
                  <a:spcPct val="150000"/>
                </a:lnSpc>
                <a:tabLst>
                  <a:tab pos="623888" algn="l"/>
                </a:tabLst>
              </a:pPr>
              <a:r>
                <a:rPr lang="nb-NO" altLang="nb-NO" sz="1200" b="1" dirty="0">
                  <a:solidFill>
                    <a:schemeClr val="bg1"/>
                  </a:solidFill>
                  <a:latin typeface="Nunito" pitchFamily="2" charset="0"/>
                </a:rPr>
                <a:t>14:</a:t>
              </a:r>
              <a:r>
                <a:rPr lang="nb-NO" altLang="nb-NO" sz="1200" dirty="0">
                  <a:solidFill>
                    <a:schemeClr val="bg1"/>
                  </a:solidFill>
                  <a:latin typeface="Nunito" pitchFamily="2" charset="0"/>
                </a:rPr>
                <a:t>	Den norske landbruksmodellen</a:t>
              </a:r>
            </a:p>
            <a:p>
              <a:pPr eaLnBrk="1" hangingPunct="1">
                <a:lnSpc>
                  <a:spcPct val="150000"/>
                </a:lnSpc>
                <a:tabLst>
                  <a:tab pos="623888" algn="l"/>
                </a:tabLst>
              </a:pPr>
              <a:r>
                <a:rPr lang="nb-NO" altLang="nb-NO" sz="1200" b="1" dirty="0">
                  <a:solidFill>
                    <a:schemeClr val="bg1"/>
                  </a:solidFill>
                  <a:latin typeface="Nunito" pitchFamily="2" charset="0"/>
                </a:rPr>
                <a:t>15:	</a:t>
              </a:r>
              <a:r>
                <a:rPr lang="nb-NO" altLang="nb-NO" sz="1200" dirty="0">
                  <a:solidFill>
                    <a:schemeClr val="bg1"/>
                  </a:solidFill>
                  <a:latin typeface="Nunito" pitchFamily="2" charset="0"/>
                </a:rPr>
                <a:t>Markedsregulering</a:t>
              </a:r>
            </a:p>
            <a:p>
              <a:pPr eaLnBrk="1" hangingPunct="1">
                <a:lnSpc>
                  <a:spcPct val="150000"/>
                </a:lnSpc>
                <a:tabLst>
                  <a:tab pos="623888" algn="l"/>
                </a:tabLst>
              </a:pPr>
              <a:r>
                <a:rPr lang="nb-NO" altLang="nb-NO" sz="1200" b="1" dirty="0">
                  <a:solidFill>
                    <a:schemeClr val="bg1"/>
                  </a:solidFill>
                  <a:latin typeface="Nunito" pitchFamily="2" charset="0"/>
                </a:rPr>
                <a:t>16-17:</a:t>
              </a:r>
              <a:r>
                <a:rPr lang="nb-NO" altLang="nb-NO" sz="1200" dirty="0">
                  <a:solidFill>
                    <a:schemeClr val="bg1"/>
                  </a:solidFill>
                  <a:latin typeface="Nunito" pitchFamily="2" charset="0"/>
                </a:rPr>
                <a:t>	Samvirke vs. AS</a:t>
              </a:r>
            </a:p>
            <a:p>
              <a:pPr eaLnBrk="1" hangingPunct="1">
                <a:lnSpc>
                  <a:spcPct val="150000"/>
                </a:lnSpc>
                <a:tabLst>
                  <a:tab pos="623888" algn="l"/>
                </a:tabLst>
              </a:pPr>
              <a:r>
                <a:rPr lang="nb-NO" altLang="nb-NO" sz="1200" b="1" dirty="0">
                  <a:solidFill>
                    <a:schemeClr val="bg1"/>
                  </a:solidFill>
                  <a:latin typeface="Nunito" pitchFamily="2" charset="0"/>
                </a:rPr>
                <a:t>20-21:</a:t>
              </a:r>
              <a:r>
                <a:rPr lang="nb-NO" altLang="nb-NO" sz="1200" dirty="0">
                  <a:solidFill>
                    <a:schemeClr val="bg1"/>
                  </a:solidFill>
                  <a:latin typeface="Nunito" pitchFamily="2" charset="0"/>
                </a:rPr>
                <a:t>	Verdikjeden for mat</a:t>
              </a:r>
            </a:p>
            <a:p>
              <a:pPr eaLnBrk="1" hangingPunct="1">
                <a:lnSpc>
                  <a:spcPct val="150000"/>
                </a:lnSpc>
                <a:tabLst>
                  <a:tab pos="623888" algn="l"/>
                </a:tabLst>
              </a:pPr>
              <a:r>
                <a:rPr lang="nb-NO" altLang="nb-NO" sz="1200" b="1" dirty="0">
                  <a:solidFill>
                    <a:schemeClr val="bg1"/>
                  </a:solidFill>
                  <a:latin typeface="Nunito" pitchFamily="2" charset="0"/>
                </a:rPr>
                <a:t>22:</a:t>
              </a:r>
              <a:r>
                <a:rPr lang="nb-NO" altLang="nb-NO" sz="1200" dirty="0">
                  <a:solidFill>
                    <a:schemeClr val="bg1"/>
                  </a:solidFill>
                  <a:latin typeface="Nunito" pitchFamily="2" charset="0"/>
                </a:rPr>
                <a:t>	Oppgave/refleksjon i fellesskap</a:t>
              </a:r>
            </a:p>
            <a:p>
              <a:pPr eaLnBrk="1" hangingPunct="1">
                <a:lnSpc>
                  <a:spcPct val="150000"/>
                </a:lnSpc>
                <a:tabLst>
                  <a:tab pos="623888" algn="l"/>
                </a:tabLst>
              </a:pPr>
              <a:r>
                <a:rPr lang="nb-NO" altLang="nb-NO" sz="1200" b="1" dirty="0">
                  <a:solidFill>
                    <a:schemeClr val="bg1"/>
                  </a:solidFill>
                  <a:latin typeface="Nunito" pitchFamily="2" charset="0"/>
                </a:rPr>
                <a:t>23-29:</a:t>
              </a:r>
              <a:r>
                <a:rPr lang="nb-NO" altLang="nb-NO" sz="1200" dirty="0">
                  <a:solidFill>
                    <a:schemeClr val="bg1"/>
                  </a:solidFill>
                  <a:latin typeface="Nunito" pitchFamily="2" charset="0"/>
                </a:rPr>
                <a:t>	Rolle og verdi for bonden i landbrukssamvirkene</a:t>
              </a:r>
            </a:p>
            <a:p>
              <a:pPr eaLnBrk="1" hangingPunct="1">
                <a:lnSpc>
                  <a:spcPct val="150000"/>
                </a:lnSpc>
                <a:tabLst>
                  <a:tab pos="623888" algn="l"/>
                </a:tabLst>
              </a:pPr>
              <a:r>
                <a:rPr lang="nb-NO" altLang="nb-NO" sz="1200" b="1" dirty="0">
                  <a:solidFill>
                    <a:schemeClr val="bg1"/>
                  </a:solidFill>
                  <a:latin typeface="Nunito" pitchFamily="2" charset="0"/>
                </a:rPr>
                <a:t>30:</a:t>
              </a:r>
              <a:r>
                <a:rPr lang="nb-NO" altLang="nb-NO" sz="1200" dirty="0">
                  <a:solidFill>
                    <a:schemeClr val="bg1"/>
                  </a:solidFill>
                  <a:latin typeface="Nunito" pitchFamily="2" charset="0"/>
                </a:rPr>
                <a:t>	Film, Trine Vaag om hvorfor hun er samvirkebonde</a:t>
              </a:r>
            </a:p>
          </p:txBody>
        </p:sp>
      </p:grpSp>
      <p:pic>
        <p:nvPicPr>
          <p:cNvPr id="4" name="Bilde 3">
            <a:extLst>
              <a:ext uri="{FF2B5EF4-FFF2-40B4-BE49-F238E27FC236}">
                <a16:creationId xmlns:a16="http://schemas.microsoft.com/office/drawing/2014/main" id="{4A93EBD4-80F0-2561-B505-F5EBF39736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834" y="357376"/>
            <a:ext cx="1969200" cy="539561"/>
          </a:xfrm>
          <a:prstGeom prst="rect">
            <a:avLst/>
          </a:prstGeom>
        </p:spPr>
      </p:pic>
      <p:sp>
        <p:nvSpPr>
          <p:cNvPr id="8" name="TextBox 14">
            <a:extLst>
              <a:ext uri="{FF2B5EF4-FFF2-40B4-BE49-F238E27FC236}">
                <a16:creationId xmlns:a16="http://schemas.microsoft.com/office/drawing/2014/main" id="{8D29406E-3FCA-9AFA-2645-364448C4B963}"/>
              </a:ext>
            </a:extLst>
          </p:cNvPr>
          <p:cNvSpPr txBox="1">
            <a:spLocks noChangeArrowheads="1"/>
          </p:cNvSpPr>
          <p:nvPr/>
        </p:nvSpPr>
        <p:spPr bwMode="auto">
          <a:xfrm>
            <a:off x="6425046" y="4509467"/>
            <a:ext cx="456204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nb-NO" sz="1600" b="0" u="none" strike="noStrike" dirty="0">
                <a:effectLst/>
                <a:latin typeface="Nunito" pitchFamily="2" charset="0"/>
              </a:rPr>
              <a:t>Vi legger gjerne til lysbilder for dere dersom det er ønskelig med informasjon om f. eks. konkrete samvirkebedrifter.</a:t>
            </a:r>
          </a:p>
          <a:p>
            <a:endParaRPr lang="nb-NO" sz="1600" dirty="0">
              <a:latin typeface="Nunito" pitchFamily="2" charset="0"/>
            </a:endParaRPr>
          </a:p>
          <a:p>
            <a:r>
              <a:rPr lang="nb-NO" sz="1600" b="0" u="none" strike="noStrike" dirty="0">
                <a:effectLst/>
                <a:latin typeface="Nunito" pitchFamily="2" charset="0"/>
              </a:rPr>
              <a:t>Ønsker dere andre endringer, så ta kontakt med e-post: </a:t>
            </a:r>
            <a:r>
              <a:rPr lang="nb-NO" sz="1600" b="0" u="none" strike="noStrike" dirty="0">
                <a:effectLst/>
                <a:latin typeface="Nunito" pitchFamily="2" charset="0"/>
                <a:hlinkClick r:id="rId5"/>
              </a:rPr>
              <a:t>maren@landbruk.no</a:t>
            </a:r>
            <a:r>
              <a:rPr lang="nb-NO" sz="1600" b="0" u="none" strike="noStrike" dirty="0">
                <a:effectLst/>
                <a:latin typeface="Nunito" pitchFamily="2" charset="0"/>
              </a:rPr>
              <a:t> / </a:t>
            </a:r>
            <a:r>
              <a:rPr lang="nb-NO" sz="1600" b="0" u="none" strike="noStrike" dirty="0" err="1">
                <a:effectLst/>
                <a:latin typeface="Nunito" pitchFamily="2" charset="0"/>
              </a:rPr>
              <a:t>tlf</a:t>
            </a:r>
            <a:r>
              <a:rPr lang="nb-NO" sz="1600" b="0" u="none" strike="noStrike" dirty="0">
                <a:effectLst/>
                <a:latin typeface="Nunito" pitchFamily="2" charset="0"/>
              </a:rPr>
              <a:t>: 478 51 015</a:t>
            </a:r>
          </a:p>
        </p:txBody>
      </p:sp>
      <p:sp>
        <p:nvSpPr>
          <p:cNvPr id="10" name="TextBox 27">
            <a:extLst>
              <a:ext uri="{FF2B5EF4-FFF2-40B4-BE49-F238E27FC236}">
                <a16:creationId xmlns:a16="http://schemas.microsoft.com/office/drawing/2014/main" id="{84236520-0F02-886E-8A5D-3F058AFF7A99}"/>
              </a:ext>
            </a:extLst>
          </p:cNvPr>
          <p:cNvSpPr txBox="1">
            <a:spLocks noChangeArrowheads="1"/>
          </p:cNvSpPr>
          <p:nvPr/>
        </p:nvSpPr>
        <p:spPr bwMode="auto">
          <a:xfrm>
            <a:off x="2445412" y="933065"/>
            <a:ext cx="73978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nb-NO" altLang="nb-NO" sz="1400" b="1" dirty="0">
                <a:solidFill>
                  <a:srgbClr val="F28705"/>
                </a:solidFill>
                <a:latin typeface="Nunito" pitchFamily="2" charset="0"/>
              </a:rPr>
              <a:t>Lysbildet er skjult fra presentasjonen, </a:t>
            </a:r>
            <a:r>
              <a:rPr lang="nb-NO" altLang="nb-NO" sz="1400" dirty="0">
                <a:latin typeface="Nunito" pitchFamily="2" charset="0"/>
              </a:rPr>
              <a:t>bare ment som en orientering til foredragsholder!</a:t>
            </a:r>
            <a:endParaRPr lang="id-ID" altLang="nb-NO" sz="1400" dirty="0">
              <a:latin typeface="Nunito" pitchFamily="2" charset="0"/>
            </a:endParaRPr>
          </a:p>
        </p:txBody>
      </p:sp>
      <p:sp>
        <p:nvSpPr>
          <p:cNvPr id="11" name="TextBox 22">
            <a:extLst>
              <a:ext uri="{FF2B5EF4-FFF2-40B4-BE49-F238E27FC236}">
                <a16:creationId xmlns:a16="http://schemas.microsoft.com/office/drawing/2014/main" id="{580EA23F-51CC-35F7-B1A4-22BAA5BDFAC1}"/>
              </a:ext>
            </a:extLst>
          </p:cNvPr>
          <p:cNvSpPr txBox="1"/>
          <p:nvPr/>
        </p:nvSpPr>
        <p:spPr>
          <a:xfrm>
            <a:off x="575370" y="6154429"/>
            <a:ext cx="5520629" cy="230832"/>
          </a:xfrm>
          <a:prstGeom prst="rect">
            <a:avLst/>
          </a:prstGeom>
          <a:noFill/>
        </p:spPr>
        <p:txBody>
          <a:bodyPr wrap="square" rtlCol="0">
            <a:spAutoFit/>
          </a:bodyPr>
          <a:lstStyle/>
          <a:p>
            <a:pPr algn="ctr"/>
            <a:r>
              <a:rPr lang="nb-NO" sz="900" spc="300" dirty="0">
                <a:solidFill>
                  <a:srgbClr val="01474F"/>
                </a:solidFill>
                <a:latin typeface="Nunito" pitchFamily="2" charset="0"/>
                <a:ea typeface="Lato Medium" panose="020F0502020204030203" pitchFamily="34" charset="0"/>
                <a:cs typeface="Lato Medium" panose="020F0502020204030203" pitchFamily="34" charset="0"/>
              </a:rPr>
              <a:t>Landbruk- og naturbruksskoler</a:t>
            </a:r>
            <a:endParaRPr lang="nb-NO" sz="900" b="1" spc="300" dirty="0">
              <a:solidFill>
                <a:srgbClr val="01474F"/>
              </a:solidFill>
              <a:latin typeface="Nunito" pitchFamily="2" charset="0"/>
              <a:ea typeface="Lato Medium" panose="020F0502020204030203" pitchFamily="34" charset="0"/>
              <a:cs typeface="Lato Medium" panose="020F0502020204030203"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84BF281-52FE-9241-9385-8EBB22FA0F5B}"/>
              </a:ext>
            </a:extLst>
          </p:cNvPr>
          <p:cNvSpPr/>
          <p:nvPr/>
        </p:nvSpPr>
        <p:spPr>
          <a:xfrm rot="10800000" flipV="1">
            <a:off x="1587" y="0"/>
            <a:ext cx="1219041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pic>
        <p:nvPicPr>
          <p:cNvPr id="2" name="Media på Internett 1" title="Landbrukssamvirke (ser-vi-etter 1)">
            <a:hlinkClick r:id="" action="ppaction://media"/>
            <a:extLst>
              <a:ext uri="{FF2B5EF4-FFF2-40B4-BE49-F238E27FC236}">
                <a16:creationId xmlns:a16="http://schemas.microsoft.com/office/drawing/2014/main" id="{BF70F7FF-5A12-B62D-F093-E57A349965BA}"/>
              </a:ext>
            </a:extLst>
          </p:cNvPr>
          <p:cNvPicPr>
            <a:picLocks noRot="1" noChangeAspect="1"/>
          </p:cNvPicPr>
          <p:nvPr>
            <a:videoFile r:link="rId1"/>
          </p:nvPr>
        </p:nvPicPr>
        <p:blipFill>
          <a:blip r:embed="rId4"/>
          <a:stretch>
            <a:fillRect/>
          </a:stretch>
        </p:blipFill>
        <p:spPr>
          <a:xfrm>
            <a:off x="26988" y="0"/>
            <a:ext cx="12138025" cy="6858000"/>
          </a:xfrm>
          <a:prstGeom prst="rect">
            <a:avLst/>
          </a:prstGeom>
        </p:spPr>
      </p:pic>
    </p:spTree>
    <p:extLst>
      <p:ext uri="{BB962C8B-B14F-4D97-AF65-F5344CB8AC3E}">
        <p14:creationId xmlns:p14="http://schemas.microsoft.com/office/powerpoint/2010/main" val="15668080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a:extLst>
              <a:ext uri="{FF2B5EF4-FFF2-40B4-BE49-F238E27FC236}">
                <a16:creationId xmlns:a16="http://schemas.microsoft.com/office/drawing/2014/main" id="{E1FC818E-C89D-69B2-FAE0-1306BF993720}"/>
              </a:ext>
            </a:extLst>
          </p:cNvPr>
          <p:cNvSpPr/>
          <p:nvPr/>
        </p:nvSpPr>
        <p:spPr>
          <a:xfrm rot="16200000">
            <a:off x="6988175" y="1238250"/>
            <a:ext cx="1889125" cy="7051675"/>
          </a:xfrm>
          <a:prstGeom prst="roundRect">
            <a:avLst>
              <a:gd name="adj" fmla="val 50000"/>
            </a:avLst>
          </a:prstGeom>
          <a:solidFill>
            <a:srgbClr val="82A8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dirty="0"/>
          </a:p>
        </p:txBody>
      </p:sp>
      <p:sp>
        <p:nvSpPr>
          <p:cNvPr id="17" name="TextBox 16">
            <a:extLst>
              <a:ext uri="{FF2B5EF4-FFF2-40B4-BE49-F238E27FC236}">
                <a16:creationId xmlns:a16="http://schemas.microsoft.com/office/drawing/2014/main" id="{F090EABD-0A6C-BFD2-8A57-819C4F6AE959}"/>
              </a:ext>
            </a:extLst>
          </p:cNvPr>
          <p:cNvSpPr txBox="1"/>
          <p:nvPr/>
        </p:nvSpPr>
        <p:spPr>
          <a:xfrm>
            <a:off x="6067424" y="1108360"/>
            <a:ext cx="5586413" cy="1323439"/>
          </a:xfrm>
          <a:prstGeom prst="rect">
            <a:avLst/>
          </a:prstGeom>
          <a:noFill/>
        </p:spPr>
        <p:txBody>
          <a:bodyPr wrap="square">
            <a:spAutoFit/>
          </a:bodyPr>
          <a:lstStyle/>
          <a:p>
            <a:pPr eaLnBrk="1" fontAlgn="auto" hangingPunct="1">
              <a:spcBef>
                <a:spcPts val="0"/>
              </a:spcBef>
              <a:spcAft>
                <a:spcPts val="0"/>
              </a:spcAft>
              <a:defRPr/>
            </a:pPr>
            <a:r>
              <a:rPr lang="nb-NO" sz="4000" b="1" dirty="0">
                <a:solidFill>
                  <a:srgbClr val="01474F"/>
                </a:solidFill>
                <a:latin typeface="Poppins SemiBold" panose="00000700000000000000" pitchFamily="2" charset="0"/>
                <a:cs typeface="Poppins SemiBold" panose="00000700000000000000" pitchFamily="2" charset="0"/>
              </a:rPr>
              <a:t>Norske </a:t>
            </a:r>
            <a:r>
              <a:rPr lang="nb-NO" sz="4000" b="1" dirty="0">
                <a:solidFill>
                  <a:srgbClr val="5A7532"/>
                </a:solidFill>
                <a:latin typeface="Poppins SemiBold" panose="00000700000000000000" pitchFamily="2" charset="0"/>
                <a:cs typeface="Poppins SemiBold" panose="00000700000000000000" pitchFamily="2" charset="0"/>
              </a:rPr>
              <a:t>SAMVIRKEBEDRIFTER</a:t>
            </a:r>
          </a:p>
        </p:txBody>
      </p:sp>
      <p:grpSp>
        <p:nvGrpSpPr>
          <p:cNvPr id="11" name="Gruppe 10">
            <a:extLst>
              <a:ext uri="{FF2B5EF4-FFF2-40B4-BE49-F238E27FC236}">
                <a16:creationId xmlns:a16="http://schemas.microsoft.com/office/drawing/2014/main" id="{B7B01900-EABF-35EC-1351-305F054A3519}"/>
              </a:ext>
            </a:extLst>
          </p:cNvPr>
          <p:cNvGrpSpPr/>
          <p:nvPr/>
        </p:nvGrpSpPr>
        <p:grpSpPr>
          <a:xfrm>
            <a:off x="7932737" y="4706807"/>
            <a:ext cx="2174082" cy="761927"/>
            <a:chOff x="6067425" y="4056063"/>
            <a:chExt cx="2174082" cy="761927"/>
          </a:xfrm>
        </p:grpSpPr>
        <p:sp>
          <p:nvSpPr>
            <p:cNvPr id="12296" name="TextBox 9">
              <a:extLst>
                <a:ext uri="{FF2B5EF4-FFF2-40B4-BE49-F238E27FC236}">
                  <a16:creationId xmlns:a16="http://schemas.microsoft.com/office/drawing/2014/main" id="{7C842E87-B87C-00DF-9346-1653B501D91A}"/>
                </a:ext>
              </a:extLst>
            </p:cNvPr>
            <p:cNvSpPr txBox="1">
              <a:spLocks noChangeArrowheads="1"/>
            </p:cNvSpPr>
            <p:nvPr/>
          </p:nvSpPr>
          <p:spPr bwMode="auto">
            <a:xfrm>
              <a:off x="6233319" y="4510015"/>
              <a:ext cx="2008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nb-NO" altLang="nb-NO" sz="1400" b="1" dirty="0">
                  <a:solidFill>
                    <a:schemeClr val="bg1"/>
                  </a:solidFill>
                  <a:latin typeface="Nunito" pitchFamily="2" charset="0"/>
                </a:rPr>
                <a:t>Bedrifter</a:t>
              </a:r>
            </a:p>
          </p:txBody>
        </p:sp>
        <p:sp>
          <p:nvSpPr>
            <p:cNvPr id="12297" name="TextBox 10">
              <a:extLst>
                <a:ext uri="{FF2B5EF4-FFF2-40B4-BE49-F238E27FC236}">
                  <a16:creationId xmlns:a16="http://schemas.microsoft.com/office/drawing/2014/main" id="{260C2CDC-24E8-AA2D-DA8B-5A0860D766F9}"/>
                </a:ext>
              </a:extLst>
            </p:cNvPr>
            <p:cNvSpPr txBox="1">
              <a:spLocks noChangeArrowheads="1"/>
            </p:cNvSpPr>
            <p:nvPr/>
          </p:nvSpPr>
          <p:spPr bwMode="auto">
            <a:xfrm>
              <a:off x="6067425" y="4056063"/>
              <a:ext cx="11699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nb-NO" altLang="nb-NO" sz="2800" dirty="0">
                  <a:solidFill>
                    <a:schemeClr val="bg1"/>
                  </a:solidFill>
                  <a:latin typeface="Poppins SemiBold" panose="00000700000000000000" pitchFamily="2" charset="0"/>
                  <a:cs typeface="Poppins SemiBold" panose="00000700000000000000" pitchFamily="2" charset="0"/>
                </a:rPr>
                <a:t>6 492</a:t>
              </a:r>
              <a:endParaRPr lang="nb-NO" altLang="nb-NO" sz="2800" b="1" dirty="0">
                <a:solidFill>
                  <a:schemeClr val="bg1"/>
                </a:solidFill>
                <a:latin typeface="Poppins SemiBold" panose="00000700000000000000" pitchFamily="2" charset="0"/>
                <a:cs typeface="Poppins SemiBold" panose="00000700000000000000" pitchFamily="2" charset="0"/>
              </a:endParaRPr>
            </a:p>
          </p:txBody>
        </p:sp>
      </p:grpSp>
      <p:grpSp>
        <p:nvGrpSpPr>
          <p:cNvPr id="10" name="Gruppe 9">
            <a:extLst>
              <a:ext uri="{FF2B5EF4-FFF2-40B4-BE49-F238E27FC236}">
                <a16:creationId xmlns:a16="http://schemas.microsoft.com/office/drawing/2014/main" id="{EB7F51CB-F0AB-6D92-6DF8-B53FE3E035DC}"/>
              </a:ext>
            </a:extLst>
          </p:cNvPr>
          <p:cNvGrpSpPr/>
          <p:nvPr/>
        </p:nvGrpSpPr>
        <p:grpSpPr>
          <a:xfrm>
            <a:off x="9264190" y="4071859"/>
            <a:ext cx="2042182" cy="737941"/>
            <a:chOff x="8253413" y="4056718"/>
            <a:chExt cx="2380343" cy="737941"/>
          </a:xfrm>
        </p:grpSpPr>
        <p:sp>
          <p:nvSpPr>
            <p:cNvPr id="12299" name="TextBox 17">
              <a:extLst>
                <a:ext uri="{FF2B5EF4-FFF2-40B4-BE49-F238E27FC236}">
                  <a16:creationId xmlns:a16="http://schemas.microsoft.com/office/drawing/2014/main" id="{F72D69E3-062D-A658-1518-395DF6171E7C}"/>
                </a:ext>
              </a:extLst>
            </p:cNvPr>
            <p:cNvSpPr txBox="1">
              <a:spLocks noChangeArrowheads="1"/>
            </p:cNvSpPr>
            <p:nvPr/>
          </p:nvSpPr>
          <p:spPr bwMode="auto">
            <a:xfrm>
              <a:off x="8625568" y="4486684"/>
              <a:ext cx="2008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nb-NO" altLang="nb-NO" sz="1400" b="1" dirty="0">
                  <a:solidFill>
                    <a:schemeClr val="bg1"/>
                  </a:solidFill>
                  <a:latin typeface="Nunito" pitchFamily="2" charset="0"/>
                </a:rPr>
                <a:t>Ansatte</a:t>
              </a:r>
            </a:p>
          </p:txBody>
        </p:sp>
        <p:sp>
          <p:nvSpPr>
            <p:cNvPr id="12300" name="TextBox 18">
              <a:extLst>
                <a:ext uri="{FF2B5EF4-FFF2-40B4-BE49-F238E27FC236}">
                  <a16:creationId xmlns:a16="http://schemas.microsoft.com/office/drawing/2014/main" id="{1DDD2D8D-5567-E7D6-C97F-47A53808CB04}"/>
                </a:ext>
              </a:extLst>
            </p:cNvPr>
            <p:cNvSpPr txBox="1">
              <a:spLocks noChangeArrowheads="1"/>
            </p:cNvSpPr>
            <p:nvPr/>
          </p:nvSpPr>
          <p:spPr bwMode="auto">
            <a:xfrm>
              <a:off x="8253413" y="4056718"/>
              <a:ext cx="16738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nb-NO" altLang="nb-NO" sz="2800" dirty="0">
                  <a:solidFill>
                    <a:schemeClr val="bg1"/>
                  </a:solidFill>
                  <a:latin typeface="Poppins SemiBold" panose="00000700000000000000" pitchFamily="2" charset="0"/>
                  <a:cs typeface="Poppins SemiBold" panose="00000700000000000000" pitchFamily="2" charset="0"/>
                </a:rPr>
                <a:t>94 000</a:t>
              </a:r>
              <a:endParaRPr lang="nb-NO" altLang="nb-NO" sz="2800" b="1" dirty="0">
                <a:solidFill>
                  <a:schemeClr val="bg1"/>
                </a:solidFill>
                <a:latin typeface="Poppins SemiBold" panose="00000700000000000000" pitchFamily="2" charset="0"/>
                <a:cs typeface="Poppins SemiBold" panose="00000700000000000000" pitchFamily="2" charset="0"/>
              </a:endParaRPr>
            </a:p>
          </p:txBody>
        </p:sp>
      </p:grpSp>
      <p:sp>
        <p:nvSpPr>
          <p:cNvPr id="12301" name="TextBox 20">
            <a:extLst>
              <a:ext uri="{FF2B5EF4-FFF2-40B4-BE49-F238E27FC236}">
                <a16:creationId xmlns:a16="http://schemas.microsoft.com/office/drawing/2014/main" id="{B3EF8DEF-031F-4F39-E9D9-8CC10FC23CCD}"/>
              </a:ext>
            </a:extLst>
          </p:cNvPr>
          <p:cNvSpPr txBox="1">
            <a:spLocks noChangeArrowheads="1"/>
          </p:cNvSpPr>
          <p:nvPr/>
        </p:nvSpPr>
        <p:spPr bwMode="auto">
          <a:xfrm>
            <a:off x="6067425" y="2495835"/>
            <a:ext cx="55864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nb-NO" sz="1600" dirty="0">
                <a:latin typeface="Nunito" pitchFamily="2" charset="0"/>
              </a:rPr>
              <a:t>Spiller en betydelig rolle innenfor primærnæringer, men forekommer også blant barnehager/kraftselskap/</a:t>
            </a:r>
            <a:br>
              <a:rPr lang="nb-NO" sz="1600" dirty="0">
                <a:latin typeface="Nunito" pitchFamily="2" charset="0"/>
              </a:rPr>
            </a:br>
            <a:r>
              <a:rPr lang="nb-NO" sz="1600" dirty="0">
                <a:latin typeface="Nunito" pitchFamily="2" charset="0"/>
              </a:rPr>
              <a:t>transportbedrifter etc. </a:t>
            </a:r>
          </a:p>
        </p:txBody>
      </p:sp>
      <p:sp>
        <p:nvSpPr>
          <p:cNvPr id="3" name="Picture Placeholder 2">
            <a:extLst>
              <a:ext uri="{FF2B5EF4-FFF2-40B4-BE49-F238E27FC236}">
                <a16:creationId xmlns:a16="http://schemas.microsoft.com/office/drawing/2014/main" id="{E9A47252-A150-DB30-38B2-E1E7967E1A6C}"/>
              </a:ext>
            </a:extLst>
          </p:cNvPr>
          <p:cNvSpPr>
            <a:spLocks noGrp="1"/>
          </p:cNvSpPr>
          <p:nvPr>
            <p:ph type="pic" sz="quarter" idx="10"/>
          </p:nvPr>
        </p:nvSpPr>
        <p:spPr>
          <a:xfrm>
            <a:off x="0" y="1098550"/>
            <a:ext cx="6592888" cy="5759450"/>
          </a:xfrm>
          <a:solidFill>
            <a:schemeClr val="bg1">
              <a:lumMod val="85000"/>
            </a:schemeClr>
          </a:solidFill>
        </p:spPr>
        <p:txBody>
          <a:bodyPr/>
          <a:lstStyle/>
          <a:p>
            <a:endParaRPr lang="nb-NO"/>
          </a:p>
        </p:txBody>
      </p:sp>
      <p:sp>
        <p:nvSpPr>
          <p:cNvPr id="4" name="Rectangle: Rounded Corners 11">
            <a:extLst>
              <a:ext uri="{FF2B5EF4-FFF2-40B4-BE49-F238E27FC236}">
                <a16:creationId xmlns:a16="http://schemas.microsoft.com/office/drawing/2014/main" id="{676DEAD2-B270-869C-9101-D8A3315A607D}"/>
              </a:ext>
            </a:extLst>
          </p:cNvPr>
          <p:cNvSpPr/>
          <p:nvPr/>
        </p:nvSpPr>
        <p:spPr>
          <a:xfrm rot="5400000">
            <a:off x="11037094" y="5826919"/>
            <a:ext cx="369888" cy="863600"/>
          </a:xfrm>
          <a:prstGeom prst="roundRect">
            <a:avLst>
              <a:gd name="adj" fmla="val 50000"/>
            </a:avLst>
          </a:prstGeom>
          <a:gradFill>
            <a:gsLst>
              <a:gs pos="0">
                <a:srgbClr val="007367"/>
              </a:gs>
              <a:gs pos="100000">
                <a:srgbClr val="00736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dirty="0"/>
          </a:p>
        </p:txBody>
      </p:sp>
      <p:sp>
        <p:nvSpPr>
          <p:cNvPr id="5" name="Slide Number Placeholder 3">
            <a:extLst>
              <a:ext uri="{FF2B5EF4-FFF2-40B4-BE49-F238E27FC236}">
                <a16:creationId xmlns:a16="http://schemas.microsoft.com/office/drawing/2014/main" id="{3A8E1605-980F-59B8-B985-26B6DDB0975B}"/>
              </a:ext>
            </a:extLst>
          </p:cNvPr>
          <p:cNvSpPr txBox="1">
            <a:spLocks/>
          </p:cNvSpPr>
          <p:nvPr/>
        </p:nvSpPr>
        <p:spPr bwMode="auto">
          <a:xfrm>
            <a:off x="10987088" y="6118225"/>
            <a:ext cx="47148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fld id="{B2B5A345-A607-45DF-A75F-9CE106888AFE}" type="slidenum">
              <a:rPr lang="nb-NO" altLang="nb-NO" sz="1400" smtClean="0">
                <a:solidFill>
                  <a:schemeClr val="bg1"/>
                </a:solidFill>
                <a:latin typeface="Poppins SemiBold" panose="00000700000000000000" pitchFamily="2" charset="0"/>
                <a:cs typeface="Poppins SemiBold" panose="00000700000000000000" pitchFamily="2" charset="0"/>
              </a:rPr>
              <a:pPr algn="ctr" eaLnBrk="1" hangingPunct="1"/>
              <a:t>11</a:t>
            </a:fld>
            <a:endParaRPr lang="nb-NO" altLang="nb-NO" sz="1400" dirty="0">
              <a:solidFill>
                <a:schemeClr val="bg1"/>
              </a:solidFill>
              <a:latin typeface="Poppins SemiBold" panose="00000700000000000000" pitchFamily="2" charset="0"/>
              <a:cs typeface="Poppins SemiBold" panose="00000700000000000000" pitchFamily="2" charset="0"/>
            </a:endParaRPr>
          </a:p>
        </p:txBody>
      </p:sp>
      <p:pic>
        <p:nvPicPr>
          <p:cNvPr id="6" name="Bilde 5">
            <a:extLst>
              <a:ext uri="{FF2B5EF4-FFF2-40B4-BE49-F238E27FC236}">
                <a16:creationId xmlns:a16="http://schemas.microsoft.com/office/drawing/2014/main" id="{AF12672C-7B3C-6BBA-6F5B-B3A904746A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834" y="357376"/>
            <a:ext cx="1969200" cy="539561"/>
          </a:xfrm>
          <a:prstGeom prst="rect">
            <a:avLst/>
          </a:prstGeom>
        </p:spPr>
      </p:pic>
      <p:grpSp>
        <p:nvGrpSpPr>
          <p:cNvPr id="9" name="Gruppe 8">
            <a:extLst>
              <a:ext uri="{FF2B5EF4-FFF2-40B4-BE49-F238E27FC236}">
                <a16:creationId xmlns:a16="http://schemas.microsoft.com/office/drawing/2014/main" id="{153E70B4-8901-C99B-B698-954240EC40F8}"/>
              </a:ext>
            </a:extLst>
          </p:cNvPr>
          <p:cNvGrpSpPr/>
          <p:nvPr/>
        </p:nvGrpSpPr>
        <p:grpSpPr>
          <a:xfrm>
            <a:off x="6023347" y="4056320"/>
            <a:ext cx="2962851" cy="753481"/>
            <a:chOff x="7500793" y="4797424"/>
            <a:chExt cx="2962851" cy="753481"/>
          </a:xfrm>
        </p:grpSpPr>
        <p:sp>
          <p:nvSpPr>
            <p:cNvPr id="7" name="TextBox 17">
              <a:extLst>
                <a:ext uri="{FF2B5EF4-FFF2-40B4-BE49-F238E27FC236}">
                  <a16:creationId xmlns:a16="http://schemas.microsoft.com/office/drawing/2014/main" id="{39D18695-8DC1-31CF-1D76-55FB614042A0}"/>
                </a:ext>
              </a:extLst>
            </p:cNvPr>
            <p:cNvSpPr txBox="1">
              <a:spLocks noChangeArrowheads="1"/>
            </p:cNvSpPr>
            <p:nvPr/>
          </p:nvSpPr>
          <p:spPr bwMode="auto">
            <a:xfrm>
              <a:off x="7837403" y="5242930"/>
              <a:ext cx="2008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nb-NO" altLang="nb-NO" sz="1400" b="1" dirty="0">
                  <a:solidFill>
                    <a:schemeClr val="bg1"/>
                  </a:solidFill>
                  <a:latin typeface="Nunito" pitchFamily="2" charset="0"/>
                </a:rPr>
                <a:t>Omsetning</a:t>
              </a:r>
            </a:p>
          </p:txBody>
        </p:sp>
        <p:sp>
          <p:nvSpPr>
            <p:cNvPr id="8" name="TextBox 18">
              <a:extLst>
                <a:ext uri="{FF2B5EF4-FFF2-40B4-BE49-F238E27FC236}">
                  <a16:creationId xmlns:a16="http://schemas.microsoft.com/office/drawing/2014/main" id="{BC8B0F0B-45B8-89D1-BBBB-A56E9DFDFB13}"/>
                </a:ext>
              </a:extLst>
            </p:cNvPr>
            <p:cNvSpPr txBox="1">
              <a:spLocks noChangeArrowheads="1"/>
            </p:cNvSpPr>
            <p:nvPr/>
          </p:nvSpPr>
          <p:spPr bwMode="auto">
            <a:xfrm>
              <a:off x="7500793" y="4797424"/>
              <a:ext cx="29628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nb-NO" altLang="nb-NO" sz="2800" dirty="0">
                  <a:solidFill>
                    <a:schemeClr val="bg1"/>
                  </a:solidFill>
                  <a:latin typeface="Poppins SemiBold" panose="00000700000000000000" pitchFamily="2" charset="0"/>
                  <a:cs typeface="Poppins SemiBold" panose="00000700000000000000" pitchFamily="2" charset="0"/>
                </a:rPr>
                <a:t>250 milliarder</a:t>
              </a:r>
              <a:endParaRPr lang="nb-NO" altLang="nb-NO" sz="2800" b="1" dirty="0">
                <a:solidFill>
                  <a:schemeClr val="bg1"/>
                </a:solidFill>
                <a:latin typeface="Poppins SemiBold" panose="00000700000000000000" pitchFamily="2" charset="0"/>
                <a:cs typeface="Poppins SemiBold" panose="00000700000000000000" pitchFamily="2" charset="0"/>
              </a:endParaRPr>
            </a:p>
          </p:txBody>
        </p:sp>
      </p:grpSp>
      <p:sp>
        <p:nvSpPr>
          <p:cNvPr id="13" name="Oval 15">
            <a:extLst>
              <a:ext uri="{FF2B5EF4-FFF2-40B4-BE49-F238E27FC236}">
                <a16:creationId xmlns:a16="http://schemas.microsoft.com/office/drawing/2014/main" id="{237EDE02-24C2-8266-813E-B403DFABB78B}"/>
              </a:ext>
            </a:extLst>
          </p:cNvPr>
          <p:cNvSpPr/>
          <p:nvPr/>
        </p:nvSpPr>
        <p:spPr>
          <a:xfrm>
            <a:off x="4650725" y="1652588"/>
            <a:ext cx="279400" cy="279400"/>
          </a:xfrm>
          <a:prstGeom prst="ellipse">
            <a:avLst/>
          </a:prstGeom>
          <a:solidFill>
            <a:srgbClr val="F287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4" name="TextBox 16">
            <a:extLst>
              <a:ext uri="{FF2B5EF4-FFF2-40B4-BE49-F238E27FC236}">
                <a16:creationId xmlns:a16="http://schemas.microsoft.com/office/drawing/2014/main" id="{E872CD00-1701-4604-2425-AFE00D1C4E5D}"/>
              </a:ext>
            </a:extLst>
          </p:cNvPr>
          <p:cNvSpPr txBox="1"/>
          <p:nvPr/>
        </p:nvSpPr>
        <p:spPr>
          <a:xfrm>
            <a:off x="719946" y="3218702"/>
            <a:ext cx="4687073" cy="2154436"/>
          </a:xfrm>
          <a:prstGeom prst="rect">
            <a:avLst/>
          </a:prstGeom>
          <a:noFill/>
        </p:spPr>
        <p:txBody>
          <a:bodyPr wrap="square">
            <a:spAutoFit/>
          </a:bodyPr>
          <a:lstStyle/>
          <a:p>
            <a:pPr eaLnBrk="1" fontAlgn="auto" hangingPunct="1">
              <a:spcBef>
                <a:spcPts val="0"/>
              </a:spcBef>
              <a:spcAft>
                <a:spcPts val="0"/>
              </a:spcAft>
              <a:defRPr/>
            </a:pPr>
            <a:r>
              <a:rPr lang="nb-NO" sz="4000" b="1" dirty="0">
                <a:solidFill>
                  <a:srgbClr val="F28705"/>
                </a:solidFill>
                <a:latin typeface="Poppins SemiBold" panose="00000700000000000000" pitchFamily="2" charset="0"/>
                <a:cs typeface="Poppins SemiBold" panose="00000700000000000000" pitchFamily="2" charset="0"/>
              </a:rPr>
              <a:t>kjenner </a:t>
            </a:r>
            <a:r>
              <a:rPr lang="nb-NO" sz="5400" b="1" dirty="0">
                <a:solidFill>
                  <a:srgbClr val="01474F"/>
                </a:solidFill>
                <a:latin typeface="Poppins SemiBold" panose="00000700000000000000" pitchFamily="2" charset="0"/>
                <a:cs typeface="Poppins SemiBold" panose="00000700000000000000" pitchFamily="2" charset="0"/>
              </a:rPr>
              <a:t>DU</a:t>
            </a:r>
            <a:r>
              <a:rPr lang="nb-NO" sz="4000" b="1" dirty="0">
                <a:solidFill>
                  <a:srgbClr val="01474F"/>
                </a:solidFill>
                <a:latin typeface="Poppins SemiBold" panose="00000700000000000000" pitchFamily="2" charset="0"/>
                <a:cs typeface="Poppins SemiBold" panose="00000700000000000000" pitchFamily="2" charset="0"/>
              </a:rPr>
              <a:t> </a:t>
            </a:r>
          </a:p>
          <a:p>
            <a:pPr eaLnBrk="1" fontAlgn="auto" hangingPunct="1">
              <a:spcBef>
                <a:spcPts val="0"/>
              </a:spcBef>
              <a:spcAft>
                <a:spcPts val="0"/>
              </a:spcAft>
              <a:defRPr/>
            </a:pPr>
            <a:r>
              <a:rPr lang="nb-NO" sz="4000" b="1" dirty="0">
                <a:solidFill>
                  <a:srgbClr val="F28705"/>
                </a:solidFill>
                <a:latin typeface="Poppins SemiBold" panose="00000700000000000000" pitchFamily="2" charset="0"/>
                <a:cs typeface="Poppins SemiBold" panose="00000700000000000000" pitchFamily="2" charset="0"/>
              </a:rPr>
              <a:t>noen norske samvirker?</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pe 25">
            <a:extLst>
              <a:ext uri="{FF2B5EF4-FFF2-40B4-BE49-F238E27FC236}">
                <a16:creationId xmlns:a16="http://schemas.microsoft.com/office/drawing/2014/main" id="{48BDA907-2ACD-4ED1-E59E-E11CDAF77CEF}"/>
              </a:ext>
            </a:extLst>
          </p:cNvPr>
          <p:cNvGrpSpPr/>
          <p:nvPr/>
        </p:nvGrpSpPr>
        <p:grpSpPr>
          <a:xfrm>
            <a:off x="952763" y="2230287"/>
            <a:ext cx="4481512" cy="1956474"/>
            <a:chOff x="7504786" y="2325572"/>
            <a:chExt cx="4481512" cy="1956474"/>
          </a:xfrm>
        </p:grpSpPr>
        <p:sp>
          <p:nvSpPr>
            <p:cNvPr id="24" name="TextBox 23">
              <a:extLst>
                <a:ext uri="{FF2B5EF4-FFF2-40B4-BE49-F238E27FC236}">
                  <a16:creationId xmlns:a16="http://schemas.microsoft.com/office/drawing/2014/main" id="{2370C48C-16DF-9A27-1A6D-AE437E3F7C63}"/>
                </a:ext>
              </a:extLst>
            </p:cNvPr>
            <p:cNvSpPr txBox="1"/>
            <p:nvPr/>
          </p:nvSpPr>
          <p:spPr>
            <a:xfrm>
              <a:off x="7504786" y="2325572"/>
              <a:ext cx="4254500" cy="1323439"/>
            </a:xfrm>
            <a:prstGeom prst="rect">
              <a:avLst/>
            </a:prstGeom>
            <a:noFill/>
          </p:spPr>
          <p:txBody>
            <a:bodyPr wrap="square">
              <a:spAutoFit/>
            </a:bodyPr>
            <a:lstStyle/>
            <a:p>
              <a:pPr eaLnBrk="1" fontAlgn="auto" hangingPunct="1">
                <a:spcBef>
                  <a:spcPts val="0"/>
                </a:spcBef>
                <a:spcAft>
                  <a:spcPts val="0"/>
                </a:spcAft>
                <a:defRPr/>
              </a:pPr>
              <a:r>
                <a:rPr lang="nb-NO" sz="4000" b="1" dirty="0">
                  <a:solidFill>
                    <a:srgbClr val="01474F"/>
                  </a:solidFill>
                  <a:latin typeface="Poppins SemiBold" panose="00000700000000000000" pitchFamily="2" charset="0"/>
                  <a:cs typeface="Poppins SemiBold" panose="00000700000000000000" pitchFamily="2" charset="0"/>
                </a:rPr>
                <a:t>Landbruks </a:t>
              </a:r>
              <a:r>
                <a:rPr lang="nb-NO" sz="4000" b="1" dirty="0">
                  <a:solidFill>
                    <a:srgbClr val="5A7532"/>
                  </a:solidFill>
                  <a:latin typeface="Poppins SemiBold" panose="00000700000000000000" pitchFamily="2" charset="0"/>
                  <a:cs typeface="Poppins SemiBold" panose="00000700000000000000" pitchFamily="2" charset="0"/>
                </a:rPr>
                <a:t>SAMVIRKER</a:t>
              </a:r>
            </a:p>
          </p:txBody>
        </p:sp>
        <p:sp>
          <p:nvSpPr>
            <p:cNvPr id="40976" name="TextBox 24">
              <a:extLst>
                <a:ext uri="{FF2B5EF4-FFF2-40B4-BE49-F238E27FC236}">
                  <a16:creationId xmlns:a16="http://schemas.microsoft.com/office/drawing/2014/main" id="{9D526115-1922-D026-C425-97A8D26671D1}"/>
                </a:ext>
              </a:extLst>
            </p:cNvPr>
            <p:cNvSpPr txBox="1">
              <a:spLocks noChangeArrowheads="1"/>
            </p:cNvSpPr>
            <p:nvPr/>
          </p:nvSpPr>
          <p:spPr bwMode="auto">
            <a:xfrm>
              <a:off x="7504786" y="3851159"/>
              <a:ext cx="448151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nb-NO" altLang="nb-NO" sz="1600" dirty="0">
                  <a:solidFill>
                    <a:srgbClr val="202122"/>
                  </a:solidFill>
                  <a:latin typeface="Nunito" pitchFamily="2" charset="0"/>
                </a:rPr>
                <a:t>Hvilke samvirker kjenner dere?</a:t>
              </a:r>
              <a:endParaRPr lang="id-ID" altLang="nb-NO" sz="1600" dirty="0">
                <a:latin typeface="Nunito" pitchFamily="2" charset="0"/>
              </a:endParaRPr>
            </a:p>
          </p:txBody>
        </p:sp>
      </p:grpSp>
      <p:sp>
        <p:nvSpPr>
          <p:cNvPr id="4" name="Rectangle: Rounded Corners 11">
            <a:extLst>
              <a:ext uri="{FF2B5EF4-FFF2-40B4-BE49-F238E27FC236}">
                <a16:creationId xmlns:a16="http://schemas.microsoft.com/office/drawing/2014/main" id="{33732188-226E-0B7B-69A0-0A248B93CAE4}"/>
              </a:ext>
            </a:extLst>
          </p:cNvPr>
          <p:cNvSpPr/>
          <p:nvPr/>
        </p:nvSpPr>
        <p:spPr>
          <a:xfrm rot="5400000">
            <a:off x="11037094" y="5826919"/>
            <a:ext cx="369888" cy="863600"/>
          </a:xfrm>
          <a:prstGeom prst="roundRect">
            <a:avLst>
              <a:gd name="adj" fmla="val 50000"/>
            </a:avLst>
          </a:prstGeom>
          <a:gradFill>
            <a:gsLst>
              <a:gs pos="0">
                <a:srgbClr val="007367"/>
              </a:gs>
              <a:gs pos="100000">
                <a:srgbClr val="00736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dirty="0"/>
          </a:p>
        </p:txBody>
      </p:sp>
      <p:sp>
        <p:nvSpPr>
          <p:cNvPr id="6" name="Slide Number Placeholder 3">
            <a:extLst>
              <a:ext uri="{FF2B5EF4-FFF2-40B4-BE49-F238E27FC236}">
                <a16:creationId xmlns:a16="http://schemas.microsoft.com/office/drawing/2014/main" id="{73C1D24C-8EE7-B47F-2075-AF25368C2749}"/>
              </a:ext>
            </a:extLst>
          </p:cNvPr>
          <p:cNvSpPr txBox="1">
            <a:spLocks/>
          </p:cNvSpPr>
          <p:nvPr/>
        </p:nvSpPr>
        <p:spPr bwMode="auto">
          <a:xfrm>
            <a:off x="10987088" y="6118225"/>
            <a:ext cx="47148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fld id="{B2B5A345-A607-45DF-A75F-9CE106888AFE}" type="slidenum">
              <a:rPr lang="nb-NO" altLang="nb-NO" sz="1400" smtClean="0">
                <a:solidFill>
                  <a:schemeClr val="bg1"/>
                </a:solidFill>
                <a:latin typeface="Poppins SemiBold" panose="00000700000000000000" pitchFamily="2" charset="0"/>
                <a:cs typeface="Poppins SemiBold" panose="00000700000000000000" pitchFamily="2" charset="0"/>
              </a:rPr>
              <a:pPr algn="ctr" eaLnBrk="1" hangingPunct="1"/>
              <a:t>12</a:t>
            </a:fld>
            <a:endParaRPr lang="nb-NO" altLang="nb-NO" sz="1400" dirty="0">
              <a:solidFill>
                <a:schemeClr val="bg1"/>
              </a:solidFill>
              <a:latin typeface="Poppins SemiBold" panose="00000700000000000000" pitchFamily="2" charset="0"/>
              <a:cs typeface="Poppins SemiBold" panose="00000700000000000000" pitchFamily="2" charset="0"/>
            </a:endParaRPr>
          </a:p>
        </p:txBody>
      </p:sp>
      <p:pic>
        <p:nvPicPr>
          <p:cNvPr id="8" name="Bilde 7">
            <a:extLst>
              <a:ext uri="{FF2B5EF4-FFF2-40B4-BE49-F238E27FC236}">
                <a16:creationId xmlns:a16="http://schemas.microsoft.com/office/drawing/2014/main" id="{BED63098-71C5-83F6-BC6E-7E36A1E24A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834" y="357376"/>
            <a:ext cx="1969200" cy="539561"/>
          </a:xfrm>
          <a:prstGeom prst="rect">
            <a:avLst/>
          </a:prstGeom>
        </p:spPr>
      </p:pic>
      <p:sp>
        <p:nvSpPr>
          <p:cNvPr id="9" name="Oval 15">
            <a:extLst>
              <a:ext uri="{FF2B5EF4-FFF2-40B4-BE49-F238E27FC236}">
                <a16:creationId xmlns:a16="http://schemas.microsoft.com/office/drawing/2014/main" id="{12AA2F6E-B3F9-F83C-C4B6-15D6F2292ECE}"/>
              </a:ext>
            </a:extLst>
          </p:cNvPr>
          <p:cNvSpPr/>
          <p:nvPr/>
        </p:nvSpPr>
        <p:spPr>
          <a:xfrm>
            <a:off x="4470891" y="1595403"/>
            <a:ext cx="279400" cy="279400"/>
          </a:xfrm>
          <a:prstGeom prst="ellipse">
            <a:avLst/>
          </a:prstGeom>
          <a:solidFill>
            <a:srgbClr val="F287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7" name="Oval 6">
            <a:extLst>
              <a:ext uri="{FF2B5EF4-FFF2-40B4-BE49-F238E27FC236}">
                <a16:creationId xmlns:a16="http://schemas.microsoft.com/office/drawing/2014/main" id="{C788C910-F8A2-BD5C-B78D-376C3ACC8664}"/>
              </a:ext>
            </a:extLst>
          </p:cNvPr>
          <p:cNvSpPr/>
          <p:nvPr/>
        </p:nvSpPr>
        <p:spPr>
          <a:xfrm>
            <a:off x="5581078" y="414337"/>
            <a:ext cx="6120000" cy="6120000"/>
          </a:xfrm>
          <a:prstGeom prst="ellipse">
            <a:avLst/>
          </a:prstGeom>
          <a:solidFill>
            <a:schemeClr val="bg1"/>
          </a:solidFill>
          <a:ln>
            <a:solidFill>
              <a:srgbClr val="82A853"/>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id-ID" dirty="0"/>
          </a:p>
        </p:txBody>
      </p:sp>
      <p:pic>
        <p:nvPicPr>
          <p:cNvPr id="10" name="Picture 6" descr="Nortura | Logoer">
            <a:extLst>
              <a:ext uri="{FF2B5EF4-FFF2-40B4-BE49-F238E27FC236}">
                <a16:creationId xmlns:a16="http://schemas.microsoft.com/office/drawing/2014/main" id="{5DF80B25-92BD-97F1-9481-D39FCA0513E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2149" b="29410"/>
          <a:stretch/>
        </p:blipFill>
        <p:spPr bwMode="auto">
          <a:xfrm>
            <a:off x="7728959" y="832625"/>
            <a:ext cx="1652932" cy="396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Felleskjøpet logo | Felleskjøpet.no">
            <a:extLst>
              <a:ext uri="{FF2B5EF4-FFF2-40B4-BE49-F238E27FC236}">
                <a16:creationId xmlns:a16="http://schemas.microsoft.com/office/drawing/2014/main" id="{1F6680F0-8C18-6452-C119-9132992A6FBE}"/>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949458" y="1568938"/>
            <a:ext cx="1709307" cy="28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2" descr="Home - Norsvin">
            <a:extLst>
              <a:ext uri="{FF2B5EF4-FFF2-40B4-BE49-F238E27FC236}">
                <a16:creationId xmlns:a16="http://schemas.microsoft.com/office/drawing/2014/main" id="{E9254594-8541-29D9-C56B-9BC12DD4021C}"/>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6275239" y="4718469"/>
            <a:ext cx="1516409" cy="28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6" descr="Hjem - Honningcentralen">
            <a:extLst>
              <a:ext uri="{FF2B5EF4-FFF2-40B4-BE49-F238E27FC236}">
                <a16:creationId xmlns:a16="http://schemas.microsoft.com/office/drawing/2014/main" id="{ABA8FA70-87BF-190F-F25E-468AD153A203}"/>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8730995" y="2703918"/>
            <a:ext cx="6245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0" descr="Gjensidige Forsikring ASA | Mediebank">
            <a:extLst>
              <a:ext uri="{FF2B5EF4-FFF2-40B4-BE49-F238E27FC236}">
                <a16:creationId xmlns:a16="http://schemas.microsoft.com/office/drawing/2014/main" id="{F0D1DF76-B6C5-3F05-4285-9E21EDC6D795}"/>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6086007" y="2050859"/>
            <a:ext cx="1534620" cy="864000"/>
          </a:xfrm>
          <a:prstGeom prst="rect">
            <a:avLst/>
          </a:prstGeom>
          <a:noFill/>
          <a:extLst>
            <a:ext uri="{909E8E84-426E-40DD-AFC4-6F175D3DCCD1}">
              <a14:hiddenFill xmlns:a14="http://schemas.microsoft.com/office/drawing/2010/main">
                <a:solidFill>
                  <a:srgbClr val="FFFFFF"/>
                </a:solidFill>
              </a14:hiddenFill>
            </a:ext>
          </a:extLst>
        </p:spPr>
      </p:pic>
      <p:pic>
        <p:nvPicPr>
          <p:cNvPr id="18" name="Bilde 17">
            <a:extLst>
              <a:ext uri="{FF2B5EF4-FFF2-40B4-BE49-F238E27FC236}">
                <a16:creationId xmlns:a16="http://schemas.microsoft.com/office/drawing/2014/main" id="{3BEA46AF-B3AC-7B64-1615-26258E9CF03B}"/>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6774449" y="1333329"/>
            <a:ext cx="716118" cy="504000"/>
          </a:xfrm>
          <a:prstGeom prst="rect">
            <a:avLst/>
          </a:prstGeom>
        </p:spPr>
      </p:pic>
      <p:pic>
        <p:nvPicPr>
          <p:cNvPr id="29" name="Grafikk 28">
            <a:extLst>
              <a:ext uri="{FF2B5EF4-FFF2-40B4-BE49-F238E27FC236}">
                <a16:creationId xmlns:a16="http://schemas.microsoft.com/office/drawing/2014/main" id="{BBDAB4CB-B63E-3908-4139-5B54A9E4E41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369557" y="5311775"/>
            <a:ext cx="762000" cy="762000"/>
          </a:xfrm>
          <a:prstGeom prst="rect">
            <a:avLst/>
          </a:prstGeom>
        </p:spPr>
      </p:pic>
      <p:pic>
        <p:nvPicPr>
          <p:cNvPr id="30" name="Grafikk 29">
            <a:extLst>
              <a:ext uri="{FF2B5EF4-FFF2-40B4-BE49-F238E27FC236}">
                <a16:creationId xmlns:a16="http://schemas.microsoft.com/office/drawing/2014/main" id="{2FC20F0D-39F1-EA0E-671C-15B5B5A30C6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20055483">
            <a:off x="-293422" y="2567162"/>
            <a:ext cx="631233" cy="576000"/>
          </a:xfrm>
          <a:prstGeom prst="rect">
            <a:avLst/>
          </a:prstGeom>
        </p:spPr>
      </p:pic>
      <p:pic>
        <p:nvPicPr>
          <p:cNvPr id="3" name="Bilde 2" descr="Et bilde som inneholder tekst, Font, logo, Grafikk&#10;&#10;Automatisk generert beskrivelse">
            <a:extLst>
              <a:ext uri="{FF2B5EF4-FFF2-40B4-BE49-F238E27FC236}">
                <a16:creationId xmlns:a16="http://schemas.microsoft.com/office/drawing/2014/main" id="{06EC2F97-6F69-FDE9-1C08-5D18785F3F96}"/>
              </a:ext>
            </a:extLst>
          </p:cNvPr>
          <p:cNvPicPr>
            <a:picLocks noChangeAspect="1"/>
          </p:cNvPicPr>
          <p:nvPr/>
        </p:nvPicPr>
        <p:blipFill rotWithShape="1">
          <a:blip r:embed="rId14">
            <a:extLst>
              <a:ext uri="{28A0092B-C50C-407E-A947-70E740481C1C}">
                <a14:useLocalDpi xmlns:a14="http://schemas.microsoft.com/office/drawing/2010/main" val="0"/>
              </a:ext>
            </a:extLst>
          </a:blip>
          <a:srcRect b="25672"/>
          <a:stretch/>
        </p:blipFill>
        <p:spPr>
          <a:xfrm>
            <a:off x="5901277" y="3218705"/>
            <a:ext cx="790169" cy="317471"/>
          </a:xfrm>
          <a:prstGeom prst="rect">
            <a:avLst/>
          </a:prstGeom>
        </p:spPr>
      </p:pic>
      <p:pic>
        <p:nvPicPr>
          <p:cNvPr id="11" name="Bilde 10" descr="Et bilde som inneholder logo, tekst, Grafikk, Font&#10;&#10;Automatisk generert beskrivelse">
            <a:extLst>
              <a:ext uri="{FF2B5EF4-FFF2-40B4-BE49-F238E27FC236}">
                <a16:creationId xmlns:a16="http://schemas.microsoft.com/office/drawing/2014/main" id="{FB98EDE8-1B3D-4220-621C-14EB94E4FC8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883796" y="3992389"/>
            <a:ext cx="1008000" cy="432000"/>
          </a:xfrm>
          <a:prstGeom prst="rect">
            <a:avLst/>
          </a:prstGeom>
        </p:spPr>
      </p:pic>
      <p:pic>
        <p:nvPicPr>
          <p:cNvPr id="23" name="Bilde 22" descr="Et bilde som inneholder logo, tekst, Font, Grafikk&#10;&#10;Automatisk generert beskrivelse">
            <a:extLst>
              <a:ext uri="{FF2B5EF4-FFF2-40B4-BE49-F238E27FC236}">
                <a16:creationId xmlns:a16="http://schemas.microsoft.com/office/drawing/2014/main" id="{9E4FD8FD-E5FE-9F18-2E49-AC0644D3B8C4}"/>
              </a:ext>
            </a:extLst>
          </p:cNvPr>
          <p:cNvPicPr>
            <a:picLocks noChangeAspect="1"/>
          </p:cNvPicPr>
          <p:nvPr/>
        </p:nvPicPr>
        <p:blipFill rotWithShape="1">
          <a:blip r:embed="rId16">
            <a:extLst>
              <a:ext uri="{28A0092B-C50C-407E-A947-70E740481C1C}">
                <a14:useLocalDpi xmlns:a14="http://schemas.microsoft.com/office/drawing/2010/main" val="0"/>
              </a:ext>
            </a:extLst>
          </a:blip>
          <a:srcRect t="37605" b="38677"/>
          <a:stretch/>
        </p:blipFill>
        <p:spPr>
          <a:xfrm>
            <a:off x="8361777" y="3742166"/>
            <a:ext cx="1669597" cy="396000"/>
          </a:xfrm>
          <a:prstGeom prst="rect">
            <a:avLst/>
          </a:prstGeom>
        </p:spPr>
      </p:pic>
      <p:pic>
        <p:nvPicPr>
          <p:cNvPr id="27" name="Bilde 26" descr="Et bilde som inneholder tekst, Font, logo, Grafikk&#10;&#10;Automatisk generert beskrivelse">
            <a:extLst>
              <a:ext uri="{FF2B5EF4-FFF2-40B4-BE49-F238E27FC236}">
                <a16:creationId xmlns:a16="http://schemas.microsoft.com/office/drawing/2014/main" id="{B7E8DE70-1DF3-BB54-16EC-C4D370AE16D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693099" y="2984266"/>
            <a:ext cx="1757296" cy="864000"/>
          </a:xfrm>
          <a:prstGeom prst="rect">
            <a:avLst/>
          </a:prstGeom>
        </p:spPr>
      </p:pic>
      <p:pic>
        <p:nvPicPr>
          <p:cNvPr id="31" name="Bilde 30" descr="Et bilde som inneholder clip art, logo, symbol, Grafikk&#10;&#10;Automatisk generert beskrivelse">
            <a:extLst>
              <a:ext uri="{FF2B5EF4-FFF2-40B4-BE49-F238E27FC236}">
                <a16:creationId xmlns:a16="http://schemas.microsoft.com/office/drawing/2014/main" id="{35460A24-6D66-1CB6-6F99-186EB9D3596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843008" y="5506516"/>
            <a:ext cx="756763" cy="756000"/>
          </a:xfrm>
          <a:prstGeom prst="rect">
            <a:avLst/>
          </a:prstGeom>
        </p:spPr>
      </p:pic>
      <p:pic>
        <p:nvPicPr>
          <p:cNvPr id="40961" name="Bilde 40960" descr="Et bilde som inneholder symbol, tekst, emblem, logo&#10;&#10;Automatisk generert beskrivelse">
            <a:extLst>
              <a:ext uri="{FF2B5EF4-FFF2-40B4-BE49-F238E27FC236}">
                <a16:creationId xmlns:a16="http://schemas.microsoft.com/office/drawing/2014/main" id="{B0814DF5-C4EE-9898-F955-EC2BA48BFD7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106123" y="4355723"/>
            <a:ext cx="759371" cy="756000"/>
          </a:xfrm>
          <a:prstGeom prst="rect">
            <a:avLst/>
          </a:prstGeom>
        </p:spPr>
      </p:pic>
      <p:pic>
        <p:nvPicPr>
          <p:cNvPr id="40963" name="Bilde 40962" descr="Et bilde som inneholder Font, tekst, sketch, Grafikk&#10;&#10;Automatisk generert beskrivelse">
            <a:extLst>
              <a:ext uri="{FF2B5EF4-FFF2-40B4-BE49-F238E27FC236}">
                <a16:creationId xmlns:a16="http://schemas.microsoft.com/office/drawing/2014/main" id="{DDBD9A93-A01D-59EB-C597-53F1EDFA730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070205" y="3260358"/>
            <a:ext cx="1196395" cy="432000"/>
          </a:xfrm>
          <a:prstGeom prst="rect">
            <a:avLst/>
          </a:prstGeom>
        </p:spPr>
      </p:pic>
      <p:pic>
        <p:nvPicPr>
          <p:cNvPr id="40965" name="Bilde 40964" descr="Et bilde som inneholder tekst, Font, Grafikk, logo&#10;&#10;Automatisk generert beskrivelse">
            <a:extLst>
              <a:ext uri="{FF2B5EF4-FFF2-40B4-BE49-F238E27FC236}">
                <a16:creationId xmlns:a16="http://schemas.microsoft.com/office/drawing/2014/main" id="{D6EE5A4C-4851-EADC-89EC-6DC62BB5392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660176" y="2330467"/>
            <a:ext cx="1583247" cy="504000"/>
          </a:xfrm>
          <a:prstGeom prst="rect">
            <a:avLst/>
          </a:prstGeom>
        </p:spPr>
      </p:pic>
      <p:pic>
        <p:nvPicPr>
          <p:cNvPr id="40967" name="Bilde 40966" descr="Et bilde som inneholder tekst, Font, logo, Grafikk&#10;&#10;Automatisk generert beskrivelse">
            <a:extLst>
              <a:ext uri="{FF2B5EF4-FFF2-40B4-BE49-F238E27FC236}">
                <a16:creationId xmlns:a16="http://schemas.microsoft.com/office/drawing/2014/main" id="{0DE818C0-1505-5046-2F50-1A9A64B010E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476841" y="4309633"/>
            <a:ext cx="1405245" cy="396000"/>
          </a:xfrm>
          <a:prstGeom prst="rect">
            <a:avLst/>
          </a:prstGeom>
        </p:spPr>
      </p:pic>
      <p:pic>
        <p:nvPicPr>
          <p:cNvPr id="40969" name="Bilde 40968" descr="Et bilde som inneholder Grafikk, Font, logo, grafisk design&#10;&#10;Automatisk generert beskrivelse">
            <a:extLst>
              <a:ext uri="{FF2B5EF4-FFF2-40B4-BE49-F238E27FC236}">
                <a16:creationId xmlns:a16="http://schemas.microsoft.com/office/drawing/2014/main" id="{83D7990C-DE5B-4F29-A4E4-9E610D665C1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750261" y="1463945"/>
            <a:ext cx="1199310" cy="720000"/>
          </a:xfrm>
          <a:prstGeom prst="rect">
            <a:avLst/>
          </a:prstGeom>
        </p:spPr>
      </p:pic>
      <p:pic>
        <p:nvPicPr>
          <p:cNvPr id="40971" name="Bilde 40970" descr="Et bilde som inneholder Grafikk, Font, grafisk design, skjermbilde&#10;&#10;Automatisk generert beskrivelse">
            <a:extLst>
              <a:ext uri="{FF2B5EF4-FFF2-40B4-BE49-F238E27FC236}">
                <a16:creationId xmlns:a16="http://schemas.microsoft.com/office/drawing/2014/main" id="{378F1A8C-8589-D014-D516-DC1026C49811}"/>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698875" y="4968227"/>
            <a:ext cx="961178" cy="540000"/>
          </a:xfrm>
          <a:prstGeom prst="rect">
            <a:avLst/>
          </a:prstGeom>
        </p:spPr>
      </p:pic>
      <p:pic>
        <p:nvPicPr>
          <p:cNvPr id="40973" name="Bilde 40972" descr="Et bilde som inneholder tekst, Font, Grafikk, logo&#10;&#10;Automatisk generert beskrivelse">
            <a:extLst>
              <a:ext uri="{FF2B5EF4-FFF2-40B4-BE49-F238E27FC236}">
                <a16:creationId xmlns:a16="http://schemas.microsoft.com/office/drawing/2014/main" id="{19656091-7D1C-F28F-9A8C-E1F7B6740B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0624" y="2080690"/>
            <a:ext cx="1839410" cy="504000"/>
          </a:xfrm>
          <a:prstGeom prst="rect">
            <a:avLst/>
          </a:prstGeom>
        </p:spPr>
      </p:pic>
    </p:spTree>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ingle Corner Rectangle 4">
            <a:extLst>
              <a:ext uri="{FF2B5EF4-FFF2-40B4-BE49-F238E27FC236}">
                <a16:creationId xmlns:a16="http://schemas.microsoft.com/office/drawing/2014/main" id="{8298FBE0-5BEA-4545-A9B0-6480D183AEC5}"/>
              </a:ext>
            </a:extLst>
          </p:cNvPr>
          <p:cNvSpPr/>
          <p:nvPr/>
        </p:nvSpPr>
        <p:spPr>
          <a:xfrm>
            <a:off x="-12561" y="1530000"/>
            <a:ext cx="3325287" cy="5328000"/>
          </a:xfrm>
          <a:prstGeom prst="round1Rect">
            <a:avLst/>
          </a:prstGeom>
          <a:solidFill>
            <a:srgbClr val="82A8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dirty="0"/>
          </a:p>
        </p:txBody>
      </p:sp>
      <p:grpSp>
        <p:nvGrpSpPr>
          <p:cNvPr id="11" name="Gruppe 10">
            <a:extLst>
              <a:ext uri="{FF2B5EF4-FFF2-40B4-BE49-F238E27FC236}">
                <a16:creationId xmlns:a16="http://schemas.microsoft.com/office/drawing/2014/main" id="{37F2559C-BC0C-5115-0A59-D035DDD0309B}"/>
              </a:ext>
            </a:extLst>
          </p:cNvPr>
          <p:cNvGrpSpPr/>
          <p:nvPr/>
        </p:nvGrpSpPr>
        <p:grpSpPr>
          <a:xfrm>
            <a:off x="403894" y="2017887"/>
            <a:ext cx="2492375" cy="666381"/>
            <a:chOff x="3200400" y="3177594"/>
            <a:chExt cx="2492375" cy="666381"/>
          </a:xfrm>
        </p:grpSpPr>
        <p:grpSp>
          <p:nvGrpSpPr>
            <p:cNvPr id="9222" name="Group 9">
              <a:extLst>
                <a:ext uri="{FF2B5EF4-FFF2-40B4-BE49-F238E27FC236}">
                  <a16:creationId xmlns:a16="http://schemas.microsoft.com/office/drawing/2014/main" id="{DA6BE3AA-67AB-5E82-3A26-70BA068E46F8}"/>
                </a:ext>
              </a:extLst>
            </p:cNvPr>
            <p:cNvGrpSpPr>
              <a:grpSpLocks/>
            </p:cNvGrpSpPr>
            <p:nvPr/>
          </p:nvGrpSpPr>
          <p:grpSpPr bwMode="auto">
            <a:xfrm>
              <a:off x="3200400" y="3204582"/>
              <a:ext cx="250825" cy="250825"/>
              <a:chOff x="1521381" y="3406668"/>
              <a:chExt cx="251164" cy="251164"/>
            </a:xfrm>
          </p:grpSpPr>
          <p:sp>
            <p:nvSpPr>
              <p:cNvPr id="16" name="Oval 15">
                <a:extLst>
                  <a:ext uri="{FF2B5EF4-FFF2-40B4-BE49-F238E27FC236}">
                    <a16:creationId xmlns:a16="http://schemas.microsoft.com/office/drawing/2014/main" id="{2A4927FC-FBFA-47E1-79B6-43B41A6D43EA}"/>
                  </a:ext>
                </a:extLst>
              </p:cNvPr>
              <p:cNvSpPr/>
              <p:nvPr/>
            </p:nvSpPr>
            <p:spPr>
              <a:xfrm>
                <a:off x="1521381" y="3406668"/>
                <a:ext cx="251164" cy="251164"/>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dirty="0"/>
              </a:p>
            </p:txBody>
          </p:sp>
          <p:pic>
            <p:nvPicPr>
              <p:cNvPr id="9239" name="Graphic 16">
                <a:extLst>
                  <a:ext uri="{FF2B5EF4-FFF2-40B4-BE49-F238E27FC236}">
                    <a16:creationId xmlns:a16="http://schemas.microsoft.com/office/drawing/2014/main" id="{CE63D716-CCAD-A538-F908-D73E6FBCE28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74963" y="3463808"/>
                <a:ext cx="144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223" name="TextBox 10">
              <a:extLst>
                <a:ext uri="{FF2B5EF4-FFF2-40B4-BE49-F238E27FC236}">
                  <a16:creationId xmlns:a16="http://schemas.microsoft.com/office/drawing/2014/main" id="{6FC6B0DF-1F02-5790-BC48-45BEC33BC68C}"/>
                </a:ext>
              </a:extLst>
            </p:cNvPr>
            <p:cNvSpPr txBox="1">
              <a:spLocks noChangeArrowheads="1"/>
            </p:cNvSpPr>
            <p:nvPr/>
          </p:nvSpPr>
          <p:spPr bwMode="auto">
            <a:xfrm>
              <a:off x="3516313" y="3455407"/>
              <a:ext cx="2176462" cy="388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nb-NO" altLang="nb-NO" sz="1400" dirty="0">
                  <a:solidFill>
                    <a:schemeClr val="bg1"/>
                  </a:solidFill>
                  <a:latin typeface="Nunito" pitchFamily="2" charset="0"/>
                </a:rPr>
                <a:t>Eks. TINE/Nortura</a:t>
              </a:r>
            </a:p>
          </p:txBody>
        </p:sp>
        <p:sp>
          <p:nvSpPr>
            <p:cNvPr id="9224" name="TextBox 13">
              <a:extLst>
                <a:ext uri="{FF2B5EF4-FFF2-40B4-BE49-F238E27FC236}">
                  <a16:creationId xmlns:a16="http://schemas.microsoft.com/office/drawing/2014/main" id="{B0066EBE-DD0F-9C71-63A2-70489EA384C2}"/>
                </a:ext>
              </a:extLst>
            </p:cNvPr>
            <p:cNvSpPr txBox="1">
              <a:spLocks noChangeArrowheads="1"/>
            </p:cNvSpPr>
            <p:nvPr/>
          </p:nvSpPr>
          <p:spPr bwMode="auto">
            <a:xfrm>
              <a:off x="3516313" y="3177594"/>
              <a:ext cx="200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nb-NO" altLang="nb-NO" b="1" dirty="0">
                  <a:solidFill>
                    <a:schemeClr val="bg1"/>
                  </a:solidFill>
                  <a:latin typeface="Nunito" pitchFamily="2" charset="0"/>
                </a:rPr>
                <a:t>Salgssamvirker</a:t>
              </a:r>
            </a:p>
          </p:txBody>
        </p:sp>
      </p:grpSp>
      <p:sp>
        <p:nvSpPr>
          <p:cNvPr id="15" name="TextBox 14">
            <a:extLst>
              <a:ext uri="{FF2B5EF4-FFF2-40B4-BE49-F238E27FC236}">
                <a16:creationId xmlns:a16="http://schemas.microsoft.com/office/drawing/2014/main" id="{A44D82CE-AB35-740F-04A8-E0FD7289DD3F}"/>
              </a:ext>
            </a:extLst>
          </p:cNvPr>
          <p:cNvSpPr txBox="1"/>
          <p:nvPr/>
        </p:nvSpPr>
        <p:spPr>
          <a:xfrm>
            <a:off x="6376985" y="1917700"/>
            <a:ext cx="5472112" cy="1323439"/>
          </a:xfrm>
          <a:prstGeom prst="rect">
            <a:avLst/>
          </a:prstGeom>
          <a:noFill/>
        </p:spPr>
        <p:txBody>
          <a:bodyPr wrap="square">
            <a:spAutoFit/>
          </a:bodyPr>
          <a:lstStyle/>
          <a:p>
            <a:pPr eaLnBrk="1" fontAlgn="auto" hangingPunct="1">
              <a:spcBef>
                <a:spcPts val="0"/>
              </a:spcBef>
              <a:spcAft>
                <a:spcPts val="0"/>
              </a:spcAft>
              <a:defRPr/>
            </a:pPr>
            <a:r>
              <a:rPr lang="nb-NO" sz="4000" b="1" dirty="0">
                <a:solidFill>
                  <a:srgbClr val="01474F"/>
                </a:solidFill>
                <a:latin typeface="Poppins SemiBold" panose="00000700000000000000" pitchFamily="2" charset="0"/>
                <a:cs typeface="Poppins SemiBold" panose="00000700000000000000" pitchFamily="2" charset="0"/>
              </a:rPr>
              <a:t>Ulike typer av </a:t>
            </a:r>
            <a:r>
              <a:rPr lang="nb-NO" sz="4000" b="1" dirty="0">
                <a:solidFill>
                  <a:srgbClr val="5A7532"/>
                </a:solidFill>
                <a:latin typeface="Poppins SemiBold" panose="00000700000000000000" pitchFamily="2" charset="0"/>
                <a:cs typeface="Poppins SemiBold" panose="00000700000000000000" pitchFamily="2" charset="0"/>
              </a:rPr>
              <a:t>landbrukssamvirker</a:t>
            </a:r>
          </a:p>
        </p:txBody>
      </p:sp>
      <p:sp>
        <p:nvSpPr>
          <p:cNvPr id="9229" name="TextBox 23">
            <a:extLst>
              <a:ext uri="{FF2B5EF4-FFF2-40B4-BE49-F238E27FC236}">
                <a16:creationId xmlns:a16="http://schemas.microsoft.com/office/drawing/2014/main" id="{A1341742-3FCD-105E-D2A2-CDFFBC4E6E5B}"/>
              </a:ext>
            </a:extLst>
          </p:cNvPr>
          <p:cNvSpPr txBox="1">
            <a:spLocks noChangeArrowheads="1"/>
          </p:cNvSpPr>
          <p:nvPr/>
        </p:nvSpPr>
        <p:spPr bwMode="auto">
          <a:xfrm>
            <a:off x="6376985" y="3603625"/>
            <a:ext cx="461659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nb-NO" sz="1600" dirty="0">
                <a:latin typeface="Nunito" pitchFamily="2" charset="0"/>
              </a:rPr>
              <a:t>Bøndene samarbeider ofte også gjennom andre samvirketiltak som samdrift, fellesfjøs, avløserringer, fellessetrer </a:t>
            </a:r>
            <a:r>
              <a:rPr lang="nb-NO" sz="1200" dirty="0">
                <a:solidFill>
                  <a:schemeClr val="bg1"/>
                </a:solidFill>
              </a:rPr>
              <a:t>etc. </a:t>
            </a:r>
          </a:p>
        </p:txBody>
      </p:sp>
      <p:pic>
        <p:nvPicPr>
          <p:cNvPr id="9" name="Plassholder for bilde 8">
            <a:extLst>
              <a:ext uri="{FF2B5EF4-FFF2-40B4-BE49-F238E27FC236}">
                <a16:creationId xmlns:a16="http://schemas.microsoft.com/office/drawing/2014/main" id="{5855633D-FB31-3693-E45E-71C78AA97BF1}"/>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a:stretch/>
        </p:blipFill>
        <p:spPr>
          <a:xfrm>
            <a:off x="3312726" y="2540414"/>
            <a:ext cx="2521900" cy="4320000"/>
          </a:xfrm>
        </p:spPr>
      </p:pic>
      <p:sp>
        <p:nvSpPr>
          <p:cNvPr id="4" name="Rectangle: Rounded Corners 11">
            <a:extLst>
              <a:ext uri="{FF2B5EF4-FFF2-40B4-BE49-F238E27FC236}">
                <a16:creationId xmlns:a16="http://schemas.microsoft.com/office/drawing/2014/main" id="{B8B153F8-7A8A-9D4A-9FB8-DF01F21CEC36}"/>
              </a:ext>
            </a:extLst>
          </p:cNvPr>
          <p:cNvSpPr/>
          <p:nvPr/>
        </p:nvSpPr>
        <p:spPr>
          <a:xfrm rot="5400000">
            <a:off x="11037094" y="5826919"/>
            <a:ext cx="369888" cy="863600"/>
          </a:xfrm>
          <a:prstGeom prst="roundRect">
            <a:avLst>
              <a:gd name="adj" fmla="val 50000"/>
            </a:avLst>
          </a:prstGeom>
          <a:gradFill>
            <a:gsLst>
              <a:gs pos="0">
                <a:srgbClr val="007367"/>
              </a:gs>
              <a:gs pos="100000">
                <a:srgbClr val="00736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dirty="0"/>
          </a:p>
        </p:txBody>
      </p:sp>
      <p:sp>
        <p:nvSpPr>
          <p:cNvPr id="6" name="Slide Number Placeholder 3">
            <a:extLst>
              <a:ext uri="{FF2B5EF4-FFF2-40B4-BE49-F238E27FC236}">
                <a16:creationId xmlns:a16="http://schemas.microsoft.com/office/drawing/2014/main" id="{46D4B62B-2000-7125-DB48-9EB0C8C5F66A}"/>
              </a:ext>
            </a:extLst>
          </p:cNvPr>
          <p:cNvSpPr txBox="1">
            <a:spLocks/>
          </p:cNvSpPr>
          <p:nvPr/>
        </p:nvSpPr>
        <p:spPr bwMode="auto">
          <a:xfrm>
            <a:off x="10987088" y="6118225"/>
            <a:ext cx="47148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fld id="{B2B5A345-A607-45DF-A75F-9CE106888AFE}" type="slidenum">
              <a:rPr lang="nb-NO" altLang="nb-NO" sz="1400" smtClean="0">
                <a:solidFill>
                  <a:schemeClr val="bg1"/>
                </a:solidFill>
                <a:latin typeface="Poppins SemiBold" panose="00000700000000000000" pitchFamily="2" charset="0"/>
                <a:cs typeface="Poppins SemiBold" panose="00000700000000000000" pitchFamily="2" charset="0"/>
              </a:rPr>
              <a:pPr algn="ctr" eaLnBrk="1" hangingPunct="1"/>
              <a:t>13</a:t>
            </a:fld>
            <a:endParaRPr lang="nb-NO" altLang="nb-NO" sz="1400" dirty="0">
              <a:solidFill>
                <a:schemeClr val="bg1"/>
              </a:solidFill>
              <a:latin typeface="Poppins SemiBold" panose="00000700000000000000" pitchFamily="2" charset="0"/>
              <a:cs typeface="Poppins SemiBold" panose="00000700000000000000" pitchFamily="2" charset="0"/>
            </a:endParaRPr>
          </a:p>
        </p:txBody>
      </p:sp>
      <p:pic>
        <p:nvPicPr>
          <p:cNvPr id="7" name="Bilde 6">
            <a:extLst>
              <a:ext uri="{FF2B5EF4-FFF2-40B4-BE49-F238E27FC236}">
                <a16:creationId xmlns:a16="http://schemas.microsoft.com/office/drawing/2014/main" id="{25DDE16D-6788-8E3B-F8B5-72B3025F3D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834" y="357376"/>
            <a:ext cx="1969200" cy="539561"/>
          </a:xfrm>
          <a:prstGeom prst="rect">
            <a:avLst/>
          </a:prstGeom>
        </p:spPr>
      </p:pic>
      <p:sp>
        <p:nvSpPr>
          <p:cNvPr id="10" name="Oval 15">
            <a:extLst>
              <a:ext uri="{FF2B5EF4-FFF2-40B4-BE49-F238E27FC236}">
                <a16:creationId xmlns:a16="http://schemas.microsoft.com/office/drawing/2014/main" id="{42E3C37F-AB21-16DE-99BC-C755349FF789}"/>
              </a:ext>
            </a:extLst>
          </p:cNvPr>
          <p:cNvSpPr/>
          <p:nvPr/>
        </p:nvSpPr>
        <p:spPr>
          <a:xfrm>
            <a:off x="4110037" y="1878187"/>
            <a:ext cx="279400" cy="279400"/>
          </a:xfrm>
          <a:prstGeom prst="ellipse">
            <a:avLst/>
          </a:prstGeom>
          <a:solidFill>
            <a:srgbClr val="F287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dirty="0"/>
          </a:p>
        </p:txBody>
      </p:sp>
      <p:grpSp>
        <p:nvGrpSpPr>
          <p:cNvPr id="13" name="Gruppe 12">
            <a:extLst>
              <a:ext uri="{FF2B5EF4-FFF2-40B4-BE49-F238E27FC236}">
                <a16:creationId xmlns:a16="http://schemas.microsoft.com/office/drawing/2014/main" id="{A019D216-852E-8724-D913-81B55596E272}"/>
              </a:ext>
            </a:extLst>
          </p:cNvPr>
          <p:cNvGrpSpPr/>
          <p:nvPr/>
        </p:nvGrpSpPr>
        <p:grpSpPr>
          <a:xfrm>
            <a:off x="385737" y="5249255"/>
            <a:ext cx="2510532" cy="690019"/>
            <a:chOff x="3200400" y="3177594"/>
            <a:chExt cx="2510532" cy="690019"/>
          </a:xfrm>
        </p:grpSpPr>
        <p:grpSp>
          <p:nvGrpSpPr>
            <p:cNvPr id="14" name="Group 9">
              <a:extLst>
                <a:ext uri="{FF2B5EF4-FFF2-40B4-BE49-F238E27FC236}">
                  <a16:creationId xmlns:a16="http://schemas.microsoft.com/office/drawing/2014/main" id="{66D06DED-6A4D-EC40-64E8-48A40F40AAD2}"/>
                </a:ext>
              </a:extLst>
            </p:cNvPr>
            <p:cNvGrpSpPr>
              <a:grpSpLocks/>
            </p:cNvGrpSpPr>
            <p:nvPr/>
          </p:nvGrpSpPr>
          <p:grpSpPr bwMode="auto">
            <a:xfrm>
              <a:off x="3200400" y="3204582"/>
              <a:ext cx="250825" cy="250825"/>
              <a:chOff x="1521381" y="3406668"/>
              <a:chExt cx="251164" cy="251164"/>
            </a:xfrm>
          </p:grpSpPr>
          <p:sp>
            <p:nvSpPr>
              <p:cNvPr id="19" name="Oval 15">
                <a:extLst>
                  <a:ext uri="{FF2B5EF4-FFF2-40B4-BE49-F238E27FC236}">
                    <a16:creationId xmlns:a16="http://schemas.microsoft.com/office/drawing/2014/main" id="{F42546B7-2E60-D822-F49A-5009DC69FFC1}"/>
                  </a:ext>
                </a:extLst>
              </p:cNvPr>
              <p:cNvSpPr/>
              <p:nvPr/>
            </p:nvSpPr>
            <p:spPr>
              <a:xfrm>
                <a:off x="1521381" y="3406668"/>
                <a:ext cx="251164" cy="251164"/>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dirty="0"/>
              </a:p>
            </p:txBody>
          </p:sp>
          <p:pic>
            <p:nvPicPr>
              <p:cNvPr id="20" name="Graphic 16">
                <a:extLst>
                  <a:ext uri="{FF2B5EF4-FFF2-40B4-BE49-F238E27FC236}">
                    <a16:creationId xmlns:a16="http://schemas.microsoft.com/office/drawing/2014/main" id="{87A7E1E6-FA23-EB64-09F6-C3BEB4FCFB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74963" y="3463808"/>
                <a:ext cx="144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TextBox 10">
              <a:extLst>
                <a:ext uri="{FF2B5EF4-FFF2-40B4-BE49-F238E27FC236}">
                  <a16:creationId xmlns:a16="http://schemas.microsoft.com/office/drawing/2014/main" id="{D5E30338-2863-B1FA-540F-5BE2F6D75E08}"/>
                </a:ext>
              </a:extLst>
            </p:cNvPr>
            <p:cNvSpPr txBox="1">
              <a:spLocks noChangeArrowheads="1"/>
            </p:cNvSpPr>
            <p:nvPr/>
          </p:nvSpPr>
          <p:spPr bwMode="auto">
            <a:xfrm>
              <a:off x="3534470" y="3479045"/>
              <a:ext cx="2176462" cy="388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nb-NO" altLang="nb-NO" sz="1400" dirty="0">
                  <a:solidFill>
                    <a:schemeClr val="bg1"/>
                  </a:solidFill>
                  <a:latin typeface="Nunito" pitchFamily="2" charset="0"/>
                </a:rPr>
                <a:t>Eks. Geno/Norsvin</a:t>
              </a:r>
            </a:p>
          </p:txBody>
        </p:sp>
        <p:sp>
          <p:nvSpPr>
            <p:cNvPr id="18" name="TextBox 13">
              <a:extLst>
                <a:ext uri="{FF2B5EF4-FFF2-40B4-BE49-F238E27FC236}">
                  <a16:creationId xmlns:a16="http://schemas.microsoft.com/office/drawing/2014/main" id="{1B2BA8A1-931C-2E41-D0CA-112B896CDFD8}"/>
                </a:ext>
              </a:extLst>
            </p:cNvPr>
            <p:cNvSpPr txBox="1">
              <a:spLocks noChangeArrowheads="1"/>
            </p:cNvSpPr>
            <p:nvPr/>
          </p:nvSpPr>
          <p:spPr bwMode="auto">
            <a:xfrm>
              <a:off x="3516313" y="3177594"/>
              <a:ext cx="200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nb-NO" altLang="nb-NO" b="1" dirty="0">
                  <a:solidFill>
                    <a:schemeClr val="bg1"/>
                  </a:solidFill>
                  <a:latin typeface="Nunito" pitchFamily="2" charset="0"/>
                </a:rPr>
                <a:t>Avlssamvirker</a:t>
              </a:r>
            </a:p>
          </p:txBody>
        </p:sp>
      </p:grpSp>
      <p:grpSp>
        <p:nvGrpSpPr>
          <p:cNvPr id="21" name="Gruppe 20">
            <a:extLst>
              <a:ext uri="{FF2B5EF4-FFF2-40B4-BE49-F238E27FC236}">
                <a16:creationId xmlns:a16="http://schemas.microsoft.com/office/drawing/2014/main" id="{06C66543-32C9-8A73-EC45-D519EB8FFAC2}"/>
              </a:ext>
            </a:extLst>
          </p:cNvPr>
          <p:cNvGrpSpPr/>
          <p:nvPr/>
        </p:nvGrpSpPr>
        <p:grpSpPr>
          <a:xfrm>
            <a:off x="385737" y="3985969"/>
            <a:ext cx="2926988" cy="974065"/>
            <a:chOff x="3200400" y="3177594"/>
            <a:chExt cx="2926988" cy="974065"/>
          </a:xfrm>
        </p:grpSpPr>
        <p:grpSp>
          <p:nvGrpSpPr>
            <p:cNvPr id="23" name="Group 9">
              <a:extLst>
                <a:ext uri="{FF2B5EF4-FFF2-40B4-BE49-F238E27FC236}">
                  <a16:creationId xmlns:a16="http://schemas.microsoft.com/office/drawing/2014/main" id="{55F9DAB1-B657-C3E8-FBA5-E75A34E349F4}"/>
                </a:ext>
              </a:extLst>
            </p:cNvPr>
            <p:cNvGrpSpPr>
              <a:grpSpLocks/>
            </p:cNvGrpSpPr>
            <p:nvPr/>
          </p:nvGrpSpPr>
          <p:grpSpPr bwMode="auto">
            <a:xfrm>
              <a:off x="3200400" y="3204582"/>
              <a:ext cx="250825" cy="250825"/>
              <a:chOff x="1521381" y="3406668"/>
              <a:chExt cx="251164" cy="251164"/>
            </a:xfrm>
          </p:grpSpPr>
          <p:sp>
            <p:nvSpPr>
              <p:cNvPr id="27" name="Oval 15">
                <a:extLst>
                  <a:ext uri="{FF2B5EF4-FFF2-40B4-BE49-F238E27FC236}">
                    <a16:creationId xmlns:a16="http://schemas.microsoft.com/office/drawing/2014/main" id="{F913664E-CC8B-D100-BB19-366E4298724F}"/>
                  </a:ext>
                </a:extLst>
              </p:cNvPr>
              <p:cNvSpPr/>
              <p:nvPr/>
            </p:nvSpPr>
            <p:spPr>
              <a:xfrm>
                <a:off x="1521381" y="3406668"/>
                <a:ext cx="251164" cy="251164"/>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dirty="0"/>
              </a:p>
            </p:txBody>
          </p:sp>
          <p:pic>
            <p:nvPicPr>
              <p:cNvPr id="30" name="Graphic 16">
                <a:extLst>
                  <a:ext uri="{FF2B5EF4-FFF2-40B4-BE49-F238E27FC236}">
                    <a16:creationId xmlns:a16="http://schemas.microsoft.com/office/drawing/2014/main" id="{79F384C3-9DEA-6B92-71B8-05C60E64BE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74963" y="3463808"/>
                <a:ext cx="144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 name="TextBox 10">
              <a:extLst>
                <a:ext uri="{FF2B5EF4-FFF2-40B4-BE49-F238E27FC236}">
                  <a16:creationId xmlns:a16="http://schemas.microsoft.com/office/drawing/2014/main" id="{76F77F9C-40EB-6A68-2A9F-C410987446BC}"/>
                </a:ext>
              </a:extLst>
            </p:cNvPr>
            <p:cNvSpPr txBox="1">
              <a:spLocks noChangeArrowheads="1"/>
            </p:cNvSpPr>
            <p:nvPr/>
          </p:nvSpPr>
          <p:spPr bwMode="auto">
            <a:xfrm>
              <a:off x="3516311" y="3763091"/>
              <a:ext cx="2611077" cy="388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nb-NO" altLang="nb-NO" sz="1400" dirty="0">
                  <a:solidFill>
                    <a:schemeClr val="bg1"/>
                  </a:solidFill>
                  <a:latin typeface="Nunito" pitchFamily="2" charset="0"/>
                </a:rPr>
                <a:t>Eks. Landkreditt/Gjensidige</a:t>
              </a:r>
            </a:p>
          </p:txBody>
        </p:sp>
        <p:sp>
          <p:nvSpPr>
            <p:cNvPr id="26" name="TextBox 13">
              <a:extLst>
                <a:ext uri="{FF2B5EF4-FFF2-40B4-BE49-F238E27FC236}">
                  <a16:creationId xmlns:a16="http://schemas.microsoft.com/office/drawing/2014/main" id="{360A447E-D667-E7F6-DAA2-6BDD774B1BDB}"/>
                </a:ext>
              </a:extLst>
            </p:cNvPr>
            <p:cNvSpPr txBox="1">
              <a:spLocks noChangeArrowheads="1"/>
            </p:cNvSpPr>
            <p:nvPr/>
          </p:nvSpPr>
          <p:spPr bwMode="auto">
            <a:xfrm>
              <a:off x="3516313" y="3177594"/>
              <a:ext cx="24779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nb-NO" altLang="nb-NO" b="1" dirty="0">
                  <a:solidFill>
                    <a:schemeClr val="bg1"/>
                  </a:solidFill>
                  <a:latin typeface="Nunito" pitchFamily="2" charset="0"/>
                </a:rPr>
                <a:t>Bank- og forsikringssamvirker</a:t>
              </a:r>
            </a:p>
          </p:txBody>
        </p:sp>
      </p:grpSp>
      <p:grpSp>
        <p:nvGrpSpPr>
          <p:cNvPr id="31" name="Gruppe 30">
            <a:extLst>
              <a:ext uri="{FF2B5EF4-FFF2-40B4-BE49-F238E27FC236}">
                <a16:creationId xmlns:a16="http://schemas.microsoft.com/office/drawing/2014/main" id="{61446406-AF15-FF27-3AA0-05A9230791DB}"/>
              </a:ext>
            </a:extLst>
          </p:cNvPr>
          <p:cNvGrpSpPr/>
          <p:nvPr/>
        </p:nvGrpSpPr>
        <p:grpSpPr>
          <a:xfrm>
            <a:off x="385737" y="3014704"/>
            <a:ext cx="2510532" cy="666381"/>
            <a:chOff x="3200400" y="3177594"/>
            <a:chExt cx="2510532" cy="666381"/>
          </a:xfrm>
        </p:grpSpPr>
        <p:grpSp>
          <p:nvGrpSpPr>
            <p:cNvPr id="9216" name="Group 9">
              <a:extLst>
                <a:ext uri="{FF2B5EF4-FFF2-40B4-BE49-F238E27FC236}">
                  <a16:creationId xmlns:a16="http://schemas.microsoft.com/office/drawing/2014/main" id="{6D1DD328-BD02-D312-16EE-7ECFDD43C829}"/>
                </a:ext>
              </a:extLst>
            </p:cNvPr>
            <p:cNvGrpSpPr>
              <a:grpSpLocks/>
            </p:cNvGrpSpPr>
            <p:nvPr/>
          </p:nvGrpSpPr>
          <p:grpSpPr bwMode="auto">
            <a:xfrm>
              <a:off x="3200400" y="3204582"/>
              <a:ext cx="250825" cy="250825"/>
              <a:chOff x="1521381" y="3406668"/>
              <a:chExt cx="251164" cy="251164"/>
            </a:xfrm>
          </p:grpSpPr>
          <p:sp>
            <p:nvSpPr>
              <p:cNvPr id="9219" name="Oval 15">
                <a:extLst>
                  <a:ext uri="{FF2B5EF4-FFF2-40B4-BE49-F238E27FC236}">
                    <a16:creationId xmlns:a16="http://schemas.microsoft.com/office/drawing/2014/main" id="{A35779A1-7BC8-760E-8C5C-A9A2CE36ACC5}"/>
                  </a:ext>
                </a:extLst>
              </p:cNvPr>
              <p:cNvSpPr/>
              <p:nvPr/>
            </p:nvSpPr>
            <p:spPr>
              <a:xfrm>
                <a:off x="1521381" y="3406668"/>
                <a:ext cx="251164" cy="251164"/>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dirty="0"/>
              </a:p>
            </p:txBody>
          </p:sp>
          <p:pic>
            <p:nvPicPr>
              <p:cNvPr id="9220" name="Graphic 16">
                <a:extLst>
                  <a:ext uri="{FF2B5EF4-FFF2-40B4-BE49-F238E27FC236}">
                    <a16:creationId xmlns:a16="http://schemas.microsoft.com/office/drawing/2014/main" id="{4F0A4251-EA3E-C666-1C19-DE2C994DD9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74963" y="3463808"/>
                <a:ext cx="144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217" name="TextBox 10">
              <a:extLst>
                <a:ext uri="{FF2B5EF4-FFF2-40B4-BE49-F238E27FC236}">
                  <a16:creationId xmlns:a16="http://schemas.microsoft.com/office/drawing/2014/main" id="{770F6B7B-CA33-1F37-E4E5-777F71537567}"/>
                </a:ext>
              </a:extLst>
            </p:cNvPr>
            <p:cNvSpPr txBox="1">
              <a:spLocks noChangeArrowheads="1"/>
            </p:cNvSpPr>
            <p:nvPr/>
          </p:nvSpPr>
          <p:spPr bwMode="auto">
            <a:xfrm>
              <a:off x="3534470" y="3455407"/>
              <a:ext cx="2176462" cy="388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nb-NO" altLang="nb-NO" sz="1400" dirty="0">
                  <a:solidFill>
                    <a:schemeClr val="bg1"/>
                  </a:solidFill>
                  <a:latin typeface="Nunito" pitchFamily="2" charset="0"/>
                </a:rPr>
                <a:t>Eks. Felleskjøpet AGRI</a:t>
              </a:r>
            </a:p>
          </p:txBody>
        </p:sp>
        <p:sp>
          <p:nvSpPr>
            <p:cNvPr id="9218" name="TextBox 13">
              <a:extLst>
                <a:ext uri="{FF2B5EF4-FFF2-40B4-BE49-F238E27FC236}">
                  <a16:creationId xmlns:a16="http://schemas.microsoft.com/office/drawing/2014/main" id="{3C932565-622B-234B-834E-47BD39364612}"/>
                </a:ext>
              </a:extLst>
            </p:cNvPr>
            <p:cNvSpPr txBox="1">
              <a:spLocks noChangeArrowheads="1"/>
            </p:cNvSpPr>
            <p:nvPr/>
          </p:nvSpPr>
          <p:spPr bwMode="auto">
            <a:xfrm>
              <a:off x="3516312" y="3177594"/>
              <a:ext cx="21946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nb-NO" altLang="nb-NO" b="1" dirty="0">
                  <a:solidFill>
                    <a:schemeClr val="bg1"/>
                  </a:solidFill>
                  <a:latin typeface="Nunito" pitchFamily="2" charset="0"/>
                </a:rPr>
                <a:t>Innkjøpssamvirker</a:t>
              </a:r>
            </a:p>
          </p:txBody>
        </p:sp>
      </p:grpSp>
      <p:pic>
        <p:nvPicPr>
          <p:cNvPr id="9228" name="Grafikk 9227">
            <a:extLst>
              <a:ext uri="{FF2B5EF4-FFF2-40B4-BE49-F238E27FC236}">
                <a16:creationId xmlns:a16="http://schemas.microsoft.com/office/drawing/2014/main" id="{2F5F1DE2-CFBE-4B79-D22D-23854F7529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77739">
            <a:off x="10944225" y="911225"/>
            <a:ext cx="432000" cy="432000"/>
          </a:xfrm>
          <a:prstGeom prst="rect">
            <a:avLst/>
          </a:prstGeom>
        </p:spPr>
      </p:pic>
      <p:pic>
        <p:nvPicPr>
          <p:cNvPr id="9233" name="Grafikk 9232">
            <a:extLst>
              <a:ext uri="{FF2B5EF4-FFF2-40B4-BE49-F238E27FC236}">
                <a16:creationId xmlns:a16="http://schemas.microsoft.com/office/drawing/2014/main" id="{9A8A6382-C784-40EE-461F-7377AF23245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014547" y="5125878"/>
            <a:ext cx="762000" cy="762000"/>
          </a:xfrm>
          <a:prstGeom prst="rect">
            <a:avLst/>
          </a:prstGeom>
        </p:spPr>
      </p:pic>
      <p:pic>
        <p:nvPicPr>
          <p:cNvPr id="9234" name="Grafikk 9233">
            <a:extLst>
              <a:ext uri="{FF2B5EF4-FFF2-40B4-BE49-F238E27FC236}">
                <a16:creationId xmlns:a16="http://schemas.microsoft.com/office/drawing/2014/main" id="{2820B17C-F2B1-E629-4DF5-800BFB5F5FF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20055483">
            <a:off x="7960287" y="839225"/>
            <a:ext cx="631233" cy="576000"/>
          </a:xfrm>
          <a:prstGeom prst="rect">
            <a:avLst/>
          </a:prstGeom>
        </p:spPr>
      </p:pic>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11" name="Group 3">
            <a:extLst>
              <a:ext uri="{FF2B5EF4-FFF2-40B4-BE49-F238E27FC236}">
                <a16:creationId xmlns:a16="http://schemas.microsoft.com/office/drawing/2014/main" id="{1127F583-B251-1A86-B5DE-654D974B6F8C}"/>
              </a:ext>
            </a:extLst>
          </p:cNvPr>
          <p:cNvGrpSpPr>
            <a:grpSpLocks/>
          </p:cNvGrpSpPr>
          <p:nvPr/>
        </p:nvGrpSpPr>
        <p:grpSpPr bwMode="auto">
          <a:xfrm>
            <a:off x="7656513" y="3211513"/>
            <a:ext cx="1638300" cy="1576387"/>
            <a:chOff x="7656710" y="2279335"/>
            <a:chExt cx="1638324" cy="1577355"/>
          </a:xfrm>
        </p:grpSpPr>
        <p:sp>
          <p:nvSpPr>
            <p:cNvPr id="47127" name="TextBox 9">
              <a:extLst>
                <a:ext uri="{FF2B5EF4-FFF2-40B4-BE49-F238E27FC236}">
                  <a16:creationId xmlns:a16="http://schemas.microsoft.com/office/drawing/2014/main" id="{F19B2F6B-2C7F-2EB8-72B0-4C2914350707}"/>
                </a:ext>
              </a:extLst>
            </p:cNvPr>
            <p:cNvSpPr txBox="1">
              <a:spLocks noChangeArrowheads="1"/>
            </p:cNvSpPr>
            <p:nvPr/>
          </p:nvSpPr>
          <p:spPr bwMode="auto">
            <a:xfrm>
              <a:off x="7891063" y="2279335"/>
              <a:ext cx="11696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nb-NO" sz="2000">
                  <a:solidFill>
                    <a:schemeClr val="bg1"/>
                  </a:solidFill>
                  <a:latin typeface="Poppins SemiBold" panose="00000700000000000000" pitchFamily="2" charset="0"/>
                  <a:cs typeface="Poppins SemiBold" panose="00000700000000000000" pitchFamily="2" charset="0"/>
                </a:rPr>
                <a:t>2021</a:t>
              </a:r>
              <a:endParaRPr lang="id-ID" altLang="nb-NO" sz="2000" b="1">
                <a:solidFill>
                  <a:schemeClr val="bg1"/>
                </a:solidFill>
                <a:latin typeface="Poppins SemiBold" panose="00000700000000000000" pitchFamily="2" charset="0"/>
                <a:cs typeface="Poppins SemiBold" panose="00000700000000000000" pitchFamily="2" charset="0"/>
              </a:endParaRPr>
            </a:p>
          </p:txBody>
        </p:sp>
        <p:sp>
          <p:nvSpPr>
            <p:cNvPr id="11" name="TextBox 10">
              <a:extLst>
                <a:ext uri="{FF2B5EF4-FFF2-40B4-BE49-F238E27FC236}">
                  <a16:creationId xmlns:a16="http://schemas.microsoft.com/office/drawing/2014/main" id="{0E8E5063-6452-0D2E-B758-6FD9438BF5DA}"/>
                </a:ext>
              </a:extLst>
            </p:cNvPr>
            <p:cNvSpPr txBox="1"/>
            <p:nvPr/>
          </p:nvSpPr>
          <p:spPr>
            <a:xfrm>
              <a:off x="7656710" y="2679631"/>
              <a:ext cx="1638324" cy="1177059"/>
            </a:xfrm>
            <a:prstGeom prst="rect">
              <a:avLst/>
            </a:prstGeom>
            <a:noFill/>
          </p:spPr>
          <p:txBody>
            <a:bodyPr>
              <a:spAutoFit/>
            </a:bodyPr>
            <a:lstStyle/>
            <a:p>
              <a:pPr algn="ctr" eaLnBrk="1" fontAlgn="auto" hangingPunct="1">
                <a:lnSpc>
                  <a:spcPct val="150000"/>
                </a:lnSpc>
                <a:spcBef>
                  <a:spcPts val="0"/>
                </a:spcBef>
                <a:spcAft>
                  <a:spcPts val="0"/>
                </a:spcAft>
                <a:defRPr/>
              </a:pPr>
              <a:r>
                <a:rPr lang="id-ID" sz="1200" dirty="0">
                  <a:solidFill>
                    <a:schemeClr val="bg1">
                      <a:lumMod val="95000"/>
                    </a:schemeClr>
                  </a:solidFill>
                  <a:latin typeface="Nunito" pitchFamily="2" charset="77"/>
                </a:rPr>
                <a:t>Lorem ipsum dolor sit amet, </a:t>
              </a:r>
              <a:r>
                <a:rPr lang="id-ID" sz="1200" dirty="0" err="1">
                  <a:solidFill>
                    <a:schemeClr val="bg1">
                      <a:lumMod val="95000"/>
                    </a:schemeClr>
                  </a:solidFill>
                  <a:latin typeface="Nunito" pitchFamily="2" charset="77"/>
                </a:rPr>
                <a:t>adipiscing</a:t>
              </a:r>
              <a:r>
                <a:rPr lang="id-ID" sz="1200" dirty="0">
                  <a:solidFill>
                    <a:schemeClr val="bg1">
                      <a:lumMod val="95000"/>
                    </a:schemeClr>
                  </a:solidFill>
                  <a:latin typeface="Nunito" pitchFamily="2" charset="77"/>
                </a:rPr>
                <a:t> elit, sed do eiusmod </a:t>
              </a:r>
              <a:r>
                <a:rPr lang="id-ID" sz="1200" dirty="0" err="1">
                  <a:solidFill>
                    <a:schemeClr val="bg1">
                      <a:lumMod val="95000"/>
                    </a:schemeClr>
                  </a:solidFill>
                  <a:latin typeface="Nunito" pitchFamily="2" charset="77"/>
                </a:rPr>
                <a:t>tempor</a:t>
              </a:r>
              <a:r>
                <a:rPr lang="id-ID" sz="1200" dirty="0">
                  <a:solidFill>
                    <a:schemeClr val="bg1">
                      <a:lumMod val="95000"/>
                    </a:schemeClr>
                  </a:solidFill>
                  <a:latin typeface="Nunito" pitchFamily="2" charset="77"/>
                </a:rPr>
                <a:t> </a:t>
              </a:r>
              <a:r>
                <a:rPr lang="id-ID" sz="1200" dirty="0" err="1">
                  <a:solidFill>
                    <a:schemeClr val="bg1">
                      <a:lumMod val="95000"/>
                    </a:schemeClr>
                  </a:solidFill>
                  <a:latin typeface="Nunito" pitchFamily="2" charset="77"/>
                </a:rPr>
                <a:t>incididunt</a:t>
              </a:r>
              <a:r>
                <a:rPr lang="id-ID" sz="1200" dirty="0">
                  <a:solidFill>
                    <a:schemeClr val="bg1">
                      <a:lumMod val="95000"/>
                    </a:schemeClr>
                  </a:solidFill>
                  <a:latin typeface="Nunito" pitchFamily="2" charset="77"/>
                </a:rPr>
                <a:t>.</a:t>
              </a:r>
            </a:p>
          </p:txBody>
        </p:sp>
      </p:grpSp>
      <p:grpSp>
        <p:nvGrpSpPr>
          <p:cNvPr id="47112" name="Group 16">
            <a:extLst>
              <a:ext uri="{FF2B5EF4-FFF2-40B4-BE49-F238E27FC236}">
                <a16:creationId xmlns:a16="http://schemas.microsoft.com/office/drawing/2014/main" id="{72B73F76-5F14-6667-EE3C-A859209848F7}"/>
              </a:ext>
            </a:extLst>
          </p:cNvPr>
          <p:cNvGrpSpPr>
            <a:grpSpLocks/>
          </p:cNvGrpSpPr>
          <p:nvPr/>
        </p:nvGrpSpPr>
        <p:grpSpPr bwMode="auto">
          <a:xfrm>
            <a:off x="9678988" y="2330450"/>
            <a:ext cx="1638300" cy="1576388"/>
            <a:chOff x="7656710" y="2279335"/>
            <a:chExt cx="1638324" cy="1577355"/>
          </a:xfrm>
        </p:grpSpPr>
        <p:sp>
          <p:nvSpPr>
            <p:cNvPr id="47125" name="TextBox 17">
              <a:extLst>
                <a:ext uri="{FF2B5EF4-FFF2-40B4-BE49-F238E27FC236}">
                  <a16:creationId xmlns:a16="http://schemas.microsoft.com/office/drawing/2014/main" id="{434BF169-BDFE-919B-FB9C-B9917D2E6222}"/>
                </a:ext>
              </a:extLst>
            </p:cNvPr>
            <p:cNvSpPr txBox="1">
              <a:spLocks noChangeArrowheads="1"/>
            </p:cNvSpPr>
            <p:nvPr/>
          </p:nvSpPr>
          <p:spPr bwMode="auto">
            <a:xfrm>
              <a:off x="7891063" y="2279335"/>
              <a:ext cx="11696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nb-NO" sz="2000">
                  <a:solidFill>
                    <a:schemeClr val="bg1"/>
                  </a:solidFill>
                  <a:latin typeface="Poppins SemiBold" panose="00000700000000000000" pitchFamily="2" charset="0"/>
                  <a:cs typeface="Poppins SemiBold" panose="00000700000000000000" pitchFamily="2" charset="0"/>
                </a:rPr>
                <a:t>2021</a:t>
              </a:r>
              <a:endParaRPr lang="id-ID" altLang="nb-NO" sz="2000" b="1">
                <a:solidFill>
                  <a:schemeClr val="bg1"/>
                </a:solidFill>
                <a:latin typeface="Poppins SemiBold" panose="00000700000000000000" pitchFamily="2" charset="0"/>
                <a:cs typeface="Poppins SemiBold" panose="00000700000000000000" pitchFamily="2" charset="0"/>
              </a:endParaRPr>
            </a:p>
          </p:txBody>
        </p:sp>
        <p:sp>
          <p:nvSpPr>
            <p:cNvPr id="19" name="TextBox 18">
              <a:extLst>
                <a:ext uri="{FF2B5EF4-FFF2-40B4-BE49-F238E27FC236}">
                  <a16:creationId xmlns:a16="http://schemas.microsoft.com/office/drawing/2014/main" id="{68D8440F-46AA-F04E-E7BB-141205EDC46F}"/>
                </a:ext>
              </a:extLst>
            </p:cNvPr>
            <p:cNvSpPr txBox="1"/>
            <p:nvPr/>
          </p:nvSpPr>
          <p:spPr>
            <a:xfrm>
              <a:off x="7656710" y="2679630"/>
              <a:ext cx="1638324" cy="1177060"/>
            </a:xfrm>
            <a:prstGeom prst="rect">
              <a:avLst/>
            </a:prstGeom>
            <a:noFill/>
          </p:spPr>
          <p:txBody>
            <a:bodyPr>
              <a:spAutoFit/>
            </a:bodyPr>
            <a:lstStyle/>
            <a:p>
              <a:pPr algn="ctr" eaLnBrk="1" fontAlgn="auto" hangingPunct="1">
                <a:lnSpc>
                  <a:spcPct val="150000"/>
                </a:lnSpc>
                <a:spcBef>
                  <a:spcPts val="0"/>
                </a:spcBef>
                <a:spcAft>
                  <a:spcPts val="0"/>
                </a:spcAft>
                <a:defRPr/>
              </a:pPr>
              <a:r>
                <a:rPr lang="id-ID" sz="1200" dirty="0">
                  <a:solidFill>
                    <a:schemeClr val="bg1">
                      <a:lumMod val="95000"/>
                    </a:schemeClr>
                  </a:solidFill>
                  <a:latin typeface="Nunito" pitchFamily="2" charset="77"/>
                </a:rPr>
                <a:t>Lorem ipsum dolor sit amet, </a:t>
              </a:r>
              <a:r>
                <a:rPr lang="id-ID" sz="1200" dirty="0" err="1">
                  <a:solidFill>
                    <a:schemeClr val="bg1">
                      <a:lumMod val="95000"/>
                    </a:schemeClr>
                  </a:solidFill>
                  <a:latin typeface="Nunito" pitchFamily="2" charset="77"/>
                </a:rPr>
                <a:t>adipiscing</a:t>
              </a:r>
              <a:r>
                <a:rPr lang="id-ID" sz="1200" dirty="0">
                  <a:solidFill>
                    <a:schemeClr val="bg1">
                      <a:lumMod val="95000"/>
                    </a:schemeClr>
                  </a:solidFill>
                  <a:latin typeface="Nunito" pitchFamily="2" charset="77"/>
                </a:rPr>
                <a:t> elit, sed do eiusmod </a:t>
              </a:r>
              <a:r>
                <a:rPr lang="id-ID" sz="1200" dirty="0" err="1">
                  <a:solidFill>
                    <a:schemeClr val="bg1">
                      <a:lumMod val="95000"/>
                    </a:schemeClr>
                  </a:solidFill>
                  <a:latin typeface="Nunito" pitchFamily="2" charset="77"/>
                </a:rPr>
                <a:t>tempor</a:t>
              </a:r>
              <a:r>
                <a:rPr lang="id-ID" sz="1200" dirty="0">
                  <a:solidFill>
                    <a:schemeClr val="bg1">
                      <a:lumMod val="95000"/>
                    </a:schemeClr>
                  </a:solidFill>
                  <a:latin typeface="Nunito" pitchFamily="2" charset="77"/>
                </a:rPr>
                <a:t> </a:t>
              </a:r>
              <a:r>
                <a:rPr lang="id-ID" sz="1200" dirty="0" err="1">
                  <a:solidFill>
                    <a:schemeClr val="bg1">
                      <a:lumMod val="95000"/>
                    </a:schemeClr>
                  </a:solidFill>
                  <a:latin typeface="Nunito" pitchFamily="2" charset="77"/>
                </a:rPr>
                <a:t>incididunt</a:t>
              </a:r>
              <a:r>
                <a:rPr lang="id-ID" sz="1200" dirty="0">
                  <a:solidFill>
                    <a:schemeClr val="bg1">
                      <a:lumMod val="95000"/>
                    </a:schemeClr>
                  </a:solidFill>
                  <a:latin typeface="Nunito" pitchFamily="2" charset="77"/>
                </a:rPr>
                <a:t>.</a:t>
              </a:r>
            </a:p>
          </p:txBody>
        </p:sp>
      </p:grpSp>
      <p:sp>
        <p:nvSpPr>
          <p:cNvPr id="4" name="Rectangle: Rounded Corners 11">
            <a:extLst>
              <a:ext uri="{FF2B5EF4-FFF2-40B4-BE49-F238E27FC236}">
                <a16:creationId xmlns:a16="http://schemas.microsoft.com/office/drawing/2014/main" id="{BF8B3FEA-AF85-91E1-CCF7-282D6DBC11F0}"/>
              </a:ext>
            </a:extLst>
          </p:cNvPr>
          <p:cNvSpPr/>
          <p:nvPr/>
        </p:nvSpPr>
        <p:spPr>
          <a:xfrm rot="5400000">
            <a:off x="11037094" y="5826919"/>
            <a:ext cx="369888" cy="863600"/>
          </a:xfrm>
          <a:prstGeom prst="roundRect">
            <a:avLst>
              <a:gd name="adj" fmla="val 50000"/>
            </a:avLst>
          </a:prstGeom>
          <a:gradFill>
            <a:gsLst>
              <a:gs pos="0">
                <a:srgbClr val="007367"/>
              </a:gs>
              <a:gs pos="100000">
                <a:srgbClr val="00736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dirty="0"/>
          </a:p>
        </p:txBody>
      </p:sp>
      <p:sp>
        <p:nvSpPr>
          <p:cNvPr id="7" name="Slide Number Placeholder 3">
            <a:extLst>
              <a:ext uri="{FF2B5EF4-FFF2-40B4-BE49-F238E27FC236}">
                <a16:creationId xmlns:a16="http://schemas.microsoft.com/office/drawing/2014/main" id="{16F188A1-79CB-3780-3488-F0C91712FE42}"/>
              </a:ext>
            </a:extLst>
          </p:cNvPr>
          <p:cNvSpPr txBox="1">
            <a:spLocks/>
          </p:cNvSpPr>
          <p:nvPr/>
        </p:nvSpPr>
        <p:spPr bwMode="auto">
          <a:xfrm>
            <a:off x="10987088" y="6118225"/>
            <a:ext cx="47148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fld id="{B2B5A345-A607-45DF-A75F-9CE106888AFE}" type="slidenum">
              <a:rPr lang="nb-NO" altLang="nb-NO" sz="1400" smtClean="0">
                <a:solidFill>
                  <a:schemeClr val="bg1"/>
                </a:solidFill>
                <a:latin typeface="Poppins SemiBold" panose="00000700000000000000" pitchFamily="2" charset="0"/>
                <a:cs typeface="Poppins SemiBold" panose="00000700000000000000" pitchFamily="2" charset="0"/>
              </a:rPr>
              <a:pPr algn="ctr" eaLnBrk="1" hangingPunct="1"/>
              <a:t>14</a:t>
            </a:fld>
            <a:endParaRPr lang="nb-NO" altLang="nb-NO" sz="1400" dirty="0">
              <a:solidFill>
                <a:schemeClr val="bg1"/>
              </a:solidFill>
              <a:latin typeface="Poppins SemiBold" panose="00000700000000000000" pitchFamily="2" charset="0"/>
              <a:cs typeface="Poppins SemiBold" panose="00000700000000000000" pitchFamily="2" charset="0"/>
            </a:endParaRPr>
          </a:p>
        </p:txBody>
      </p:sp>
      <p:pic>
        <p:nvPicPr>
          <p:cNvPr id="10" name="Bilde 9">
            <a:extLst>
              <a:ext uri="{FF2B5EF4-FFF2-40B4-BE49-F238E27FC236}">
                <a16:creationId xmlns:a16="http://schemas.microsoft.com/office/drawing/2014/main" id="{06405EC0-49AE-35B4-8C27-A22BFA5C1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834" y="357376"/>
            <a:ext cx="1969200" cy="539561"/>
          </a:xfrm>
          <a:prstGeom prst="rect">
            <a:avLst/>
          </a:prstGeom>
        </p:spPr>
      </p:pic>
      <p:sp>
        <p:nvSpPr>
          <p:cNvPr id="13" name="TextBox 17">
            <a:extLst>
              <a:ext uri="{FF2B5EF4-FFF2-40B4-BE49-F238E27FC236}">
                <a16:creationId xmlns:a16="http://schemas.microsoft.com/office/drawing/2014/main" id="{022B5614-D4EA-F37E-692B-F11D34789AE0}"/>
              </a:ext>
            </a:extLst>
          </p:cNvPr>
          <p:cNvSpPr txBox="1">
            <a:spLocks noChangeArrowheads="1"/>
          </p:cNvSpPr>
          <p:nvPr/>
        </p:nvSpPr>
        <p:spPr bwMode="auto">
          <a:xfrm>
            <a:off x="586542" y="3020147"/>
            <a:ext cx="4117975"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nb-NO" altLang="nb-NO" dirty="0">
                <a:solidFill>
                  <a:srgbClr val="202122"/>
                </a:solidFill>
                <a:latin typeface="Nunito" pitchFamily="2" charset="0"/>
              </a:rPr>
              <a:t>Fokus: </a:t>
            </a:r>
            <a:r>
              <a:rPr lang="nb-NO" altLang="nb-NO" b="1" dirty="0">
                <a:solidFill>
                  <a:srgbClr val="F28705"/>
                </a:solidFill>
                <a:latin typeface="Nunito" pitchFamily="2" charset="0"/>
              </a:rPr>
              <a:t>bedre bondens økonomi</a:t>
            </a:r>
            <a:endParaRPr lang="id-ID" altLang="nb-NO" b="1" dirty="0">
              <a:solidFill>
                <a:srgbClr val="F28705"/>
              </a:solidFill>
              <a:latin typeface="Nunito" pitchFamily="2" charset="0"/>
            </a:endParaRPr>
          </a:p>
        </p:txBody>
      </p:sp>
      <p:sp>
        <p:nvSpPr>
          <p:cNvPr id="14" name="TextBox 7">
            <a:extLst>
              <a:ext uri="{FF2B5EF4-FFF2-40B4-BE49-F238E27FC236}">
                <a16:creationId xmlns:a16="http://schemas.microsoft.com/office/drawing/2014/main" id="{4A88B67F-DDDE-BE82-E44C-D20BA028117B}"/>
              </a:ext>
            </a:extLst>
          </p:cNvPr>
          <p:cNvSpPr txBox="1"/>
          <p:nvPr/>
        </p:nvSpPr>
        <p:spPr>
          <a:xfrm>
            <a:off x="601663" y="1658090"/>
            <a:ext cx="3606800" cy="1323439"/>
          </a:xfrm>
          <a:prstGeom prst="rect">
            <a:avLst/>
          </a:prstGeom>
          <a:noFill/>
        </p:spPr>
        <p:txBody>
          <a:bodyPr>
            <a:spAutoFit/>
          </a:bodyPr>
          <a:lstStyle/>
          <a:p>
            <a:pPr eaLnBrk="1" fontAlgn="auto" hangingPunct="1">
              <a:spcBef>
                <a:spcPts val="0"/>
              </a:spcBef>
              <a:spcAft>
                <a:spcPts val="0"/>
              </a:spcAft>
              <a:defRPr/>
            </a:pPr>
            <a:r>
              <a:rPr lang="nb-NO" sz="4000" b="1" dirty="0">
                <a:solidFill>
                  <a:srgbClr val="01474F"/>
                </a:solidFill>
                <a:latin typeface="Poppins SemiBold" panose="00000700000000000000" pitchFamily="2" charset="0"/>
                <a:cs typeface="Poppins SemiBold" panose="00000700000000000000" pitchFamily="2" charset="0"/>
              </a:rPr>
              <a:t>Formåls</a:t>
            </a:r>
          </a:p>
          <a:p>
            <a:pPr eaLnBrk="1" fontAlgn="auto" hangingPunct="1">
              <a:spcBef>
                <a:spcPts val="0"/>
              </a:spcBef>
              <a:spcAft>
                <a:spcPts val="0"/>
              </a:spcAft>
              <a:defRPr/>
            </a:pPr>
            <a:r>
              <a:rPr lang="nb-NO" sz="4000" b="1" dirty="0">
                <a:solidFill>
                  <a:srgbClr val="5A7532"/>
                </a:solidFill>
                <a:latin typeface="Poppins SemiBold" panose="00000700000000000000" pitchFamily="2" charset="0"/>
                <a:cs typeface="Poppins SemiBold" panose="00000700000000000000" pitchFamily="2" charset="0"/>
              </a:rPr>
              <a:t>PARAGRAFER</a:t>
            </a:r>
          </a:p>
        </p:txBody>
      </p:sp>
      <p:sp>
        <p:nvSpPr>
          <p:cNvPr id="15" name="Oval 15">
            <a:extLst>
              <a:ext uri="{FF2B5EF4-FFF2-40B4-BE49-F238E27FC236}">
                <a16:creationId xmlns:a16="http://schemas.microsoft.com/office/drawing/2014/main" id="{14BB486F-F3B7-990F-B3B1-F9B417D01E93}"/>
              </a:ext>
            </a:extLst>
          </p:cNvPr>
          <p:cNvSpPr/>
          <p:nvPr/>
        </p:nvSpPr>
        <p:spPr>
          <a:xfrm>
            <a:off x="6723597" y="5544938"/>
            <a:ext cx="279400" cy="279400"/>
          </a:xfrm>
          <a:prstGeom prst="ellipse">
            <a:avLst/>
          </a:prstGeom>
          <a:solidFill>
            <a:srgbClr val="F287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pic>
        <p:nvPicPr>
          <p:cNvPr id="16" name="Grafikk 15">
            <a:extLst>
              <a:ext uri="{FF2B5EF4-FFF2-40B4-BE49-F238E27FC236}">
                <a16:creationId xmlns:a16="http://schemas.microsoft.com/office/drawing/2014/main" id="{D388B73A-DC24-CB06-1A1A-AD37A443D3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9911319">
            <a:off x="3732304" y="854453"/>
            <a:ext cx="473425" cy="432000"/>
          </a:xfrm>
          <a:prstGeom prst="rect">
            <a:avLst/>
          </a:prstGeom>
        </p:spPr>
      </p:pic>
      <p:pic>
        <p:nvPicPr>
          <p:cNvPr id="17" name="Grafikk 16">
            <a:extLst>
              <a:ext uri="{FF2B5EF4-FFF2-40B4-BE49-F238E27FC236}">
                <a16:creationId xmlns:a16="http://schemas.microsoft.com/office/drawing/2014/main" id="{320C6CB8-B42C-7991-BF5C-DD1BD9AFDE7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77739">
            <a:off x="8558101" y="964128"/>
            <a:ext cx="432000" cy="432000"/>
          </a:xfrm>
          <a:prstGeom prst="rect">
            <a:avLst/>
          </a:prstGeom>
        </p:spPr>
      </p:pic>
      <p:pic>
        <p:nvPicPr>
          <p:cNvPr id="18" name="Grafikk 17">
            <a:extLst>
              <a:ext uri="{FF2B5EF4-FFF2-40B4-BE49-F238E27FC236}">
                <a16:creationId xmlns:a16="http://schemas.microsoft.com/office/drawing/2014/main" id="{6BDB6E42-65E9-93F1-F0AA-AB6F488E0C3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32334" y="5199910"/>
            <a:ext cx="762000" cy="762000"/>
          </a:xfrm>
          <a:prstGeom prst="rect">
            <a:avLst/>
          </a:prstGeom>
        </p:spPr>
      </p:pic>
      <p:sp>
        <p:nvSpPr>
          <p:cNvPr id="24" name="Rounded Rectangle 8">
            <a:extLst>
              <a:ext uri="{FF2B5EF4-FFF2-40B4-BE49-F238E27FC236}">
                <a16:creationId xmlns:a16="http://schemas.microsoft.com/office/drawing/2014/main" id="{CF4E21EE-9422-1707-90F8-85574A8F1989}"/>
              </a:ext>
            </a:extLst>
          </p:cNvPr>
          <p:cNvSpPr/>
          <p:nvPr/>
        </p:nvSpPr>
        <p:spPr>
          <a:xfrm>
            <a:off x="7139310" y="1756262"/>
            <a:ext cx="2214000" cy="4467600"/>
          </a:xfrm>
          <a:prstGeom prst="roundRect">
            <a:avLst>
              <a:gd name="adj" fmla="val 50000"/>
            </a:avLst>
          </a:prstGeom>
          <a:solidFill>
            <a:srgbClr val="82A853"/>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endParaRPr lang="en-US" dirty="0"/>
          </a:p>
        </p:txBody>
      </p:sp>
      <p:grpSp>
        <p:nvGrpSpPr>
          <p:cNvPr id="47106" name="Gruppe 47105">
            <a:extLst>
              <a:ext uri="{FF2B5EF4-FFF2-40B4-BE49-F238E27FC236}">
                <a16:creationId xmlns:a16="http://schemas.microsoft.com/office/drawing/2014/main" id="{90753E72-820C-CE90-92D5-2630C8F2F04D}"/>
              </a:ext>
            </a:extLst>
          </p:cNvPr>
          <p:cNvGrpSpPr/>
          <p:nvPr/>
        </p:nvGrpSpPr>
        <p:grpSpPr>
          <a:xfrm>
            <a:off x="4862424" y="969312"/>
            <a:ext cx="2213981" cy="4465717"/>
            <a:chOff x="4924068" y="969312"/>
            <a:chExt cx="2213981" cy="4465717"/>
          </a:xfrm>
        </p:grpSpPr>
        <p:sp>
          <p:nvSpPr>
            <p:cNvPr id="29" name="Rounded Rectangle 7">
              <a:extLst>
                <a:ext uri="{FF2B5EF4-FFF2-40B4-BE49-F238E27FC236}">
                  <a16:creationId xmlns:a16="http://schemas.microsoft.com/office/drawing/2014/main" id="{B07BCB52-A414-CB79-CC53-B4D25C4ED2A2}"/>
                </a:ext>
              </a:extLst>
            </p:cNvPr>
            <p:cNvSpPr>
              <a:spLocks noChangeAspect="1"/>
            </p:cNvSpPr>
            <p:nvPr/>
          </p:nvSpPr>
          <p:spPr>
            <a:xfrm>
              <a:off x="4924068" y="969312"/>
              <a:ext cx="2213981" cy="4465717"/>
            </a:xfrm>
            <a:prstGeom prst="roundRect">
              <a:avLst>
                <a:gd name="adj" fmla="val 50000"/>
              </a:avLst>
            </a:prstGeom>
            <a:solidFill>
              <a:srgbClr val="01474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1" name="TextBox 10">
              <a:extLst>
                <a:ext uri="{FF2B5EF4-FFF2-40B4-BE49-F238E27FC236}">
                  <a16:creationId xmlns:a16="http://schemas.microsoft.com/office/drawing/2014/main" id="{34586E63-94F4-9E5D-1D6E-DB79802DBD49}"/>
                </a:ext>
              </a:extLst>
            </p:cNvPr>
            <p:cNvSpPr txBox="1"/>
            <p:nvPr/>
          </p:nvSpPr>
          <p:spPr bwMode="auto">
            <a:xfrm>
              <a:off x="5014741" y="2195153"/>
              <a:ext cx="2055805" cy="2864246"/>
            </a:xfrm>
            <a:prstGeom prst="rect">
              <a:avLst/>
            </a:prstGeom>
            <a:noFill/>
          </p:spPr>
          <p:txBody>
            <a:bodyPr wrap="square">
              <a:spAutoFit/>
            </a:bodyPr>
            <a:lstStyle/>
            <a:p>
              <a:pPr algn="ctr" eaLnBrk="1" hangingPunct="1">
                <a:lnSpc>
                  <a:spcPct val="150000"/>
                </a:lnSpc>
              </a:pPr>
              <a:r>
                <a:rPr lang="nb-NO" altLang="nb-NO" sz="1100" i="1" dirty="0">
                  <a:solidFill>
                    <a:schemeClr val="bg1"/>
                  </a:solidFill>
                  <a:latin typeface="Nunito" pitchFamily="2" charset="0"/>
                </a:rPr>
                <a:t>«</a:t>
              </a:r>
              <a:r>
                <a:rPr lang="nb-NO" altLang="nb-NO" sz="1100" i="1" dirty="0" err="1">
                  <a:solidFill>
                    <a:schemeClr val="bg1"/>
                  </a:solidFill>
                  <a:latin typeface="Nunito" pitchFamily="2" charset="0"/>
                </a:rPr>
                <a:t>TINEs</a:t>
              </a:r>
              <a:r>
                <a:rPr lang="nb-NO" altLang="nb-NO" sz="1100" i="1" dirty="0">
                  <a:solidFill>
                    <a:schemeClr val="bg1"/>
                  </a:solidFill>
                  <a:latin typeface="Nunito" pitchFamily="2" charset="0"/>
                </a:rPr>
                <a:t> formål er å drive en effektiv, kvalitets- og markedsrettet næringsmiddelvirksomhet på </a:t>
              </a:r>
              <a:r>
                <a:rPr lang="nb-NO" altLang="nb-NO" sz="1100" i="1" dirty="0" err="1">
                  <a:solidFill>
                    <a:schemeClr val="bg1"/>
                  </a:solidFill>
                  <a:latin typeface="Nunito" pitchFamily="2" charset="0"/>
                </a:rPr>
                <a:t>samvirkemessig</a:t>
              </a:r>
              <a:r>
                <a:rPr lang="nb-NO" altLang="nb-NO" sz="1100" i="1" dirty="0">
                  <a:solidFill>
                    <a:schemeClr val="bg1"/>
                  </a:solidFill>
                  <a:latin typeface="Nunito" pitchFamily="2" charset="0"/>
                </a:rPr>
                <a:t> basis. TINE skal arbeide for at eierne får </a:t>
              </a:r>
              <a:r>
                <a:rPr lang="nb-NO" altLang="nb-NO" sz="1100" b="1" i="1" dirty="0">
                  <a:solidFill>
                    <a:srgbClr val="F28705"/>
                  </a:solidFill>
                  <a:latin typeface="Nunito" pitchFamily="2" charset="0"/>
                </a:rPr>
                <a:t>best mulig økonomisk resultat </a:t>
              </a:r>
              <a:r>
                <a:rPr lang="nb-NO" altLang="nb-NO" sz="1100" i="1" dirty="0">
                  <a:solidFill>
                    <a:schemeClr val="bg1"/>
                  </a:solidFill>
                  <a:latin typeface="Nunito" pitchFamily="2" charset="0"/>
                </a:rPr>
                <a:t>av sin melkeproduksjon, og i tillegg ivareta eiernes øvrige felles interesser»</a:t>
              </a:r>
              <a:endParaRPr lang="id-ID" altLang="nb-NO" sz="1100" i="1" dirty="0">
                <a:solidFill>
                  <a:schemeClr val="bg1"/>
                </a:solidFill>
                <a:latin typeface="Nunito" pitchFamily="2" charset="0"/>
              </a:endParaRPr>
            </a:p>
          </p:txBody>
        </p:sp>
      </p:grpSp>
      <p:sp>
        <p:nvSpPr>
          <p:cNvPr id="35" name="Rounded Rectangle 8">
            <a:extLst>
              <a:ext uri="{FF2B5EF4-FFF2-40B4-BE49-F238E27FC236}">
                <a16:creationId xmlns:a16="http://schemas.microsoft.com/office/drawing/2014/main" id="{33C8DB2D-8CF3-D139-3834-EE0389F8BDCB}"/>
              </a:ext>
            </a:extLst>
          </p:cNvPr>
          <p:cNvSpPr/>
          <p:nvPr/>
        </p:nvSpPr>
        <p:spPr>
          <a:xfrm>
            <a:off x="9417153" y="1363134"/>
            <a:ext cx="2214000" cy="4467600"/>
          </a:xfrm>
          <a:prstGeom prst="roundRect">
            <a:avLst>
              <a:gd name="adj" fmla="val 50000"/>
            </a:avLst>
          </a:prstGeom>
          <a:solidFill>
            <a:srgbClr val="82A853"/>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6" name="Ellipse 55">
            <a:extLst>
              <a:ext uri="{FF2B5EF4-FFF2-40B4-BE49-F238E27FC236}">
                <a16:creationId xmlns:a16="http://schemas.microsoft.com/office/drawing/2014/main" id="{7C015F65-879F-A338-0849-9355146AA29A}"/>
              </a:ext>
            </a:extLst>
          </p:cNvPr>
          <p:cNvSpPr/>
          <p:nvPr/>
        </p:nvSpPr>
        <p:spPr>
          <a:xfrm>
            <a:off x="5508081" y="1240318"/>
            <a:ext cx="1025846" cy="761688"/>
          </a:xfrm>
          <a:prstGeom prst="ellipse">
            <a:avLst/>
          </a:prstGeom>
          <a:solidFill>
            <a:srgbClr val="DBEB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4" name="Plassholder for bilde 5">
            <a:extLst>
              <a:ext uri="{FF2B5EF4-FFF2-40B4-BE49-F238E27FC236}">
                <a16:creationId xmlns:a16="http://schemas.microsoft.com/office/drawing/2014/main" id="{724A81DF-6682-6AA6-BA04-D73AACDA72DB}"/>
              </a:ext>
            </a:extLst>
          </p:cNvPr>
          <p:cNvPicPr>
            <a:picLocks noGrp="1" noChangeAspect="1"/>
          </p:cNvPicPr>
          <p:nvPr>
            <p:ph type="pic" sz="quarter" idx="10"/>
          </p:nvPr>
        </p:nvPicPr>
        <p:blipFill rotWithShape="1">
          <a:blip r:embed="rId10">
            <a:extLst>
              <a:ext uri="{28A0092B-C50C-407E-A947-70E740481C1C}">
                <a14:useLocalDpi xmlns:a14="http://schemas.microsoft.com/office/drawing/2010/main" val="0"/>
              </a:ext>
            </a:extLst>
          </a:blip>
          <a:srcRect l="-5857" t="-26454" r="-5857" b="-26454"/>
          <a:stretch/>
        </p:blipFill>
        <p:spPr>
          <a:xfrm>
            <a:off x="5653750" y="1261162"/>
            <a:ext cx="749590" cy="720000"/>
          </a:xfrm>
          <a:solidFill>
            <a:schemeClr val="accent1">
              <a:lumMod val="20000"/>
              <a:lumOff val="80000"/>
            </a:schemeClr>
          </a:solidFill>
        </p:spPr>
      </p:pic>
      <p:sp>
        <p:nvSpPr>
          <p:cNvPr id="57" name="Ellipse 56">
            <a:extLst>
              <a:ext uri="{FF2B5EF4-FFF2-40B4-BE49-F238E27FC236}">
                <a16:creationId xmlns:a16="http://schemas.microsoft.com/office/drawing/2014/main" id="{E26BCD2D-0F21-26E3-8158-41C9481DC550}"/>
              </a:ext>
            </a:extLst>
          </p:cNvPr>
          <p:cNvSpPr/>
          <p:nvPr/>
        </p:nvSpPr>
        <p:spPr>
          <a:xfrm>
            <a:off x="7748852" y="2019916"/>
            <a:ext cx="1025846" cy="761688"/>
          </a:xfrm>
          <a:prstGeom prst="ellipse">
            <a:avLst/>
          </a:prstGeom>
          <a:solidFill>
            <a:srgbClr val="DBE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5" name="Plassholder for bilde 7" descr="Et bilde som inneholder tekst, klokke&#10;&#10;Automatisk generert beskrivelse">
            <a:extLst>
              <a:ext uri="{FF2B5EF4-FFF2-40B4-BE49-F238E27FC236}">
                <a16:creationId xmlns:a16="http://schemas.microsoft.com/office/drawing/2014/main" id="{68A8FA39-C3E7-A544-12BA-129537BE52F7}"/>
              </a:ext>
            </a:extLst>
          </p:cNvPr>
          <p:cNvPicPr preferRelativeResize="0">
            <a:picLocks noGrp="1" noChangeAspect="1"/>
          </p:cNvPicPr>
          <p:nvPr>
            <p:ph type="pic" sz="quarter" idx="11"/>
          </p:nvPr>
        </p:nvPicPr>
        <p:blipFill rotWithShape="1">
          <a:blip r:embed="rId11">
            <a:extLst>
              <a:ext uri="{28A0092B-C50C-407E-A947-70E740481C1C}">
                <a14:useLocalDpi xmlns:a14="http://schemas.microsoft.com/office/drawing/2010/main" val="0"/>
              </a:ext>
            </a:extLst>
          </a:blip>
          <a:srcRect l="-3159" t="-204803" r="-6607" b="-204803"/>
          <a:stretch/>
        </p:blipFill>
        <p:spPr>
          <a:xfrm>
            <a:off x="7886981" y="2019730"/>
            <a:ext cx="749587" cy="720000"/>
          </a:xfrm>
          <a:solidFill>
            <a:schemeClr val="accent1">
              <a:lumMod val="20000"/>
              <a:lumOff val="80000"/>
            </a:schemeClr>
          </a:solidFill>
        </p:spPr>
      </p:pic>
      <p:sp>
        <p:nvSpPr>
          <p:cNvPr id="58" name="Ellipse 57">
            <a:extLst>
              <a:ext uri="{FF2B5EF4-FFF2-40B4-BE49-F238E27FC236}">
                <a16:creationId xmlns:a16="http://schemas.microsoft.com/office/drawing/2014/main" id="{C5C52624-526C-F8DF-DD72-D3B462E2508C}"/>
              </a:ext>
            </a:extLst>
          </p:cNvPr>
          <p:cNvSpPr/>
          <p:nvPr/>
        </p:nvSpPr>
        <p:spPr>
          <a:xfrm>
            <a:off x="9963440" y="1628316"/>
            <a:ext cx="1025846" cy="761688"/>
          </a:xfrm>
          <a:prstGeom prst="ellipse">
            <a:avLst/>
          </a:prstGeom>
          <a:solidFill>
            <a:srgbClr val="DBE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26" name="Picture 2" descr="Felleskjøpet logo | Felleskjøpet.no">
            <a:extLst>
              <a:ext uri="{FF2B5EF4-FFF2-40B4-BE49-F238E27FC236}">
                <a16:creationId xmlns:a16="http://schemas.microsoft.com/office/drawing/2014/main" id="{74E25467-DCED-35CC-F807-826EF5550AA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57960" y="1939579"/>
            <a:ext cx="854654" cy="144000"/>
          </a:xfrm>
          <a:prstGeom prst="rect">
            <a:avLst/>
          </a:prstGeom>
          <a:noFill/>
          <a:extLst>
            <a:ext uri="{909E8E84-426E-40DD-AFC4-6F175D3DCCD1}">
              <a14:hiddenFill xmlns:a14="http://schemas.microsoft.com/office/drawing/2010/main">
                <a:solidFill>
                  <a:srgbClr val="FFFFFF"/>
                </a:solidFill>
              </a14:hiddenFill>
            </a:ext>
          </a:extLst>
        </p:spPr>
      </p:pic>
      <p:sp>
        <p:nvSpPr>
          <p:cNvPr id="47104" name="TextBox 10">
            <a:extLst>
              <a:ext uri="{FF2B5EF4-FFF2-40B4-BE49-F238E27FC236}">
                <a16:creationId xmlns:a16="http://schemas.microsoft.com/office/drawing/2014/main" id="{6457E45D-E93E-3EBF-6447-FE7831688E02}"/>
              </a:ext>
            </a:extLst>
          </p:cNvPr>
          <p:cNvSpPr txBox="1"/>
          <p:nvPr/>
        </p:nvSpPr>
        <p:spPr bwMode="auto">
          <a:xfrm>
            <a:off x="7189844" y="2971420"/>
            <a:ext cx="2055805" cy="2356414"/>
          </a:xfrm>
          <a:prstGeom prst="rect">
            <a:avLst/>
          </a:prstGeom>
          <a:noFill/>
        </p:spPr>
        <p:txBody>
          <a:bodyPr wrap="square">
            <a:spAutoFit/>
          </a:bodyPr>
          <a:lstStyle/>
          <a:p>
            <a:pPr algn="ctr" eaLnBrk="1" hangingPunct="1">
              <a:lnSpc>
                <a:spcPct val="150000"/>
              </a:lnSpc>
            </a:pPr>
            <a:r>
              <a:rPr lang="nb-NO" altLang="nb-NO" sz="1100" i="1" dirty="0">
                <a:solidFill>
                  <a:schemeClr val="bg1"/>
                </a:solidFill>
                <a:latin typeface="Nunito" pitchFamily="2" charset="0"/>
              </a:rPr>
              <a:t>«Nortura SA har til formål å omsette medlemmenes slakt, egg, livdyr og ull på best mulig måte. Foretaket skal ved sin virksomhet bidra til at medlemmene får det </a:t>
            </a:r>
            <a:r>
              <a:rPr lang="nb-NO" altLang="nb-NO" sz="1100" b="1" i="1" dirty="0">
                <a:solidFill>
                  <a:srgbClr val="01474F"/>
                </a:solidFill>
                <a:latin typeface="Nunito" pitchFamily="2" charset="0"/>
              </a:rPr>
              <a:t>best mulig økonomiske resultat</a:t>
            </a:r>
            <a:r>
              <a:rPr lang="nb-NO" altLang="nb-NO" sz="1100" b="1" i="1" dirty="0">
                <a:solidFill>
                  <a:srgbClr val="F28705"/>
                </a:solidFill>
                <a:latin typeface="Nunito" pitchFamily="2" charset="0"/>
              </a:rPr>
              <a:t> </a:t>
            </a:r>
            <a:r>
              <a:rPr lang="nb-NO" altLang="nb-NO" sz="1100" i="1" dirty="0">
                <a:solidFill>
                  <a:schemeClr val="bg1"/>
                </a:solidFill>
                <a:latin typeface="Nunito" pitchFamily="2" charset="0"/>
              </a:rPr>
              <a:t>av sin husdyrproduksjon, både på kort og lang sikt»</a:t>
            </a:r>
            <a:endParaRPr lang="id-ID" altLang="nb-NO" sz="1100" i="1" dirty="0">
              <a:solidFill>
                <a:schemeClr val="bg1"/>
              </a:solidFill>
              <a:latin typeface="Nunito" pitchFamily="2" charset="0"/>
            </a:endParaRPr>
          </a:p>
        </p:txBody>
      </p:sp>
      <p:sp>
        <p:nvSpPr>
          <p:cNvPr id="47105" name="TextBox 10">
            <a:extLst>
              <a:ext uri="{FF2B5EF4-FFF2-40B4-BE49-F238E27FC236}">
                <a16:creationId xmlns:a16="http://schemas.microsoft.com/office/drawing/2014/main" id="{4157AA20-5478-2467-28E0-C221E57E1EA9}"/>
              </a:ext>
            </a:extLst>
          </p:cNvPr>
          <p:cNvSpPr txBox="1"/>
          <p:nvPr/>
        </p:nvSpPr>
        <p:spPr bwMode="auto">
          <a:xfrm>
            <a:off x="9448460" y="2731668"/>
            <a:ext cx="2055805" cy="1594667"/>
          </a:xfrm>
          <a:prstGeom prst="rect">
            <a:avLst/>
          </a:prstGeom>
          <a:noFill/>
        </p:spPr>
        <p:txBody>
          <a:bodyPr wrap="square">
            <a:spAutoFit/>
          </a:bodyPr>
          <a:lstStyle/>
          <a:p>
            <a:pPr algn="ctr" eaLnBrk="1" hangingPunct="1">
              <a:lnSpc>
                <a:spcPct val="150000"/>
              </a:lnSpc>
            </a:pPr>
            <a:r>
              <a:rPr lang="nb-NO" altLang="nb-NO" sz="1100" i="1" dirty="0">
                <a:solidFill>
                  <a:schemeClr val="bg1"/>
                </a:solidFill>
                <a:latin typeface="Nunito" pitchFamily="2" charset="0"/>
              </a:rPr>
              <a:t>«Felleskjøpet Agri er et samvirkeforetak med formål å medvirke til å </a:t>
            </a:r>
            <a:r>
              <a:rPr lang="nb-NO" altLang="nb-NO" sz="1100" b="1" i="1" dirty="0">
                <a:solidFill>
                  <a:srgbClr val="01474F"/>
                </a:solidFill>
                <a:latin typeface="Nunito" pitchFamily="2" charset="0"/>
              </a:rPr>
              <a:t>styrke medlemmenes økonomi</a:t>
            </a:r>
            <a:r>
              <a:rPr lang="nb-NO" altLang="nb-NO" sz="1100" i="1" dirty="0">
                <a:solidFill>
                  <a:schemeClr val="bg1"/>
                </a:solidFill>
                <a:latin typeface="Nunito" pitchFamily="2" charset="0"/>
              </a:rPr>
              <a:t> i landbruksvirksomheten på kort og lang sikt»</a:t>
            </a:r>
            <a:endParaRPr lang="id-ID" altLang="nb-NO" sz="1100" i="1" dirty="0">
              <a:solidFill>
                <a:schemeClr val="bg1"/>
              </a:solidFill>
              <a:latin typeface="Nunito" pitchFamily="2" charset="0"/>
            </a:endParaRPr>
          </a:p>
        </p:txBody>
      </p:sp>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46" name="TextBox 17">
            <a:extLst>
              <a:ext uri="{FF2B5EF4-FFF2-40B4-BE49-F238E27FC236}">
                <a16:creationId xmlns:a16="http://schemas.microsoft.com/office/drawing/2014/main" id="{AD9E9D1A-3E40-57BD-4C00-4DC2DEC60A32}"/>
              </a:ext>
            </a:extLst>
          </p:cNvPr>
          <p:cNvSpPr txBox="1">
            <a:spLocks noChangeArrowheads="1"/>
          </p:cNvSpPr>
          <p:nvPr/>
        </p:nvSpPr>
        <p:spPr bwMode="auto">
          <a:xfrm>
            <a:off x="931856" y="2323390"/>
            <a:ext cx="6515113"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nb-NO" altLang="nb-NO" sz="1600" dirty="0">
                <a:solidFill>
                  <a:srgbClr val="202122"/>
                </a:solidFill>
                <a:latin typeface="Nunito" pitchFamily="2" charset="0"/>
              </a:rPr>
              <a:t>Samvirke er en sammenslutning som skal </a:t>
            </a:r>
            <a:r>
              <a:rPr lang="nb-NO" altLang="nb-NO" sz="1600" b="1" dirty="0">
                <a:solidFill>
                  <a:srgbClr val="F28705"/>
                </a:solidFill>
                <a:latin typeface="Nunito" pitchFamily="2" charset="0"/>
              </a:rPr>
              <a:t>fremme</a:t>
            </a:r>
            <a:r>
              <a:rPr lang="nb-NO" altLang="nb-NO" sz="1600" dirty="0">
                <a:solidFill>
                  <a:srgbClr val="202122"/>
                </a:solidFill>
                <a:latin typeface="Nunito" pitchFamily="2" charset="0"/>
              </a:rPr>
              <a:t> den </a:t>
            </a:r>
            <a:r>
              <a:rPr lang="nb-NO" altLang="nb-NO" sz="1600" b="1" dirty="0">
                <a:solidFill>
                  <a:srgbClr val="01474F"/>
                </a:solidFill>
                <a:latin typeface="Nunito" pitchFamily="2" charset="0"/>
              </a:rPr>
              <a:t>økonomiske interessen </a:t>
            </a:r>
            <a:r>
              <a:rPr lang="nb-NO" altLang="nb-NO" sz="1600" dirty="0">
                <a:solidFill>
                  <a:srgbClr val="202122"/>
                </a:solidFill>
                <a:latin typeface="Nunito" pitchFamily="2" charset="0"/>
              </a:rPr>
              <a:t>til eierne (medlemmene) gjennom deres samhandling med bedriften! </a:t>
            </a:r>
            <a:endParaRPr lang="id-ID" altLang="nb-NO" sz="1600" dirty="0">
              <a:solidFill>
                <a:srgbClr val="F28705"/>
              </a:solidFill>
              <a:latin typeface="Nunito" pitchFamily="2" charset="0"/>
            </a:endParaRPr>
          </a:p>
        </p:txBody>
      </p:sp>
      <p:sp>
        <p:nvSpPr>
          <p:cNvPr id="3" name="Rectangle: Rounded Corners 11">
            <a:extLst>
              <a:ext uri="{FF2B5EF4-FFF2-40B4-BE49-F238E27FC236}">
                <a16:creationId xmlns:a16="http://schemas.microsoft.com/office/drawing/2014/main" id="{E1A5AEEE-F283-FC4B-6787-95A80F52FDF9}"/>
              </a:ext>
            </a:extLst>
          </p:cNvPr>
          <p:cNvSpPr/>
          <p:nvPr/>
        </p:nvSpPr>
        <p:spPr>
          <a:xfrm rot="5400000">
            <a:off x="11037094" y="5826919"/>
            <a:ext cx="369888" cy="863600"/>
          </a:xfrm>
          <a:prstGeom prst="roundRect">
            <a:avLst>
              <a:gd name="adj" fmla="val 50000"/>
            </a:avLst>
          </a:prstGeom>
          <a:gradFill>
            <a:gsLst>
              <a:gs pos="0">
                <a:srgbClr val="007367"/>
              </a:gs>
              <a:gs pos="100000">
                <a:srgbClr val="00736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dirty="0"/>
          </a:p>
        </p:txBody>
      </p:sp>
      <p:sp>
        <p:nvSpPr>
          <p:cNvPr id="4" name="Slide Number Placeholder 3">
            <a:extLst>
              <a:ext uri="{FF2B5EF4-FFF2-40B4-BE49-F238E27FC236}">
                <a16:creationId xmlns:a16="http://schemas.microsoft.com/office/drawing/2014/main" id="{9692ECAB-4649-DFDB-14DB-343BF05EB40C}"/>
              </a:ext>
            </a:extLst>
          </p:cNvPr>
          <p:cNvSpPr txBox="1">
            <a:spLocks/>
          </p:cNvSpPr>
          <p:nvPr/>
        </p:nvSpPr>
        <p:spPr bwMode="auto">
          <a:xfrm>
            <a:off x="10987088" y="6118225"/>
            <a:ext cx="47148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fld id="{B2B5A345-A607-45DF-A75F-9CE106888AFE}" type="slidenum">
              <a:rPr lang="nb-NO" altLang="nb-NO" sz="1400" smtClean="0">
                <a:solidFill>
                  <a:schemeClr val="bg1"/>
                </a:solidFill>
                <a:latin typeface="Poppins SemiBold" panose="00000700000000000000" pitchFamily="2" charset="0"/>
                <a:cs typeface="Poppins SemiBold" panose="00000700000000000000" pitchFamily="2" charset="0"/>
              </a:rPr>
              <a:pPr algn="ctr" eaLnBrk="1" hangingPunct="1"/>
              <a:t>15</a:t>
            </a:fld>
            <a:endParaRPr lang="nb-NO" altLang="nb-NO" sz="1400" dirty="0">
              <a:solidFill>
                <a:schemeClr val="bg1"/>
              </a:solidFill>
              <a:latin typeface="Poppins SemiBold" panose="00000700000000000000" pitchFamily="2" charset="0"/>
              <a:cs typeface="Poppins SemiBold" panose="00000700000000000000" pitchFamily="2" charset="0"/>
            </a:endParaRPr>
          </a:p>
        </p:txBody>
      </p:sp>
      <p:pic>
        <p:nvPicPr>
          <p:cNvPr id="5" name="Bilde 4">
            <a:extLst>
              <a:ext uri="{FF2B5EF4-FFF2-40B4-BE49-F238E27FC236}">
                <a16:creationId xmlns:a16="http://schemas.microsoft.com/office/drawing/2014/main" id="{ADFD5D12-23E2-CB4B-E8F6-4A32451D94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834" y="357376"/>
            <a:ext cx="1969200" cy="539561"/>
          </a:xfrm>
          <a:prstGeom prst="rect">
            <a:avLst/>
          </a:prstGeom>
        </p:spPr>
      </p:pic>
      <p:sp>
        <p:nvSpPr>
          <p:cNvPr id="7" name="Oval 15">
            <a:extLst>
              <a:ext uri="{FF2B5EF4-FFF2-40B4-BE49-F238E27FC236}">
                <a16:creationId xmlns:a16="http://schemas.microsoft.com/office/drawing/2014/main" id="{EF03116A-0777-13DC-32CC-1E5C14C78E2F}"/>
              </a:ext>
            </a:extLst>
          </p:cNvPr>
          <p:cNvSpPr/>
          <p:nvPr/>
        </p:nvSpPr>
        <p:spPr>
          <a:xfrm>
            <a:off x="441416" y="1785191"/>
            <a:ext cx="279400" cy="279400"/>
          </a:xfrm>
          <a:prstGeom prst="ellipse">
            <a:avLst/>
          </a:prstGeom>
          <a:solidFill>
            <a:srgbClr val="F287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pic>
        <p:nvPicPr>
          <p:cNvPr id="9" name="Grafikk 8">
            <a:extLst>
              <a:ext uri="{FF2B5EF4-FFF2-40B4-BE49-F238E27FC236}">
                <a16:creationId xmlns:a16="http://schemas.microsoft.com/office/drawing/2014/main" id="{859A43EA-965C-0683-68A6-A7CD3281D5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477739">
            <a:off x="11437838" y="680938"/>
            <a:ext cx="432000" cy="432000"/>
          </a:xfrm>
          <a:prstGeom prst="rect">
            <a:avLst/>
          </a:prstGeom>
        </p:spPr>
      </p:pic>
      <p:pic>
        <p:nvPicPr>
          <p:cNvPr id="10" name="Grafikk 9">
            <a:extLst>
              <a:ext uri="{FF2B5EF4-FFF2-40B4-BE49-F238E27FC236}">
                <a16:creationId xmlns:a16="http://schemas.microsoft.com/office/drawing/2014/main" id="{18C820CA-C665-B22A-F007-BAD973ABF4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74857" y="5233194"/>
            <a:ext cx="762000" cy="762000"/>
          </a:xfrm>
          <a:prstGeom prst="rect">
            <a:avLst/>
          </a:prstGeom>
        </p:spPr>
      </p:pic>
      <p:pic>
        <p:nvPicPr>
          <p:cNvPr id="11" name="Grafikk 10">
            <a:extLst>
              <a:ext uri="{FF2B5EF4-FFF2-40B4-BE49-F238E27FC236}">
                <a16:creationId xmlns:a16="http://schemas.microsoft.com/office/drawing/2014/main" id="{035BD45F-D27B-6C7A-B3B9-7C1F2B4E8A2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055483">
            <a:off x="-213541" y="5923390"/>
            <a:ext cx="631233" cy="576000"/>
          </a:xfrm>
          <a:prstGeom prst="rect">
            <a:avLst/>
          </a:prstGeom>
        </p:spPr>
      </p:pic>
      <p:sp>
        <p:nvSpPr>
          <p:cNvPr id="13" name="TextBox 7">
            <a:extLst>
              <a:ext uri="{FF2B5EF4-FFF2-40B4-BE49-F238E27FC236}">
                <a16:creationId xmlns:a16="http://schemas.microsoft.com/office/drawing/2014/main" id="{4DC56981-DEF2-7B4F-D9D3-9C397D2AB3B7}"/>
              </a:ext>
            </a:extLst>
          </p:cNvPr>
          <p:cNvSpPr txBox="1"/>
          <p:nvPr/>
        </p:nvSpPr>
        <p:spPr>
          <a:xfrm>
            <a:off x="858925" y="816342"/>
            <a:ext cx="6259425" cy="1323439"/>
          </a:xfrm>
          <a:prstGeom prst="rect">
            <a:avLst/>
          </a:prstGeom>
          <a:noFill/>
        </p:spPr>
        <p:txBody>
          <a:bodyPr wrap="square">
            <a:spAutoFit/>
          </a:bodyPr>
          <a:lstStyle/>
          <a:p>
            <a:pPr algn="r" eaLnBrk="1" fontAlgn="auto" hangingPunct="1">
              <a:spcBef>
                <a:spcPts val="0"/>
              </a:spcBef>
              <a:spcAft>
                <a:spcPts val="0"/>
              </a:spcAft>
              <a:defRPr/>
            </a:pPr>
            <a:r>
              <a:rPr lang="nb-NO" sz="4000" b="1" dirty="0">
                <a:solidFill>
                  <a:srgbClr val="01474F"/>
                </a:solidFill>
                <a:latin typeface="Poppins SemiBold" panose="00000700000000000000" pitchFamily="2" charset="0"/>
                <a:cs typeface="Poppins SemiBold" panose="00000700000000000000" pitchFamily="2" charset="0"/>
              </a:rPr>
              <a:t>Alle har en</a:t>
            </a:r>
            <a:r>
              <a:rPr lang="nb-NO" sz="4000" b="1" dirty="0">
                <a:solidFill>
                  <a:srgbClr val="5A7532"/>
                </a:solidFill>
                <a:latin typeface="Poppins SemiBold" panose="00000700000000000000" pitchFamily="2" charset="0"/>
                <a:cs typeface="Poppins SemiBold" panose="00000700000000000000" pitchFamily="2" charset="0"/>
              </a:rPr>
              <a:t> </a:t>
            </a:r>
          </a:p>
          <a:p>
            <a:pPr algn="r" eaLnBrk="1" fontAlgn="auto" hangingPunct="1">
              <a:spcBef>
                <a:spcPts val="0"/>
              </a:spcBef>
              <a:spcAft>
                <a:spcPts val="0"/>
              </a:spcAft>
              <a:defRPr/>
            </a:pPr>
            <a:r>
              <a:rPr lang="nb-NO" sz="4000" b="1" dirty="0">
                <a:solidFill>
                  <a:srgbClr val="5A7532"/>
                </a:solidFill>
                <a:latin typeface="Poppins SemiBold" panose="00000700000000000000" pitchFamily="2" charset="0"/>
                <a:cs typeface="Poppins SemiBold" panose="00000700000000000000" pitchFamily="2" charset="0"/>
              </a:rPr>
              <a:t>STEMME </a:t>
            </a:r>
            <a:r>
              <a:rPr lang="nb-NO" sz="4000" b="1" dirty="0">
                <a:solidFill>
                  <a:srgbClr val="01474F"/>
                </a:solidFill>
                <a:latin typeface="Poppins SemiBold" panose="00000700000000000000" pitchFamily="2" charset="0"/>
                <a:cs typeface="Poppins SemiBold" panose="00000700000000000000" pitchFamily="2" charset="0"/>
              </a:rPr>
              <a:t>og en </a:t>
            </a:r>
            <a:r>
              <a:rPr lang="nb-NO" sz="4000" b="1" dirty="0">
                <a:solidFill>
                  <a:srgbClr val="5A7532"/>
                </a:solidFill>
                <a:latin typeface="Poppins SemiBold" panose="00000700000000000000" pitchFamily="2" charset="0"/>
                <a:cs typeface="Poppins SemiBold" panose="00000700000000000000" pitchFamily="2" charset="0"/>
              </a:rPr>
              <a:t>RETT!</a:t>
            </a:r>
          </a:p>
        </p:txBody>
      </p:sp>
      <p:pic>
        <p:nvPicPr>
          <p:cNvPr id="24" name="Plassholder for bilde 23">
            <a:extLst>
              <a:ext uri="{FF2B5EF4-FFF2-40B4-BE49-F238E27FC236}">
                <a16:creationId xmlns:a16="http://schemas.microsoft.com/office/drawing/2014/main" id="{491A2295-D155-8196-9A81-95275F29FF85}"/>
              </a:ext>
            </a:extLst>
          </p:cNvPr>
          <p:cNvPicPr>
            <a:picLocks noGrp="1" noChangeAspect="1"/>
          </p:cNvPicPr>
          <p:nvPr>
            <p:ph type="pic" sz="quarter" idx="10"/>
          </p:nvPr>
        </p:nvPicPr>
        <p:blipFill rotWithShape="1">
          <a:blip r:embed="rId10">
            <a:extLst>
              <a:ext uri="{28A0092B-C50C-407E-A947-70E740481C1C}">
                <a14:useLocalDpi xmlns:a14="http://schemas.microsoft.com/office/drawing/2010/main" val="0"/>
              </a:ext>
            </a:extLst>
          </a:blip>
          <a:srcRect/>
          <a:stretch/>
        </p:blipFill>
        <p:spPr>
          <a:xfrm>
            <a:off x="8002588" y="1062038"/>
            <a:ext cx="3243262" cy="4854575"/>
          </a:xfrm>
        </p:spPr>
      </p:pic>
      <p:sp>
        <p:nvSpPr>
          <p:cNvPr id="17" name="Rounded Rectangle 5">
            <a:extLst>
              <a:ext uri="{FF2B5EF4-FFF2-40B4-BE49-F238E27FC236}">
                <a16:creationId xmlns:a16="http://schemas.microsoft.com/office/drawing/2014/main" id="{C285934E-5F0B-93CE-3F93-92E971E778DC}"/>
              </a:ext>
            </a:extLst>
          </p:cNvPr>
          <p:cNvSpPr/>
          <p:nvPr/>
        </p:nvSpPr>
        <p:spPr>
          <a:xfrm rot="5400000">
            <a:off x="6846887" y="2835276"/>
            <a:ext cx="2112963" cy="3338512"/>
          </a:xfrm>
          <a:prstGeom prst="roundRect">
            <a:avLst>
              <a:gd name="adj" fmla="val 13569"/>
            </a:avLst>
          </a:prstGeom>
          <a:solidFill>
            <a:srgbClr val="82A8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9" name="Rounded Rectangle 8">
            <a:extLst>
              <a:ext uri="{FF2B5EF4-FFF2-40B4-BE49-F238E27FC236}">
                <a16:creationId xmlns:a16="http://schemas.microsoft.com/office/drawing/2014/main" id="{661D569D-2740-795D-5318-27F51C9D92DA}"/>
              </a:ext>
            </a:extLst>
          </p:cNvPr>
          <p:cNvSpPr/>
          <p:nvPr/>
        </p:nvSpPr>
        <p:spPr bwMode="auto">
          <a:xfrm rot="5400000">
            <a:off x="6711158" y="3244056"/>
            <a:ext cx="642938" cy="644525"/>
          </a:xfrm>
          <a:prstGeom prst="roundRect">
            <a:avLst>
              <a:gd name="adj" fmla="val 12624"/>
            </a:avLst>
          </a:prstGeom>
          <a:solidFill>
            <a:srgbClr val="F287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 name="TextBox 13">
            <a:extLst>
              <a:ext uri="{FF2B5EF4-FFF2-40B4-BE49-F238E27FC236}">
                <a16:creationId xmlns:a16="http://schemas.microsoft.com/office/drawing/2014/main" id="{3BD31251-AD7D-AEF8-DB1C-D81D309B92D7}"/>
              </a:ext>
            </a:extLst>
          </p:cNvPr>
          <p:cNvSpPr txBox="1">
            <a:spLocks noChangeArrowheads="1"/>
          </p:cNvSpPr>
          <p:nvPr/>
        </p:nvSpPr>
        <p:spPr bwMode="auto">
          <a:xfrm>
            <a:off x="6492586" y="4354945"/>
            <a:ext cx="2781300"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nb-NO" altLang="nb-NO" sz="1200" dirty="0">
                <a:solidFill>
                  <a:schemeClr val="bg1"/>
                </a:solidFill>
                <a:latin typeface="Nunito" pitchFamily="2" charset="0"/>
              </a:rPr>
              <a:t>Eventuell forskjellsbehandling krever saklig grunn.</a:t>
            </a:r>
            <a:endParaRPr lang="id-ID" altLang="nb-NO" sz="1200" dirty="0">
              <a:solidFill>
                <a:schemeClr val="bg1"/>
              </a:solidFill>
              <a:latin typeface="Nunito" pitchFamily="2" charset="0"/>
            </a:endParaRPr>
          </a:p>
        </p:txBody>
      </p:sp>
      <p:sp>
        <p:nvSpPr>
          <p:cNvPr id="22" name="TextBox 14">
            <a:extLst>
              <a:ext uri="{FF2B5EF4-FFF2-40B4-BE49-F238E27FC236}">
                <a16:creationId xmlns:a16="http://schemas.microsoft.com/office/drawing/2014/main" id="{6C48F398-82DC-874D-76B4-491BB37A1A32}"/>
              </a:ext>
            </a:extLst>
          </p:cNvPr>
          <p:cNvSpPr txBox="1">
            <a:spLocks noChangeArrowheads="1"/>
          </p:cNvSpPr>
          <p:nvPr/>
        </p:nvSpPr>
        <p:spPr bwMode="auto">
          <a:xfrm>
            <a:off x="6492586" y="4039033"/>
            <a:ext cx="28800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nb-NO" altLang="nb-NO" sz="1400" b="1" dirty="0">
                <a:solidFill>
                  <a:schemeClr val="bg1"/>
                </a:solidFill>
                <a:latin typeface="Nunito" pitchFamily="2" charset="0"/>
              </a:rPr>
              <a:t>Behandle alle medlemmer likt</a:t>
            </a:r>
            <a:endParaRPr lang="id-ID" altLang="nb-NO" sz="1400" b="1" dirty="0">
              <a:solidFill>
                <a:schemeClr val="bg1"/>
              </a:solidFill>
              <a:latin typeface="Nunito" pitchFamily="2" charset="0"/>
            </a:endParaRPr>
          </a:p>
        </p:txBody>
      </p:sp>
      <p:sp>
        <p:nvSpPr>
          <p:cNvPr id="44032" name="TextBox 13">
            <a:extLst>
              <a:ext uri="{FF2B5EF4-FFF2-40B4-BE49-F238E27FC236}">
                <a16:creationId xmlns:a16="http://schemas.microsoft.com/office/drawing/2014/main" id="{2BF2CA83-56BD-4331-4ECD-80DE4870000A}"/>
              </a:ext>
            </a:extLst>
          </p:cNvPr>
          <p:cNvSpPr txBox="1">
            <a:spLocks noChangeArrowheads="1"/>
          </p:cNvSpPr>
          <p:nvPr/>
        </p:nvSpPr>
        <p:spPr bwMode="auto">
          <a:xfrm>
            <a:off x="6492585" y="4955143"/>
            <a:ext cx="3081339"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nb-NO" altLang="nb-NO" sz="1200" dirty="0">
                <a:solidFill>
                  <a:schemeClr val="bg1"/>
                </a:solidFill>
                <a:latin typeface="Nunito" pitchFamily="2" charset="0"/>
              </a:rPr>
              <a:t>Egen </a:t>
            </a:r>
            <a:r>
              <a:rPr lang="nb-NO" altLang="nb-NO" sz="1200" dirty="0">
                <a:solidFill>
                  <a:schemeClr val="bg1"/>
                </a:solidFill>
                <a:latin typeface="Nunito" pitchFamily="2" charset="0"/>
                <a:hlinkClick r:id="rId11"/>
              </a:rPr>
              <a:t>samvirkelov</a:t>
            </a:r>
            <a:r>
              <a:rPr lang="nb-NO" altLang="nb-NO" sz="1200" dirty="0">
                <a:solidFill>
                  <a:schemeClr val="bg1"/>
                </a:solidFill>
                <a:latin typeface="Nunito" pitchFamily="2" charset="0"/>
              </a:rPr>
              <a:t> og </a:t>
            </a:r>
            <a:r>
              <a:rPr lang="nb-NO" altLang="nb-NO" sz="1200" dirty="0">
                <a:solidFill>
                  <a:schemeClr val="bg1"/>
                </a:solidFill>
                <a:latin typeface="Nunito" pitchFamily="2" charset="0"/>
                <a:hlinkClick r:id="rId12"/>
              </a:rPr>
              <a:t>samvirkeanbefaling</a:t>
            </a:r>
            <a:endParaRPr lang="id-ID" altLang="nb-NO" sz="1200" dirty="0">
              <a:solidFill>
                <a:schemeClr val="bg1"/>
              </a:solidFill>
              <a:latin typeface="Nunito" pitchFamily="2" charset="0"/>
            </a:endParaRPr>
          </a:p>
        </p:txBody>
      </p:sp>
      <p:pic>
        <p:nvPicPr>
          <p:cNvPr id="44039" name="Bilde 44038">
            <a:extLst>
              <a:ext uri="{FF2B5EF4-FFF2-40B4-BE49-F238E27FC236}">
                <a16:creationId xmlns:a16="http://schemas.microsoft.com/office/drawing/2014/main" id="{EBA9A9A9-1D17-9093-E32B-141FC28D4A95}"/>
              </a:ext>
            </a:extLst>
          </p:cNvPr>
          <p:cNvPicPr preferRelativeResize="0">
            <a:picLocks noChangeAspect="1"/>
          </p:cNvPicPr>
          <p:nvPr/>
        </p:nvPicPr>
        <p:blipFill>
          <a:blip r:embed="rId13">
            <a:extLst>
              <a:ext uri="{28A0092B-C50C-407E-A947-70E740481C1C}">
                <a14:useLocalDpi xmlns:a14="http://schemas.microsoft.com/office/drawing/2010/main" val="0"/>
              </a:ext>
            </a:extLst>
          </a:blip>
          <a:stretch>
            <a:fillRect/>
          </a:stretch>
        </p:blipFill>
        <p:spPr>
          <a:xfrm>
            <a:off x="6703800" y="3256473"/>
            <a:ext cx="667702" cy="667702"/>
          </a:xfrm>
          <a:prstGeom prst="rect">
            <a:avLst/>
          </a:prstGeom>
        </p:spPr>
      </p:pic>
      <p:sp>
        <p:nvSpPr>
          <p:cNvPr id="44042" name="TextBox 15">
            <a:extLst>
              <a:ext uri="{FF2B5EF4-FFF2-40B4-BE49-F238E27FC236}">
                <a16:creationId xmlns:a16="http://schemas.microsoft.com/office/drawing/2014/main" id="{10D81B7F-AA42-C45A-2149-A590FE79B201}"/>
              </a:ext>
            </a:extLst>
          </p:cNvPr>
          <p:cNvSpPr txBox="1">
            <a:spLocks noChangeArrowheads="1"/>
          </p:cNvSpPr>
          <p:nvPr/>
        </p:nvSpPr>
        <p:spPr bwMode="auto">
          <a:xfrm>
            <a:off x="1163548" y="4203149"/>
            <a:ext cx="4754994" cy="200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446088" indent="-268288" eaLnBrk="1" hangingPunct="1">
              <a:lnSpc>
                <a:spcPct val="150000"/>
              </a:lnSpc>
              <a:spcAft>
                <a:spcPts val="600"/>
              </a:spcAft>
              <a:buClr>
                <a:srgbClr val="5A7532"/>
              </a:buClr>
              <a:buFont typeface="Wingdings" panose="05000000000000000000" pitchFamily="2" charset="2"/>
              <a:buChar char="ü"/>
            </a:pPr>
            <a:r>
              <a:rPr lang="nb-NO" altLang="nb-NO" sz="1400" dirty="0">
                <a:latin typeface="Nunito" pitchFamily="2" charset="0"/>
              </a:rPr>
              <a:t>Bli innkalt til, delta og stemme på årsmøtet</a:t>
            </a:r>
          </a:p>
          <a:p>
            <a:pPr marL="446088" indent="-268288" eaLnBrk="1" hangingPunct="1">
              <a:buClr>
                <a:srgbClr val="5A7532"/>
              </a:buClr>
              <a:buFont typeface="Wingdings" panose="05000000000000000000" pitchFamily="2" charset="2"/>
              <a:buChar char="ü"/>
            </a:pPr>
            <a:r>
              <a:rPr lang="nb-NO" altLang="nb-NO" sz="1400" dirty="0">
                <a:latin typeface="Nunito" pitchFamily="2" charset="0"/>
              </a:rPr>
              <a:t>Ta opp saker og få tilgjengelige opplysninger fra ledelsen på årsmøte.</a:t>
            </a:r>
          </a:p>
          <a:p>
            <a:pPr marL="446088" indent="-268288" eaLnBrk="1" hangingPunct="1">
              <a:lnSpc>
                <a:spcPct val="150000"/>
              </a:lnSpc>
              <a:spcAft>
                <a:spcPts val="600"/>
              </a:spcAft>
              <a:buClr>
                <a:srgbClr val="5A7532"/>
              </a:buClr>
              <a:buFont typeface="Wingdings" panose="05000000000000000000" pitchFamily="2" charset="2"/>
              <a:buChar char="ü"/>
            </a:pPr>
            <a:r>
              <a:rPr lang="nb-NO" altLang="nb-NO" sz="1400" dirty="0">
                <a:latin typeface="Nunito" pitchFamily="2" charset="0"/>
              </a:rPr>
              <a:t>Få årsregnskap, årsmelding og revisjonsmelding</a:t>
            </a:r>
          </a:p>
          <a:p>
            <a:pPr marL="446088" indent="-268288" eaLnBrk="1" hangingPunct="1">
              <a:buClr>
                <a:srgbClr val="5A7532"/>
              </a:buClr>
              <a:buFont typeface="Wingdings" panose="05000000000000000000" pitchFamily="2" charset="2"/>
              <a:buChar char="ü"/>
            </a:pPr>
            <a:r>
              <a:rPr lang="nb-NO" altLang="nb-NO" sz="1400" dirty="0">
                <a:latin typeface="Nunito" pitchFamily="2" charset="0"/>
              </a:rPr>
              <a:t>Få sin del av overskuddet basert på sin omsetning med foretaket.</a:t>
            </a:r>
          </a:p>
          <a:p>
            <a:pPr algn="ctr" eaLnBrk="1" hangingPunct="1">
              <a:lnSpc>
                <a:spcPct val="150000"/>
              </a:lnSpc>
            </a:pPr>
            <a:endParaRPr lang="id-ID" altLang="nb-NO" sz="1200" dirty="0">
              <a:solidFill>
                <a:schemeClr val="bg1"/>
              </a:solidFill>
              <a:latin typeface="Nunito" pitchFamily="2" charset="0"/>
            </a:endParaRPr>
          </a:p>
        </p:txBody>
      </p:sp>
      <p:sp>
        <p:nvSpPr>
          <p:cNvPr id="44043" name="TextBox 17">
            <a:extLst>
              <a:ext uri="{FF2B5EF4-FFF2-40B4-BE49-F238E27FC236}">
                <a16:creationId xmlns:a16="http://schemas.microsoft.com/office/drawing/2014/main" id="{8B42DD7B-E83A-3B3B-6AF0-FBFFEE26865A}"/>
              </a:ext>
            </a:extLst>
          </p:cNvPr>
          <p:cNvSpPr txBox="1">
            <a:spLocks noChangeArrowheads="1"/>
          </p:cNvSpPr>
          <p:nvPr/>
        </p:nvSpPr>
        <p:spPr bwMode="auto">
          <a:xfrm>
            <a:off x="1099219" y="3745839"/>
            <a:ext cx="242627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nb-NO" altLang="nb-NO" sz="1600" b="1" dirty="0">
                <a:solidFill>
                  <a:srgbClr val="F28705"/>
                </a:solidFill>
                <a:latin typeface="Nunito" pitchFamily="2" charset="0"/>
              </a:rPr>
              <a:t>Eiere har rett til å: </a:t>
            </a:r>
            <a:endParaRPr lang="id-ID" altLang="nb-NO" sz="1600" dirty="0">
              <a:solidFill>
                <a:srgbClr val="F28705"/>
              </a:solidFill>
              <a:latin typeface="Nunito" pitchFamily="2" charset="0"/>
            </a:endParaRPr>
          </a:p>
        </p:txBody>
      </p:sp>
    </p:spTree>
    <p:extLst>
      <p:ext uri="{BB962C8B-B14F-4D97-AF65-F5344CB8AC3E}">
        <p14:creationId xmlns:p14="http://schemas.microsoft.com/office/powerpoint/2010/main" val="58445166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7322EB96-1AE1-EA36-451B-858D6E463B9E}"/>
              </a:ext>
            </a:extLst>
          </p:cNvPr>
          <p:cNvSpPr/>
          <p:nvPr/>
        </p:nvSpPr>
        <p:spPr>
          <a:xfrm rot="5400000">
            <a:off x="3282156" y="1462882"/>
            <a:ext cx="2098675" cy="2100262"/>
          </a:xfrm>
          <a:prstGeom prst="roundRect">
            <a:avLst>
              <a:gd name="adj" fmla="val 13569"/>
            </a:avLst>
          </a:prstGeom>
          <a:solidFill>
            <a:srgbClr val="82A8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1751" name="TextBox 13">
            <a:extLst>
              <a:ext uri="{FF2B5EF4-FFF2-40B4-BE49-F238E27FC236}">
                <a16:creationId xmlns:a16="http://schemas.microsoft.com/office/drawing/2014/main" id="{B7084959-85D5-F624-1B0B-33D9681CBD98}"/>
              </a:ext>
            </a:extLst>
          </p:cNvPr>
          <p:cNvSpPr txBox="1">
            <a:spLocks noChangeArrowheads="1"/>
          </p:cNvSpPr>
          <p:nvPr/>
        </p:nvSpPr>
        <p:spPr bwMode="auto">
          <a:xfrm>
            <a:off x="8668292" y="4213253"/>
            <a:ext cx="24235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nb-NO" altLang="nb-NO" sz="1400" b="1" dirty="0">
                <a:solidFill>
                  <a:srgbClr val="01474F"/>
                </a:solidFill>
                <a:latin typeface="Nunito" pitchFamily="2" charset="0"/>
              </a:rPr>
              <a:t>Spiller en viktig rolle!</a:t>
            </a:r>
            <a:endParaRPr lang="id-ID" altLang="nb-NO" sz="1400" b="1" dirty="0">
              <a:solidFill>
                <a:srgbClr val="01474F"/>
              </a:solidFill>
              <a:latin typeface="Nunito" pitchFamily="2" charset="0"/>
            </a:endParaRPr>
          </a:p>
        </p:txBody>
      </p:sp>
      <p:sp>
        <p:nvSpPr>
          <p:cNvPr id="31753" name="TextBox 15">
            <a:extLst>
              <a:ext uri="{FF2B5EF4-FFF2-40B4-BE49-F238E27FC236}">
                <a16:creationId xmlns:a16="http://schemas.microsoft.com/office/drawing/2014/main" id="{C4F886F5-816C-056F-BC77-2BA7B21CDBC8}"/>
              </a:ext>
            </a:extLst>
          </p:cNvPr>
          <p:cNvSpPr txBox="1">
            <a:spLocks noChangeArrowheads="1"/>
          </p:cNvSpPr>
          <p:nvPr/>
        </p:nvSpPr>
        <p:spPr bwMode="auto">
          <a:xfrm>
            <a:off x="3281363" y="2123421"/>
            <a:ext cx="2100262" cy="388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nb-NO" altLang="nb-NO" sz="1400" u="sng" dirty="0">
                <a:solidFill>
                  <a:schemeClr val="bg1"/>
                </a:solidFill>
                <a:latin typeface="Nunito" pitchFamily="2" charset="0"/>
              </a:rPr>
              <a:t>Markedsregulering</a:t>
            </a:r>
            <a:endParaRPr lang="id-ID" altLang="nb-NO" sz="1400" u="sng" dirty="0">
              <a:solidFill>
                <a:schemeClr val="bg1"/>
              </a:solidFill>
              <a:latin typeface="Nunito" pitchFamily="2" charset="0"/>
            </a:endParaRPr>
          </a:p>
        </p:txBody>
      </p:sp>
      <p:pic>
        <p:nvPicPr>
          <p:cNvPr id="31754" name="Graphic 16">
            <a:extLst>
              <a:ext uri="{FF2B5EF4-FFF2-40B4-BE49-F238E27FC236}">
                <a16:creationId xmlns:a16="http://schemas.microsoft.com/office/drawing/2014/main" id="{D4A1FF3C-F83F-64D6-A0D1-89DAF65B86E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33850" y="1702964"/>
            <a:ext cx="3952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a:extLst>
              <a:ext uri="{FF2B5EF4-FFF2-40B4-BE49-F238E27FC236}">
                <a16:creationId xmlns:a16="http://schemas.microsoft.com/office/drawing/2014/main" id="{F937FD76-F0E4-7638-BE9F-6E8DD2D7E911}"/>
              </a:ext>
            </a:extLst>
          </p:cNvPr>
          <p:cNvSpPr/>
          <p:nvPr/>
        </p:nvSpPr>
        <p:spPr>
          <a:xfrm rot="5400000">
            <a:off x="1099344" y="3658394"/>
            <a:ext cx="2100263" cy="2098675"/>
          </a:xfrm>
          <a:prstGeom prst="roundRect">
            <a:avLst>
              <a:gd name="adj" fmla="val 13569"/>
            </a:avLst>
          </a:prstGeom>
          <a:solidFill>
            <a:srgbClr val="F287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6" name="Plassholder for bilde 15" descr="Et bilde som inneholder tekst&#10;&#10;Automatisk generert beskrivelse">
            <a:extLst>
              <a:ext uri="{FF2B5EF4-FFF2-40B4-BE49-F238E27FC236}">
                <a16:creationId xmlns:a16="http://schemas.microsoft.com/office/drawing/2014/main" id="{7D2F93D8-00E8-F90D-A2A3-5020DA16F3E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a:xfrm>
            <a:off x="1100138" y="1463675"/>
            <a:ext cx="2098675" cy="2098675"/>
          </a:xfrm>
        </p:spPr>
      </p:pic>
      <p:sp>
        <p:nvSpPr>
          <p:cNvPr id="4" name="TextBox 17">
            <a:extLst>
              <a:ext uri="{FF2B5EF4-FFF2-40B4-BE49-F238E27FC236}">
                <a16:creationId xmlns:a16="http://schemas.microsoft.com/office/drawing/2014/main" id="{22F4A432-DAA5-7A92-8BD6-08A56525F5B9}"/>
              </a:ext>
            </a:extLst>
          </p:cNvPr>
          <p:cNvSpPr txBox="1">
            <a:spLocks noChangeArrowheads="1"/>
          </p:cNvSpPr>
          <p:nvPr/>
        </p:nvSpPr>
        <p:spPr bwMode="auto">
          <a:xfrm>
            <a:off x="6810377" y="2435556"/>
            <a:ext cx="4117975"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nb-NO" altLang="nb-NO" b="1" dirty="0">
                <a:solidFill>
                  <a:srgbClr val="F28705"/>
                </a:solidFill>
                <a:latin typeface="Nunito" pitchFamily="2" charset="0"/>
              </a:rPr>
              <a:t>Samvirkets landbrukspolitiske rolle</a:t>
            </a:r>
            <a:endParaRPr lang="id-ID" altLang="nb-NO" b="1" dirty="0">
              <a:solidFill>
                <a:srgbClr val="F28705"/>
              </a:solidFill>
              <a:latin typeface="Nunito" pitchFamily="2" charset="0"/>
            </a:endParaRPr>
          </a:p>
        </p:txBody>
      </p:sp>
      <p:sp>
        <p:nvSpPr>
          <p:cNvPr id="8" name="TextBox 7">
            <a:extLst>
              <a:ext uri="{FF2B5EF4-FFF2-40B4-BE49-F238E27FC236}">
                <a16:creationId xmlns:a16="http://schemas.microsoft.com/office/drawing/2014/main" id="{27499E81-49C9-559F-A3C1-EF9BCAC4081D}"/>
              </a:ext>
            </a:extLst>
          </p:cNvPr>
          <p:cNvSpPr txBox="1"/>
          <p:nvPr/>
        </p:nvSpPr>
        <p:spPr>
          <a:xfrm>
            <a:off x="6046033" y="978833"/>
            <a:ext cx="5896923" cy="1323439"/>
          </a:xfrm>
          <a:prstGeom prst="rect">
            <a:avLst/>
          </a:prstGeom>
          <a:noFill/>
        </p:spPr>
        <p:txBody>
          <a:bodyPr wrap="square">
            <a:spAutoFit/>
          </a:bodyPr>
          <a:lstStyle/>
          <a:p>
            <a:pPr algn="ctr" eaLnBrk="1" fontAlgn="auto" hangingPunct="1">
              <a:spcBef>
                <a:spcPts val="0"/>
              </a:spcBef>
              <a:spcAft>
                <a:spcPts val="0"/>
              </a:spcAft>
              <a:tabLst>
                <a:tab pos="1795463" algn="l"/>
              </a:tabLst>
              <a:defRPr/>
            </a:pPr>
            <a:r>
              <a:rPr lang="nb-NO" sz="4000" b="1" dirty="0">
                <a:solidFill>
                  <a:srgbClr val="01474F"/>
                </a:solidFill>
                <a:latin typeface="Poppins SemiBold" panose="00000700000000000000" pitchFamily="2" charset="0"/>
                <a:cs typeface="Poppins SemiBold" panose="00000700000000000000" pitchFamily="2" charset="0"/>
              </a:rPr>
              <a:t>	Den norske</a:t>
            </a:r>
          </a:p>
          <a:p>
            <a:pPr algn="ctr" eaLnBrk="1" fontAlgn="auto" hangingPunct="1">
              <a:spcBef>
                <a:spcPts val="0"/>
              </a:spcBef>
              <a:spcAft>
                <a:spcPts val="0"/>
              </a:spcAft>
              <a:defRPr/>
            </a:pPr>
            <a:r>
              <a:rPr lang="nb-NO" sz="4000" b="1" dirty="0">
                <a:solidFill>
                  <a:srgbClr val="5A7532"/>
                </a:solidFill>
                <a:latin typeface="Poppins SemiBold" panose="00000700000000000000" pitchFamily="2" charset="0"/>
                <a:cs typeface="Poppins SemiBold" panose="00000700000000000000" pitchFamily="2" charset="0"/>
              </a:rPr>
              <a:t>LANDBRUKSMODELLEN</a:t>
            </a:r>
          </a:p>
        </p:txBody>
      </p:sp>
      <p:sp>
        <p:nvSpPr>
          <p:cNvPr id="11" name="Rectangle: Rounded Corners 11">
            <a:extLst>
              <a:ext uri="{FF2B5EF4-FFF2-40B4-BE49-F238E27FC236}">
                <a16:creationId xmlns:a16="http://schemas.microsoft.com/office/drawing/2014/main" id="{4A99D28D-6332-F3E8-D388-04A6CC619A7A}"/>
              </a:ext>
            </a:extLst>
          </p:cNvPr>
          <p:cNvSpPr/>
          <p:nvPr/>
        </p:nvSpPr>
        <p:spPr>
          <a:xfrm rot="5400000">
            <a:off x="11037094" y="5826919"/>
            <a:ext cx="369888" cy="863600"/>
          </a:xfrm>
          <a:prstGeom prst="roundRect">
            <a:avLst>
              <a:gd name="adj" fmla="val 50000"/>
            </a:avLst>
          </a:prstGeom>
          <a:gradFill>
            <a:gsLst>
              <a:gs pos="0">
                <a:srgbClr val="007367"/>
              </a:gs>
              <a:gs pos="100000">
                <a:srgbClr val="00736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dirty="0"/>
          </a:p>
        </p:txBody>
      </p:sp>
      <p:sp>
        <p:nvSpPr>
          <p:cNvPr id="13" name="Slide Number Placeholder 3">
            <a:extLst>
              <a:ext uri="{FF2B5EF4-FFF2-40B4-BE49-F238E27FC236}">
                <a16:creationId xmlns:a16="http://schemas.microsoft.com/office/drawing/2014/main" id="{F12F305A-5E11-499C-0E65-B86CAFB99B49}"/>
              </a:ext>
            </a:extLst>
          </p:cNvPr>
          <p:cNvSpPr txBox="1">
            <a:spLocks/>
          </p:cNvSpPr>
          <p:nvPr/>
        </p:nvSpPr>
        <p:spPr bwMode="auto">
          <a:xfrm>
            <a:off x="10987088" y="6118225"/>
            <a:ext cx="47148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fld id="{B2B5A345-A607-45DF-A75F-9CE106888AFE}" type="slidenum">
              <a:rPr lang="nb-NO" altLang="nb-NO" sz="1400" smtClean="0">
                <a:solidFill>
                  <a:schemeClr val="bg1"/>
                </a:solidFill>
                <a:latin typeface="Poppins SemiBold" panose="00000700000000000000" pitchFamily="2" charset="0"/>
                <a:cs typeface="Poppins SemiBold" panose="00000700000000000000" pitchFamily="2" charset="0"/>
              </a:rPr>
              <a:pPr algn="ctr" eaLnBrk="1" hangingPunct="1"/>
              <a:t>16</a:t>
            </a:fld>
            <a:endParaRPr lang="nb-NO" altLang="nb-NO" sz="1400" dirty="0">
              <a:solidFill>
                <a:schemeClr val="bg1"/>
              </a:solidFill>
              <a:latin typeface="Poppins SemiBold" panose="00000700000000000000" pitchFamily="2" charset="0"/>
              <a:cs typeface="Poppins SemiBold" panose="00000700000000000000" pitchFamily="2" charset="0"/>
            </a:endParaRPr>
          </a:p>
        </p:txBody>
      </p:sp>
      <p:pic>
        <p:nvPicPr>
          <p:cNvPr id="14" name="Bilde 13">
            <a:extLst>
              <a:ext uri="{FF2B5EF4-FFF2-40B4-BE49-F238E27FC236}">
                <a16:creationId xmlns:a16="http://schemas.microsoft.com/office/drawing/2014/main" id="{ADF3AC62-065F-715E-3481-68B14E4B83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834" y="357376"/>
            <a:ext cx="1969200" cy="539561"/>
          </a:xfrm>
          <a:prstGeom prst="rect">
            <a:avLst/>
          </a:prstGeom>
        </p:spPr>
      </p:pic>
      <p:sp>
        <p:nvSpPr>
          <p:cNvPr id="17" name="Rounded Rectangle 6">
            <a:extLst>
              <a:ext uri="{FF2B5EF4-FFF2-40B4-BE49-F238E27FC236}">
                <a16:creationId xmlns:a16="http://schemas.microsoft.com/office/drawing/2014/main" id="{2FA3BA79-212D-BE3B-9B70-E0913B82D244}"/>
              </a:ext>
            </a:extLst>
          </p:cNvPr>
          <p:cNvSpPr/>
          <p:nvPr/>
        </p:nvSpPr>
        <p:spPr>
          <a:xfrm rot="5400000">
            <a:off x="3282156" y="3658394"/>
            <a:ext cx="2100263" cy="2098675"/>
          </a:xfrm>
          <a:prstGeom prst="roundRect">
            <a:avLst>
              <a:gd name="adj" fmla="val 13569"/>
            </a:avLst>
          </a:prstGeom>
          <a:solidFill>
            <a:srgbClr val="5A75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Rounded Rectangle 6">
            <a:extLst>
              <a:ext uri="{FF2B5EF4-FFF2-40B4-BE49-F238E27FC236}">
                <a16:creationId xmlns:a16="http://schemas.microsoft.com/office/drawing/2014/main" id="{9B6E99BF-522D-AEBA-19B0-26A103250C4A}"/>
              </a:ext>
            </a:extLst>
          </p:cNvPr>
          <p:cNvSpPr/>
          <p:nvPr/>
        </p:nvSpPr>
        <p:spPr>
          <a:xfrm rot="5400000">
            <a:off x="5464968" y="3658394"/>
            <a:ext cx="2100263" cy="2098675"/>
          </a:xfrm>
          <a:prstGeom prst="roundRect">
            <a:avLst>
              <a:gd name="adj" fmla="val 13569"/>
            </a:avLst>
          </a:prstGeom>
          <a:solidFill>
            <a:srgbClr val="01474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9" name="TextBox 19">
            <a:extLst>
              <a:ext uri="{FF2B5EF4-FFF2-40B4-BE49-F238E27FC236}">
                <a16:creationId xmlns:a16="http://schemas.microsoft.com/office/drawing/2014/main" id="{5C0E0D25-6C41-7933-7AE5-5711D98E3A7A}"/>
              </a:ext>
            </a:extLst>
          </p:cNvPr>
          <p:cNvSpPr txBox="1">
            <a:spLocks noChangeArrowheads="1"/>
          </p:cNvSpPr>
          <p:nvPr/>
        </p:nvSpPr>
        <p:spPr bwMode="auto">
          <a:xfrm>
            <a:off x="3282155" y="2557616"/>
            <a:ext cx="2098675" cy="90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nb-NO" altLang="nb-NO" sz="1200" dirty="0">
                <a:solidFill>
                  <a:schemeClr val="bg1"/>
                </a:solidFill>
                <a:latin typeface="Nunito" pitchFamily="2" charset="0"/>
              </a:rPr>
              <a:t>Et avgjørende virkemiddel for å sikre landbruk over hele landet.</a:t>
            </a:r>
            <a:endParaRPr lang="id-ID" altLang="nb-NO" sz="1200" dirty="0">
              <a:solidFill>
                <a:schemeClr val="bg1"/>
              </a:solidFill>
              <a:latin typeface="Nunito" pitchFamily="2" charset="0"/>
            </a:endParaRPr>
          </a:p>
        </p:txBody>
      </p:sp>
      <p:sp>
        <p:nvSpPr>
          <p:cNvPr id="23" name="TextBox 15">
            <a:extLst>
              <a:ext uri="{FF2B5EF4-FFF2-40B4-BE49-F238E27FC236}">
                <a16:creationId xmlns:a16="http://schemas.microsoft.com/office/drawing/2014/main" id="{D318E893-7B63-7F6E-2759-134B9D0F93DC}"/>
              </a:ext>
            </a:extLst>
          </p:cNvPr>
          <p:cNvSpPr txBox="1">
            <a:spLocks noChangeArrowheads="1"/>
          </p:cNvSpPr>
          <p:nvPr/>
        </p:nvSpPr>
        <p:spPr bwMode="auto">
          <a:xfrm>
            <a:off x="1107168" y="4305343"/>
            <a:ext cx="2100262" cy="388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nb-NO" altLang="nb-NO" sz="1400" u="sng" dirty="0">
                <a:solidFill>
                  <a:schemeClr val="bg1"/>
                </a:solidFill>
                <a:latin typeface="Nunito" pitchFamily="2" charset="0"/>
              </a:rPr>
              <a:t>Importvern</a:t>
            </a:r>
            <a:endParaRPr lang="id-ID" altLang="nb-NO" sz="1400" u="sng" dirty="0">
              <a:solidFill>
                <a:schemeClr val="bg1"/>
              </a:solidFill>
              <a:latin typeface="Nunito" pitchFamily="2" charset="0"/>
            </a:endParaRPr>
          </a:p>
        </p:txBody>
      </p:sp>
      <p:sp>
        <p:nvSpPr>
          <p:cNvPr id="25" name="TextBox 19">
            <a:extLst>
              <a:ext uri="{FF2B5EF4-FFF2-40B4-BE49-F238E27FC236}">
                <a16:creationId xmlns:a16="http://schemas.microsoft.com/office/drawing/2014/main" id="{1F5E494C-4444-DF69-1F55-EC7413AF3DFF}"/>
              </a:ext>
            </a:extLst>
          </p:cNvPr>
          <p:cNvSpPr txBox="1">
            <a:spLocks noChangeArrowheads="1"/>
          </p:cNvSpPr>
          <p:nvPr/>
        </p:nvSpPr>
        <p:spPr bwMode="auto">
          <a:xfrm>
            <a:off x="1107960" y="4739538"/>
            <a:ext cx="2098675" cy="90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nb-NO" altLang="nb-NO" sz="1200" dirty="0">
                <a:solidFill>
                  <a:schemeClr val="bg1"/>
                </a:solidFill>
                <a:latin typeface="Nunito" pitchFamily="2" charset="0"/>
              </a:rPr>
              <a:t>Uten importvern vil vi </a:t>
            </a:r>
          </a:p>
          <a:p>
            <a:pPr algn="ctr" eaLnBrk="1" hangingPunct="1">
              <a:lnSpc>
                <a:spcPct val="150000"/>
              </a:lnSpc>
            </a:pPr>
            <a:r>
              <a:rPr lang="nb-NO" altLang="nb-NO" sz="1200" dirty="0">
                <a:solidFill>
                  <a:schemeClr val="bg1"/>
                </a:solidFill>
                <a:latin typeface="Nunito" pitchFamily="2" charset="0"/>
              </a:rPr>
              <a:t>ha minimal norsk matproduksjon.</a:t>
            </a:r>
          </a:p>
        </p:txBody>
      </p:sp>
      <p:pic>
        <p:nvPicPr>
          <p:cNvPr id="27" name="Bilde 26">
            <a:extLst>
              <a:ext uri="{FF2B5EF4-FFF2-40B4-BE49-F238E27FC236}">
                <a16:creationId xmlns:a16="http://schemas.microsoft.com/office/drawing/2014/main" id="{8C03E1A8-E279-82AF-BE13-3BD52EA894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2113" y="3846238"/>
            <a:ext cx="411480" cy="411480"/>
          </a:xfrm>
          <a:prstGeom prst="rect">
            <a:avLst/>
          </a:prstGeom>
        </p:spPr>
      </p:pic>
      <p:pic>
        <p:nvPicPr>
          <p:cNvPr id="31749" name="Bilde 31748">
            <a:extLst>
              <a:ext uri="{FF2B5EF4-FFF2-40B4-BE49-F238E27FC236}">
                <a16:creationId xmlns:a16="http://schemas.microsoft.com/office/drawing/2014/main" id="{17A82927-33C9-9881-0D43-A8B6BF5967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6476" y="3791043"/>
            <a:ext cx="540000" cy="540000"/>
          </a:xfrm>
          <a:prstGeom prst="rect">
            <a:avLst/>
          </a:prstGeom>
        </p:spPr>
      </p:pic>
      <p:pic>
        <p:nvPicPr>
          <p:cNvPr id="31755" name="Bilde 31754">
            <a:extLst>
              <a:ext uri="{FF2B5EF4-FFF2-40B4-BE49-F238E27FC236}">
                <a16:creationId xmlns:a16="http://schemas.microsoft.com/office/drawing/2014/main" id="{34FB7690-B4D2-5690-B617-279EC68EBD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83273" y="3827043"/>
            <a:ext cx="504000" cy="504000"/>
          </a:xfrm>
          <a:prstGeom prst="rect">
            <a:avLst/>
          </a:prstGeom>
        </p:spPr>
      </p:pic>
      <p:sp>
        <p:nvSpPr>
          <p:cNvPr id="31760" name="TextBox 15">
            <a:extLst>
              <a:ext uri="{FF2B5EF4-FFF2-40B4-BE49-F238E27FC236}">
                <a16:creationId xmlns:a16="http://schemas.microsoft.com/office/drawing/2014/main" id="{1818F02E-BF28-BF79-1C38-0FF81D4B075F}"/>
              </a:ext>
            </a:extLst>
          </p:cNvPr>
          <p:cNvSpPr txBox="1">
            <a:spLocks noChangeArrowheads="1"/>
          </p:cNvSpPr>
          <p:nvPr/>
        </p:nvSpPr>
        <p:spPr bwMode="auto">
          <a:xfrm>
            <a:off x="3274333" y="4326746"/>
            <a:ext cx="2100262" cy="388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nb-NO" altLang="nb-NO" sz="1400" u="sng" dirty="0">
                <a:solidFill>
                  <a:schemeClr val="bg1"/>
                </a:solidFill>
                <a:latin typeface="Nunito" pitchFamily="2" charset="0"/>
              </a:rPr>
              <a:t>Jordbruksavtale</a:t>
            </a:r>
            <a:endParaRPr lang="id-ID" altLang="nb-NO" sz="1400" u="sng" dirty="0">
              <a:solidFill>
                <a:schemeClr val="bg1"/>
              </a:solidFill>
              <a:latin typeface="Nunito" pitchFamily="2" charset="0"/>
            </a:endParaRPr>
          </a:p>
        </p:txBody>
      </p:sp>
      <p:sp>
        <p:nvSpPr>
          <p:cNvPr id="31761" name="TextBox 19">
            <a:extLst>
              <a:ext uri="{FF2B5EF4-FFF2-40B4-BE49-F238E27FC236}">
                <a16:creationId xmlns:a16="http://schemas.microsoft.com/office/drawing/2014/main" id="{7A9C9028-2955-C9EC-C8CD-745A6F079889}"/>
              </a:ext>
            </a:extLst>
          </p:cNvPr>
          <p:cNvSpPr txBox="1">
            <a:spLocks noChangeArrowheads="1"/>
          </p:cNvSpPr>
          <p:nvPr/>
        </p:nvSpPr>
        <p:spPr bwMode="auto">
          <a:xfrm>
            <a:off x="3275125" y="4760941"/>
            <a:ext cx="2098675" cy="90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nb-NO" altLang="nb-NO" sz="1200" dirty="0">
                <a:solidFill>
                  <a:schemeClr val="bg1"/>
                </a:solidFill>
                <a:latin typeface="Nunito" pitchFamily="2" charset="0"/>
              </a:rPr>
              <a:t>Norges Bondelag og Norsk Bonde- og Småbrukarlag forhandler med staten.</a:t>
            </a:r>
          </a:p>
        </p:txBody>
      </p:sp>
      <p:sp>
        <p:nvSpPr>
          <p:cNvPr id="31762" name="TextBox 15">
            <a:extLst>
              <a:ext uri="{FF2B5EF4-FFF2-40B4-BE49-F238E27FC236}">
                <a16:creationId xmlns:a16="http://schemas.microsoft.com/office/drawing/2014/main" id="{D1AEAC33-8724-46BB-A6CA-76DB94DE5FE7}"/>
              </a:ext>
            </a:extLst>
          </p:cNvPr>
          <p:cNvSpPr txBox="1">
            <a:spLocks noChangeArrowheads="1"/>
          </p:cNvSpPr>
          <p:nvPr/>
        </p:nvSpPr>
        <p:spPr bwMode="auto">
          <a:xfrm>
            <a:off x="5465762" y="4326746"/>
            <a:ext cx="2100262" cy="388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nb-NO" altLang="nb-NO" sz="1400" u="sng" dirty="0">
                <a:solidFill>
                  <a:schemeClr val="bg1"/>
                </a:solidFill>
                <a:latin typeface="Nunito" pitchFamily="2" charset="0"/>
              </a:rPr>
              <a:t>Samvirke</a:t>
            </a:r>
            <a:endParaRPr lang="id-ID" altLang="nb-NO" sz="1400" u="sng" dirty="0">
              <a:solidFill>
                <a:schemeClr val="bg1"/>
              </a:solidFill>
              <a:latin typeface="Nunito" pitchFamily="2" charset="0"/>
            </a:endParaRPr>
          </a:p>
        </p:txBody>
      </p:sp>
      <p:sp>
        <p:nvSpPr>
          <p:cNvPr id="31763" name="TextBox 19">
            <a:extLst>
              <a:ext uri="{FF2B5EF4-FFF2-40B4-BE49-F238E27FC236}">
                <a16:creationId xmlns:a16="http://schemas.microsoft.com/office/drawing/2014/main" id="{DAB4CC9F-3265-0CEB-0781-764A90A1A890}"/>
              </a:ext>
            </a:extLst>
          </p:cNvPr>
          <p:cNvSpPr txBox="1">
            <a:spLocks noChangeArrowheads="1"/>
          </p:cNvSpPr>
          <p:nvPr/>
        </p:nvSpPr>
        <p:spPr bwMode="auto">
          <a:xfrm>
            <a:off x="5463633" y="4830190"/>
            <a:ext cx="20986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nb-NO" altLang="nb-NO" sz="1200" dirty="0">
                <a:solidFill>
                  <a:schemeClr val="bg1"/>
                </a:solidFill>
                <a:latin typeface="Nunito" pitchFamily="2" charset="0"/>
              </a:rPr>
              <a:t>Samvirkene har ansvar for å ta ut pris i markedet innenfor rammen til jordbruksavtalen.</a:t>
            </a:r>
          </a:p>
        </p:txBody>
      </p:sp>
      <p:sp>
        <p:nvSpPr>
          <p:cNvPr id="31764" name="Oval 15">
            <a:extLst>
              <a:ext uri="{FF2B5EF4-FFF2-40B4-BE49-F238E27FC236}">
                <a16:creationId xmlns:a16="http://schemas.microsoft.com/office/drawing/2014/main" id="{701D5EBF-6D9E-F70B-F6D3-C296B562AFB2}"/>
              </a:ext>
            </a:extLst>
          </p:cNvPr>
          <p:cNvSpPr/>
          <p:nvPr/>
        </p:nvSpPr>
        <p:spPr>
          <a:xfrm>
            <a:off x="284134" y="3007739"/>
            <a:ext cx="279400" cy="279400"/>
          </a:xfrm>
          <a:prstGeom prst="ellipse">
            <a:avLst/>
          </a:prstGeom>
          <a:solidFill>
            <a:srgbClr val="F287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pic>
        <p:nvPicPr>
          <p:cNvPr id="31765" name="Grafikk 31764">
            <a:extLst>
              <a:ext uri="{FF2B5EF4-FFF2-40B4-BE49-F238E27FC236}">
                <a16:creationId xmlns:a16="http://schemas.microsoft.com/office/drawing/2014/main" id="{57D6859E-52AE-6679-6A4B-EEB86EB217E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477739">
            <a:off x="10058626" y="343184"/>
            <a:ext cx="432000" cy="432000"/>
          </a:xfrm>
          <a:prstGeom prst="rect">
            <a:avLst/>
          </a:prstGeom>
        </p:spPr>
      </p:pic>
      <p:pic>
        <p:nvPicPr>
          <p:cNvPr id="31766" name="Grafikk 31765">
            <a:extLst>
              <a:ext uri="{FF2B5EF4-FFF2-40B4-BE49-F238E27FC236}">
                <a16:creationId xmlns:a16="http://schemas.microsoft.com/office/drawing/2014/main" id="{43DDD5F8-44C9-5282-A23A-2DE1BFA12A9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809029" y="6258719"/>
            <a:ext cx="762000" cy="762000"/>
          </a:xfrm>
          <a:prstGeom prst="rect">
            <a:avLst/>
          </a:prstGeom>
        </p:spPr>
      </p:pic>
      <p:pic>
        <p:nvPicPr>
          <p:cNvPr id="31767" name="Grafikk 31766">
            <a:extLst>
              <a:ext uri="{FF2B5EF4-FFF2-40B4-BE49-F238E27FC236}">
                <a16:creationId xmlns:a16="http://schemas.microsoft.com/office/drawing/2014/main" id="{A3A2A40B-8051-731D-3689-0BF7C89C2A3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20055483">
            <a:off x="4432658" y="615508"/>
            <a:ext cx="512877" cy="468000"/>
          </a:xfrm>
          <a:prstGeom prst="rect">
            <a:avLst/>
          </a:prstGeom>
        </p:spPr>
      </p:pic>
    </p:spTree>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ssholder for bilde 9">
            <a:extLst>
              <a:ext uri="{FF2B5EF4-FFF2-40B4-BE49-F238E27FC236}">
                <a16:creationId xmlns:a16="http://schemas.microsoft.com/office/drawing/2014/main" id="{79D48630-56D8-1BD4-4566-B3473EC32DF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p:blipFill>
        <p:spPr>
          <a:xfrm>
            <a:off x="1749425" y="0"/>
            <a:ext cx="8693150" cy="4081463"/>
          </a:xfrm>
        </p:spPr>
      </p:pic>
      <p:sp>
        <p:nvSpPr>
          <p:cNvPr id="6" name="Round Same Side Corner Rectangle 5">
            <a:extLst>
              <a:ext uri="{FF2B5EF4-FFF2-40B4-BE49-F238E27FC236}">
                <a16:creationId xmlns:a16="http://schemas.microsoft.com/office/drawing/2014/main" id="{8C3189CA-6393-19F1-9E65-EFEA039D9AD9}"/>
              </a:ext>
            </a:extLst>
          </p:cNvPr>
          <p:cNvSpPr/>
          <p:nvPr/>
        </p:nvSpPr>
        <p:spPr>
          <a:xfrm>
            <a:off x="1749425" y="4206875"/>
            <a:ext cx="8693150" cy="2651125"/>
          </a:xfrm>
          <a:prstGeom prst="round2SameRect">
            <a:avLst>
              <a:gd name="adj1" fmla="val 13086"/>
              <a:gd name="adj2" fmla="val 0"/>
            </a:avLst>
          </a:prstGeom>
          <a:solidFill>
            <a:srgbClr val="82A8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ounded Rectangle 6">
            <a:extLst>
              <a:ext uri="{FF2B5EF4-FFF2-40B4-BE49-F238E27FC236}">
                <a16:creationId xmlns:a16="http://schemas.microsoft.com/office/drawing/2014/main" id="{4DD28087-96E7-EE76-22BE-E36B3614D240}"/>
              </a:ext>
            </a:extLst>
          </p:cNvPr>
          <p:cNvSpPr/>
          <p:nvPr/>
        </p:nvSpPr>
        <p:spPr>
          <a:xfrm rot="5400000">
            <a:off x="5650707" y="469106"/>
            <a:ext cx="890588" cy="7350125"/>
          </a:xfrm>
          <a:prstGeom prst="roundRect">
            <a:avLst>
              <a:gd name="adj" fmla="val 13569"/>
            </a:avLst>
          </a:prstGeom>
          <a:solidFill>
            <a:srgbClr val="F287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536" name="TextBox 7">
            <a:extLst>
              <a:ext uri="{FF2B5EF4-FFF2-40B4-BE49-F238E27FC236}">
                <a16:creationId xmlns:a16="http://schemas.microsoft.com/office/drawing/2014/main" id="{8C5DF3F5-59B6-3D81-CC2E-58DF0F126D08}"/>
              </a:ext>
            </a:extLst>
          </p:cNvPr>
          <p:cNvSpPr txBox="1">
            <a:spLocks noChangeArrowheads="1"/>
          </p:cNvSpPr>
          <p:nvPr/>
        </p:nvSpPr>
        <p:spPr bwMode="auto">
          <a:xfrm>
            <a:off x="2549525" y="3789363"/>
            <a:ext cx="70929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nb-NO" sz="4000" b="1" dirty="0">
                <a:solidFill>
                  <a:schemeClr val="bg1"/>
                </a:solidFill>
                <a:latin typeface="Poppins SemiBold" pitchFamily="2" charset="0"/>
                <a:cs typeface="Poppins SemiBold" pitchFamily="2" charset="0"/>
              </a:rPr>
              <a:t>Markedsregulatorrollen</a:t>
            </a:r>
            <a:endParaRPr lang="id-ID" altLang="nb-NO" sz="4000" b="1" dirty="0">
              <a:solidFill>
                <a:schemeClr val="bg1"/>
              </a:solidFill>
              <a:latin typeface="Poppins SemiBold" pitchFamily="2" charset="0"/>
              <a:cs typeface="Poppins SemiBold" pitchFamily="2" charset="0"/>
            </a:endParaRPr>
          </a:p>
        </p:txBody>
      </p:sp>
      <p:sp>
        <p:nvSpPr>
          <p:cNvPr id="22538" name="TextBox 29">
            <a:extLst>
              <a:ext uri="{FF2B5EF4-FFF2-40B4-BE49-F238E27FC236}">
                <a16:creationId xmlns:a16="http://schemas.microsoft.com/office/drawing/2014/main" id="{AF28BBC1-7E18-307A-C6C3-11043F1047A6}"/>
              </a:ext>
            </a:extLst>
          </p:cNvPr>
          <p:cNvSpPr txBox="1">
            <a:spLocks noChangeArrowheads="1"/>
          </p:cNvSpPr>
          <p:nvPr/>
        </p:nvSpPr>
        <p:spPr bwMode="auto">
          <a:xfrm>
            <a:off x="5092700" y="5334000"/>
            <a:ext cx="2006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nb-NO" altLang="nb-NO" sz="1400" b="1" dirty="0">
                <a:solidFill>
                  <a:schemeClr val="bg1"/>
                </a:solidFill>
                <a:latin typeface="Nunito" pitchFamily="2" charset="0"/>
              </a:rPr>
              <a:t>Regulatorens ansvar</a:t>
            </a:r>
            <a:endParaRPr lang="id-ID" altLang="nb-NO" sz="1400" b="1" dirty="0">
              <a:solidFill>
                <a:schemeClr val="bg1"/>
              </a:solidFill>
              <a:latin typeface="Nunito" pitchFamily="2" charset="0"/>
            </a:endParaRPr>
          </a:p>
        </p:txBody>
      </p:sp>
      <p:sp>
        <p:nvSpPr>
          <p:cNvPr id="22539" name="TextBox 15">
            <a:extLst>
              <a:ext uri="{FF2B5EF4-FFF2-40B4-BE49-F238E27FC236}">
                <a16:creationId xmlns:a16="http://schemas.microsoft.com/office/drawing/2014/main" id="{5D9DE7C0-C2C6-88BB-3F3D-BB0F2B637B01}"/>
              </a:ext>
            </a:extLst>
          </p:cNvPr>
          <p:cNvSpPr txBox="1">
            <a:spLocks noChangeArrowheads="1"/>
          </p:cNvSpPr>
          <p:nvPr/>
        </p:nvSpPr>
        <p:spPr bwMode="auto">
          <a:xfrm>
            <a:off x="2089929" y="5584825"/>
            <a:ext cx="2474912" cy="1177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446088" indent="-268288" eaLnBrk="1" hangingPunct="1">
              <a:lnSpc>
                <a:spcPct val="150000"/>
              </a:lnSpc>
              <a:buFont typeface="Wingdings" panose="05000000000000000000" pitchFamily="2" charset="2"/>
              <a:buChar char="ü"/>
            </a:pPr>
            <a:r>
              <a:rPr lang="nb-NO" altLang="nb-NO" sz="1200" dirty="0">
                <a:solidFill>
                  <a:schemeClr val="bg1"/>
                </a:solidFill>
                <a:latin typeface="Nunito" pitchFamily="2" charset="0"/>
              </a:rPr>
              <a:t>TINE Råvare: for melk</a:t>
            </a:r>
          </a:p>
          <a:p>
            <a:pPr marL="446088" indent="-268288" eaLnBrk="1" hangingPunct="1">
              <a:lnSpc>
                <a:spcPct val="150000"/>
              </a:lnSpc>
              <a:buFont typeface="Wingdings" panose="05000000000000000000" pitchFamily="2" charset="2"/>
              <a:buChar char="ü"/>
            </a:pPr>
            <a:r>
              <a:rPr lang="nb-NO" altLang="nb-NO" sz="1200" dirty="0">
                <a:solidFill>
                  <a:schemeClr val="bg1"/>
                </a:solidFill>
                <a:latin typeface="Nunito" pitchFamily="2" charset="0"/>
              </a:rPr>
              <a:t>Nortura: for kjøtt og egg</a:t>
            </a:r>
          </a:p>
          <a:p>
            <a:pPr marL="446088" indent="-268288" eaLnBrk="1" hangingPunct="1">
              <a:lnSpc>
                <a:spcPct val="150000"/>
              </a:lnSpc>
              <a:buFont typeface="Wingdings" panose="05000000000000000000" pitchFamily="2" charset="2"/>
              <a:buChar char="ü"/>
            </a:pPr>
            <a:r>
              <a:rPr lang="nb-NO" altLang="nb-NO" sz="1200" dirty="0">
                <a:solidFill>
                  <a:schemeClr val="bg1"/>
                </a:solidFill>
                <a:latin typeface="Nunito" pitchFamily="2" charset="0"/>
              </a:rPr>
              <a:t>Norsk Felleskjøp: for korn</a:t>
            </a:r>
          </a:p>
          <a:p>
            <a:pPr algn="ctr" eaLnBrk="1" hangingPunct="1">
              <a:lnSpc>
                <a:spcPct val="150000"/>
              </a:lnSpc>
            </a:pPr>
            <a:endParaRPr lang="id-ID" altLang="nb-NO" sz="1200" dirty="0">
              <a:solidFill>
                <a:schemeClr val="bg1"/>
              </a:solidFill>
              <a:latin typeface="Nunito" pitchFamily="2" charset="0"/>
            </a:endParaRPr>
          </a:p>
        </p:txBody>
      </p:sp>
      <p:sp>
        <p:nvSpPr>
          <p:cNvPr id="22540" name="TextBox 16">
            <a:extLst>
              <a:ext uri="{FF2B5EF4-FFF2-40B4-BE49-F238E27FC236}">
                <a16:creationId xmlns:a16="http://schemas.microsoft.com/office/drawing/2014/main" id="{4DDACC40-6B1B-D113-A750-272F09330C92}"/>
              </a:ext>
            </a:extLst>
          </p:cNvPr>
          <p:cNvSpPr txBox="1">
            <a:spLocks noChangeArrowheads="1"/>
          </p:cNvSpPr>
          <p:nvPr/>
        </p:nvSpPr>
        <p:spPr bwMode="auto">
          <a:xfrm>
            <a:off x="2277909" y="5327437"/>
            <a:ext cx="20081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nb-NO" altLang="nb-NO" sz="1400" b="1" dirty="0">
                <a:solidFill>
                  <a:schemeClr val="bg1"/>
                </a:solidFill>
                <a:latin typeface="Nunito" pitchFamily="2" charset="0"/>
              </a:rPr>
              <a:t>Markedsregulatorer</a:t>
            </a:r>
            <a:endParaRPr lang="id-ID" altLang="nb-NO" sz="1400" b="1" dirty="0">
              <a:solidFill>
                <a:schemeClr val="bg1"/>
              </a:solidFill>
              <a:latin typeface="Nunito" pitchFamily="2" charset="0"/>
            </a:endParaRPr>
          </a:p>
        </p:txBody>
      </p:sp>
      <p:sp>
        <p:nvSpPr>
          <p:cNvPr id="22544" name="TextBox 32">
            <a:extLst>
              <a:ext uri="{FF2B5EF4-FFF2-40B4-BE49-F238E27FC236}">
                <a16:creationId xmlns:a16="http://schemas.microsoft.com/office/drawing/2014/main" id="{057B6ED3-A806-0EFE-7045-55BB272B0D2B}"/>
              </a:ext>
            </a:extLst>
          </p:cNvPr>
          <p:cNvSpPr txBox="1">
            <a:spLocks noChangeArrowheads="1"/>
          </p:cNvSpPr>
          <p:nvPr/>
        </p:nvSpPr>
        <p:spPr bwMode="auto">
          <a:xfrm>
            <a:off x="7175700" y="5334000"/>
            <a:ext cx="27796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nb-NO" altLang="nb-NO" sz="1400" b="1" dirty="0">
                <a:solidFill>
                  <a:schemeClr val="bg1"/>
                </a:solidFill>
                <a:latin typeface="Nunito" pitchFamily="2" charset="0"/>
              </a:rPr>
              <a:t>Reguleringstiltak</a:t>
            </a:r>
            <a:endParaRPr lang="id-ID" altLang="nb-NO" sz="1400" b="1" dirty="0">
              <a:solidFill>
                <a:schemeClr val="bg1"/>
              </a:solidFill>
              <a:latin typeface="Nunito" pitchFamily="2" charset="0"/>
            </a:endParaRPr>
          </a:p>
        </p:txBody>
      </p:sp>
      <p:sp>
        <p:nvSpPr>
          <p:cNvPr id="4" name="Rectangle: Rounded Corners 11">
            <a:extLst>
              <a:ext uri="{FF2B5EF4-FFF2-40B4-BE49-F238E27FC236}">
                <a16:creationId xmlns:a16="http://schemas.microsoft.com/office/drawing/2014/main" id="{DDD5FDAF-78A3-73F9-25E0-76D6288418D5}"/>
              </a:ext>
            </a:extLst>
          </p:cNvPr>
          <p:cNvSpPr/>
          <p:nvPr/>
        </p:nvSpPr>
        <p:spPr>
          <a:xfrm rot="5400000">
            <a:off x="11037094" y="5826919"/>
            <a:ext cx="369888" cy="863600"/>
          </a:xfrm>
          <a:prstGeom prst="roundRect">
            <a:avLst>
              <a:gd name="adj" fmla="val 50000"/>
            </a:avLst>
          </a:prstGeom>
          <a:gradFill>
            <a:gsLst>
              <a:gs pos="0">
                <a:srgbClr val="007367"/>
              </a:gs>
              <a:gs pos="100000">
                <a:srgbClr val="00736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dirty="0"/>
          </a:p>
        </p:txBody>
      </p:sp>
      <p:sp>
        <p:nvSpPr>
          <p:cNvPr id="5" name="Slide Number Placeholder 3">
            <a:extLst>
              <a:ext uri="{FF2B5EF4-FFF2-40B4-BE49-F238E27FC236}">
                <a16:creationId xmlns:a16="http://schemas.microsoft.com/office/drawing/2014/main" id="{1816673F-676A-1F3F-8FFD-00E23EA4658E}"/>
              </a:ext>
            </a:extLst>
          </p:cNvPr>
          <p:cNvSpPr txBox="1">
            <a:spLocks/>
          </p:cNvSpPr>
          <p:nvPr/>
        </p:nvSpPr>
        <p:spPr bwMode="auto">
          <a:xfrm>
            <a:off x="10987088" y="6118225"/>
            <a:ext cx="47148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fld id="{B2B5A345-A607-45DF-A75F-9CE106888AFE}" type="slidenum">
              <a:rPr lang="nb-NO" altLang="nb-NO" sz="1400" smtClean="0">
                <a:solidFill>
                  <a:schemeClr val="bg1"/>
                </a:solidFill>
                <a:latin typeface="Poppins SemiBold" panose="00000700000000000000" pitchFamily="2" charset="0"/>
                <a:cs typeface="Poppins SemiBold" panose="00000700000000000000" pitchFamily="2" charset="0"/>
              </a:rPr>
              <a:pPr algn="ctr" eaLnBrk="1" hangingPunct="1"/>
              <a:t>17</a:t>
            </a:fld>
            <a:endParaRPr lang="nb-NO" altLang="nb-NO" sz="1400" dirty="0">
              <a:solidFill>
                <a:schemeClr val="bg1"/>
              </a:solidFill>
              <a:latin typeface="Poppins SemiBold" panose="00000700000000000000" pitchFamily="2" charset="0"/>
              <a:cs typeface="Poppins SemiBold" panose="00000700000000000000" pitchFamily="2" charset="0"/>
            </a:endParaRPr>
          </a:p>
        </p:txBody>
      </p:sp>
      <p:sp>
        <p:nvSpPr>
          <p:cNvPr id="11" name="Rektangel: avrundede hjørner 10">
            <a:extLst>
              <a:ext uri="{FF2B5EF4-FFF2-40B4-BE49-F238E27FC236}">
                <a16:creationId xmlns:a16="http://schemas.microsoft.com/office/drawing/2014/main" id="{D48CFE6C-2ACF-204E-F76D-F14BBA522368}"/>
              </a:ext>
            </a:extLst>
          </p:cNvPr>
          <p:cNvSpPr/>
          <p:nvPr/>
        </p:nvSpPr>
        <p:spPr>
          <a:xfrm>
            <a:off x="1338146" y="357376"/>
            <a:ext cx="1116245" cy="5618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a:extLst>
              <a:ext uri="{FF2B5EF4-FFF2-40B4-BE49-F238E27FC236}">
                <a16:creationId xmlns:a16="http://schemas.microsoft.com/office/drawing/2014/main" id="{91A83A1D-B90B-FE3D-FE23-D7F4776E01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834" y="379678"/>
            <a:ext cx="1969200" cy="539561"/>
          </a:xfrm>
          <a:prstGeom prst="rect">
            <a:avLst/>
          </a:prstGeom>
        </p:spPr>
      </p:pic>
      <p:sp>
        <p:nvSpPr>
          <p:cNvPr id="14" name="TextBox 15">
            <a:extLst>
              <a:ext uri="{FF2B5EF4-FFF2-40B4-BE49-F238E27FC236}">
                <a16:creationId xmlns:a16="http://schemas.microsoft.com/office/drawing/2014/main" id="{76486ED6-5422-68AB-B800-66E140729E20}"/>
              </a:ext>
            </a:extLst>
          </p:cNvPr>
          <p:cNvSpPr txBox="1">
            <a:spLocks noChangeArrowheads="1"/>
          </p:cNvSpPr>
          <p:nvPr/>
        </p:nvSpPr>
        <p:spPr bwMode="auto">
          <a:xfrm>
            <a:off x="5085364" y="5584825"/>
            <a:ext cx="2006600" cy="1177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446088" indent="-268288" eaLnBrk="1" hangingPunct="1">
              <a:lnSpc>
                <a:spcPct val="150000"/>
              </a:lnSpc>
              <a:buFont typeface="Wingdings" panose="05000000000000000000" pitchFamily="2" charset="2"/>
              <a:buChar char="ü"/>
            </a:pPr>
            <a:r>
              <a:rPr lang="nb-NO" altLang="nb-NO" sz="1200" dirty="0">
                <a:solidFill>
                  <a:schemeClr val="bg1"/>
                </a:solidFill>
                <a:latin typeface="Nunito" pitchFamily="2" charset="0"/>
              </a:rPr>
              <a:t>Mottaksplikt</a:t>
            </a:r>
          </a:p>
          <a:p>
            <a:pPr marL="446088" indent="-268288" eaLnBrk="1" hangingPunct="1">
              <a:lnSpc>
                <a:spcPct val="150000"/>
              </a:lnSpc>
              <a:buFont typeface="Wingdings" panose="05000000000000000000" pitchFamily="2" charset="2"/>
              <a:buChar char="ü"/>
            </a:pPr>
            <a:r>
              <a:rPr lang="nb-NO" altLang="nb-NO" sz="1200" dirty="0">
                <a:solidFill>
                  <a:schemeClr val="bg1"/>
                </a:solidFill>
                <a:latin typeface="Nunito" pitchFamily="2" charset="0"/>
              </a:rPr>
              <a:t>Forsyningsplikt</a:t>
            </a:r>
          </a:p>
          <a:p>
            <a:pPr marL="446088" indent="-268288" eaLnBrk="1" hangingPunct="1">
              <a:lnSpc>
                <a:spcPct val="150000"/>
              </a:lnSpc>
              <a:buFont typeface="Wingdings" panose="05000000000000000000" pitchFamily="2" charset="2"/>
              <a:buChar char="ü"/>
            </a:pPr>
            <a:r>
              <a:rPr lang="nb-NO" altLang="nb-NO" sz="1200" dirty="0">
                <a:solidFill>
                  <a:schemeClr val="bg1"/>
                </a:solidFill>
                <a:latin typeface="Nunito" pitchFamily="2" charset="0"/>
              </a:rPr>
              <a:t>Prisansvar</a:t>
            </a:r>
          </a:p>
          <a:p>
            <a:pPr algn="ctr" eaLnBrk="1" hangingPunct="1">
              <a:lnSpc>
                <a:spcPct val="150000"/>
              </a:lnSpc>
            </a:pPr>
            <a:endParaRPr lang="id-ID" altLang="nb-NO" sz="1200" dirty="0">
              <a:solidFill>
                <a:schemeClr val="bg1"/>
              </a:solidFill>
              <a:latin typeface="Nunito" pitchFamily="2" charset="0"/>
            </a:endParaRPr>
          </a:p>
        </p:txBody>
      </p:sp>
      <p:sp>
        <p:nvSpPr>
          <p:cNvPr id="16" name="TextBox 15">
            <a:extLst>
              <a:ext uri="{FF2B5EF4-FFF2-40B4-BE49-F238E27FC236}">
                <a16:creationId xmlns:a16="http://schemas.microsoft.com/office/drawing/2014/main" id="{75AD60AB-8C90-7BAB-5C9F-817933D1513D}"/>
              </a:ext>
            </a:extLst>
          </p:cNvPr>
          <p:cNvSpPr txBox="1">
            <a:spLocks noChangeArrowheads="1"/>
          </p:cNvSpPr>
          <p:nvPr/>
        </p:nvSpPr>
        <p:spPr bwMode="auto">
          <a:xfrm>
            <a:off x="7566065" y="5584825"/>
            <a:ext cx="2777465" cy="1361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446088" indent="-268288" eaLnBrk="1" hangingPunct="1">
              <a:lnSpc>
                <a:spcPct val="150000"/>
              </a:lnSpc>
              <a:buFont typeface="Wingdings" panose="05000000000000000000" pitchFamily="2" charset="2"/>
              <a:buChar char="ü"/>
            </a:pPr>
            <a:r>
              <a:rPr lang="nb-NO" altLang="nb-NO" sz="1200" dirty="0">
                <a:solidFill>
                  <a:schemeClr val="bg1"/>
                </a:solidFill>
                <a:latin typeface="Nunito" pitchFamily="2" charset="0"/>
              </a:rPr>
              <a:t>Prognoser</a:t>
            </a:r>
          </a:p>
          <a:p>
            <a:pPr marL="446088" indent="-268288" eaLnBrk="1" hangingPunct="1">
              <a:lnSpc>
                <a:spcPct val="150000"/>
              </a:lnSpc>
              <a:buFont typeface="Wingdings" panose="05000000000000000000" pitchFamily="2" charset="2"/>
              <a:buChar char="ü"/>
            </a:pPr>
            <a:r>
              <a:rPr lang="nb-NO" altLang="nb-NO" sz="1200" dirty="0">
                <a:solidFill>
                  <a:schemeClr val="bg1"/>
                </a:solidFill>
                <a:latin typeface="Nunito" pitchFamily="2" charset="0"/>
              </a:rPr>
              <a:t>Lagring/eksport</a:t>
            </a:r>
          </a:p>
          <a:p>
            <a:pPr marL="446088" indent="-268288" eaLnBrk="1" hangingPunct="1">
              <a:lnSpc>
                <a:spcPct val="150000"/>
              </a:lnSpc>
              <a:buFont typeface="Wingdings" panose="05000000000000000000" pitchFamily="2" charset="2"/>
              <a:buChar char="ü"/>
            </a:pPr>
            <a:r>
              <a:rPr lang="nb-NO" altLang="nb-NO" sz="1200" dirty="0">
                <a:solidFill>
                  <a:schemeClr val="bg1"/>
                </a:solidFill>
                <a:latin typeface="Nunito" pitchFamily="2" charset="0"/>
              </a:rPr>
              <a:t>Markedskampanjer/rådgivning</a:t>
            </a:r>
          </a:p>
          <a:p>
            <a:pPr marL="177800" eaLnBrk="1" hangingPunct="1">
              <a:tabLst>
                <a:tab pos="446088" algn="l"/>
              </a:tabLst>
            </a:pPr>
            <a:r>
              <a:rPr lang="nb-NO" altLang="nb-NO" sz="1200" dirty="0">
                <a:solidFill>
                  <a:schemeClr val="bg1"/>
                </a:solidFill>
                <a:latin typeface="Nunito" pitchFamily="2" charset="0"/>
              </a:rPr>
              <a:t>	om behov for import</a:t>
            </a:r>
          </a:p>
          <a:p>
            <a:pPr algn="ctr" eaLnBrk="1" hangingPunct="1">
              <a:lnSpc>
                <a:spcPct val="150000"/>
              </a:lnSpc>
            </a:pPr>
            <a:endParaRPr lang="id-ID" altLang="nb-NO" sz="1200" dirty="0">
              <a:solidFill>
                <a:schemeClr val="bg1"/>
              </a:solidFill>
              <a:latin typeface="Nunito" pitchFamily="2" charset="0"/>
            </a:endParaRPr>
          </a:p>
        </p:txBody>
      </p:sp>
      <p:pic>
        <p:nvPicPr>
          <p:cNvPr id="17" name="Grafikk 16">
            <a:extLst>
              <a:ext uri="{FF2B5EF4-FFF2-40B4-BE49-F238E27FC236}">
                <a16:creationId xmlns:a16="http://schemas.microsoft.com/office/drawing/2014/main" id="{66CEEDEB-4CED-CBD1-6F76-BFC77D3D89F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477739">
            <a:off x="10944225" y="911225"/>
            <a:ext cx="432000" cy="432000"/>
          </a:xfrm>
          <a:prstGeom prst="rect">
            <a:avLst/>
          </a:prstGeom>
        </p:spPr>
      </p:pic>
      <p:pic>
        <p:nvPicPr>
          <p:cNvPr id="18" name="Grafikk 17">
            <a:extLst>
              <a:ext uri="{FF2B5EF4-FFF2-40B4-BE49-F238E27FC236}">
                <a16:creationId xmlns:a16="http://schemas.microsoft.com/office/drawing/2014/main" id="{31A8EA6A-D49A-3CC2-8A31-CDBA4461C28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705746" y="4459208"/>
            <a:ext cx="762000" cy="762000"/>
          </a:xfrm>
          <a:prstGeom prst="rect">
            <a:avLst/>
          </a:prstGeom>
        </p:spPr>
      </p:pic>
      <p:pic>
        <p:nvPicPr>
          <p:cNvPr id="19" name="Grafikk 18">
            <a:extLst>
              <a:ext uri="{FF2B5EF4-FFF2-40B4-BE49-F238E27FC236}">
                <a16:creationId xmlns:a16="http://schemas.microsoft.com/office/drawing/2014/main" id="{98B67D22-1D46-FE8B-C451-26493FA9B48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0055483">
            <a:off x="-238741" y="3918875"/>
            <a:ext cx="631233" cy="576000"/>
          </a:xfrm>
          <a:prstGeom prst="rect">
            <a:avLst/>
          </a:prstGeom>
        </p:spPr>
      </p:pic>
      <p:pic>
        <p:nvPicPr>
          <p:cNvPr id="21" name="Bilde 20">
            <a:extLst>
              <a:ext uri="{FF2B5EF4-FFF2-40B4-BE49-F238E27FC236}">
                <a16:creationId xmlns:a16="http://schemas.microsoft.com/office/drawing/2014/main" id="{3FBEFBB0-6ED3-35E9-DD49-9135E5B4102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24068" y="4635348"/>
            <a:ext cx="720000" cy="720000"/>
          </a:xfrm>
          <a:prstGeom prst="rect">
            <a:avLst/>
          </a:prstGeom>
        </p:spPr>
      </p:pic>
      <p:pic>
        <p:nvPicPr>
          <p:cNvPr id="23" name="Bilde 22">
            <a:extLst>
              <a:ext uri="{FF2B5EF4-FFF2-40B4-BE49-F238E27FC236}">
                <a16:creationId xmlns:a16="http://schemas.microsoft.com/office/drawing/2014/main" id="{D27313B2-AE47-D165-8366-6573A541AD8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43255" y="4643731"/>
            <a:ext cx="720000" cy="720000"/>
          </a:xfrm>
          <a:prstGeom prst="rect">
            <a:avLst/>
          </a:prstGeom>
        </p:spPr>
      </p:pic>
      <p:pic>
        <p:nvPicPr>
          <p:cNvPr id="24" name="Bilde 23">
            <a:extLst>
              <a:ext uri="{FF2B5EF4-FFF2-40B4-BE49-F238E27FC236}">
                <a16:creationId xmlns:a16="http://schemas.microsoft.com/office/drawing/2014/main" id="{B75AA3FC-21C8-DE6B-83A6-41166535CE7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15047" y="4643731"/>
            <a:ext cx="720000" cy="720000"/>
          </a:xfrm>
          <a:prstGeom prst="rect">
            <a:avLst/>
          </a:prstGeom>
        </p:spPr>
      </p:pic>
    </p:spTree>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1A7C82-81EC-6145-9237-E97571A37198}"/>
              </a:ext>
            </a:extLst>
          </p:cNvPr>
          <p:cNvSpPr>
            <a:spLocks noGrp="1"/>
          </p:cNvSpPr>
          <p:nvPr>
            <p:ph type="pic" sz="quarter" idx="11"/>
          </p:nvPr>
        </p:nvSpPr>
        <p:spPr>
          <a:xfrm>
            <a:off x="6300788" y="3083897"/>
            <a:ext cx="4924800" cy="2324100"/>
          </a:xfrm>
          <a:solidFill>
            <a:srgbClr val="01474F"/>
          </a:solidFill>
        </p:spPr>
        <p:txBody>
          <a:bodyPr/>
          <a:lstStyle/>
          <a:p>
            <a:endParaRPr lang="nb-NO"/>
          </a:p>
        </p:txBody>
      </p:sp>
      <p:sp>
        <p:nvSpPr>
          <p:cNvPr id="4" name="Picture Placeholder 3">
            <a:extLst>
              <a:ext uri="{FF2B5EF4-FFF2-40B4-BE49-F238E27FC236}">
                <a16:creationId xmlns:a16="http://schemas.microsoft.com/office/drawing/2014/main" id="{F736D61D-8ADC-F4E1-3372-C1B5CBBC0B92}"/>
              </a:ext>
            </a:extLst>
          </p:cNvPr>
          <p:cNvSpPr>
            <a:spLocks noGrp="1"/>
          </p:cNvSpPr>
          <p:nvPr>
            <p:ph type="pic" sz="quarter" idx="10"/>
          </p:nvPr>
        </p:nvSpPr>
        <p:spPr>
          <a:xfrm>
            <a:off x="966788" y="3083897"/>
            <a:ext cx="4924425" cy="2324100"/>
          </a:xfrm>
          <a:solidFill>
            <a:srgbClr val="82A853"/>
          </a:solidFill>
        </p:spPr>
        <p:txBody>
          <a:bodyPr/>
          <a:lstStyle/>
          <a:p>
            <a:endParaRPr lang="nb-NO"/>
          </a:p>
        </p:txBody>
      </p:sp>
      <p:grpSp>
        <p:nvGrpSpPr>
          <p:cNvPr id="22" name="Gruppe 21">
            <a:extLst>
              <a:ext uri="{FF2B5EF4-FFF2-40B4-BE49-F238E27FC236}">
                <a16:creationId xmlns:a16="http://schemas.microsoft.com/office/drawing/2014/main" id="{36D01D58-30F8-5989-534F-44CDE3D96C5B}"/>
              </a:ext>
            </a:extLst>
          </p:cNvPr>
          <p:cNvGrpSpPr/>
          <p:nvPr/>
        </p:nvGrpSpPr>
        <p:grpSpPr>
          <a:xfrm>
            <a:off x="9348708" y="2430704"/>
            <a:ext cx="2524125" cy="1060450"/>
            <a:chOff x="9043988" y="4265613"/>
            <a:chExt cx="2524125" cy="1060450"/>
          </a:xfrm>
        </p:grpSpPr>
        <p:sp>
          <p:nvSpPr>
            <p:cNvPr id="7" name="Rounded Rectangle 6">
              <a:extLst>
                <a:ext uri="{FF2B5EF4-FFF2-40B4-BE49-F238E27FC236}">
                  <a16:creationId xmlns:a16="http://schemas.microsoft.com/office/drawing/2014/main" id="{7CA1620E-C488-68F7-6EED-B53F702BC9E2}"/>
                </a:ext>
              </a:extLst>
            </p:cNvPr>
            <p:cNvSpPr/>
            <p:nvPr/>
          </p:nvSpPr>
          <p:spPr>
            <a:xfrm rot="5400000">
              <a:off x="9775826" y="3533775"/>
              <a:ext cx="1060450" cy="2524125"/>
            </a:xfrm>
            <a:prstGeom prst="roundRect">
              <a:avLst>
                <a:gd name="adj" fmla="val 13569"/>
              </a:avLst>
            </a:prstGeom>
            <a:solidFill>
              <a:srgbClr val="F287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25610" name="Group 15">
              <a:extLst>
                <a:ext uri="{FF2B5EF4-FFF2-40B4-BE49-F238E27FC236}">
                  <a16:creationId xmlns:a16="http://schemas.microsoft.com/office/drawing/2014/main" id="{2C57095E-6238-96F3-2433-6C4973B9FF1D}"/>
                </a:ext>
              </a:extLst>
            </p:cNvPr>
            <p:cNvGrpSpPr>
              <a:grpSpLocks/>
            </p:cNvGrpSpPr>
            <p:nvPr/>
          </p:nvGrpSpPr>
          <p:grpSpPr bwMode="auto">
            <a:xfrm>
              <a:off x="9228138" y="4500563"/>
              <a:ext cx="2006600" cy="588962"/>
              <a:chOff x="980786" y="4601821"/>
              <a:chExt cx="2007504" cy="589253"/>
            </a:xfrm>
          </p:grpSpPr>
          <p:sp>
            <p:nvSpPr>
              <p:cNvPr id="25617" name="TextBox 16">
                <a:extLst>
                  <a:ext uri="{FF2B5EF4-FFF2-40B4-BE49-F238E27FC236}">
                    <a16:creationId xmlns:a16="http://schemas.microsoft.com/office/drawing/2014/main" id="{C6D0E550-A456-20FE-1F87-CC0A1768CC2D}"/>
                  </a:ext>
                </a:extLst>
              </p:cNvPr>
              <p:cNvSpPr txBox="1">
                <a:spLocks noChangeArrowheads="1"/>
              </p:cNvSpPr>
              <p:nvPr/>
            </p:nvSpPr>
            <p:spPr bwMode="auto">
              <a:xfrm>
                <a:off x="980786" y="4601821"/>
                <a:ext cx="20075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nb-NO" altLang="nb-NO" sz="1400" b="1" dirty="0">
                    <a:solidFill>
                      <a:schemeClr val="bg1"/>
                    </a:solidFill>
                    <a:latin typeface="Nunito" pitchFamily="2" charset="0"/>
                  </a:rPr>
                  <a:t>AKSJESELSKAP</a:t>
                </a:r>
                <a:endParaRPr lang="id-ID" altLang="nb-NO" sz="1400" b="1" dirty="0">
                  <a:solidFill>
                    <a:schemeClr val="bg1"/>
                  </a:solidFill>
                  <a:latin typeface="Nunito" pitchFamily="2" charset="0"/>
                </a:endParaRPr>
              </a:p>
            </p:txBody>
          </p:sp>
          <p:sp>
            <p:nvSpPr>
              <p:cNvPr id="25618" name="TextBox 17">
                <a:extLst>
                  <a:ext uri="{FF2B5EF4-FFF2-40B4-BE49-F238E27FC236}">
                    <a16:creationId xmlns:a16="http://schemas.microsoft.com/office/drawing/2014/main" id="{A03E46D9-88A4-F9B4-0894-A736D09B9061}"/>
                  </a:ext>
                </a:extLst>
              </p:cNvPr>
              <p:cNvSpPr txBox="1">
                <a:spLocks noChangeArrowheads="1"/>
              </p:cNvSpPr>
              <p:nvPr/>
            </p:nvSpPr>
            <p:spPr bwMode="auto">
              <a:xfrm>
                <a:off x="980786" y="4914075"/>
                <a:ext cx="20075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nb-NO" altLang="nb-NO" sz="1200" dirty="0">
                    <a:solidFill>
                      <a:schemeClr val="bg1"/>
                    </a:solidFill>
                    <a:latin typeface="Nunito" pitchFamily="2" charset="0"/>
                  </a:rPr>
                  <a:t>Betaler ut det de </a:t>
                </a:r>
                <a:r>
                  <a:rPr lang="nb-NO" altLang="nb-NO" sz="1200" u="sng" dirty="0">
                    <a:solidFill>
                      <a:schemeClr val="bg1"/>
                    </a:solidFill>
                    <a:latin typeface="Nunito" pitchFamily="2" charset="0"/>
                  </a:rPr>
                  <a:t>MÅ</a:t>
                </a:r>
                <a:endParaRPr lang="id-ID" altLang="nb-NO" sz="1200" u="sng" dirty="0">
                  <a:solidFill>
                    <a:schemeClr val="bg1"/>
                  </a:solidFill>
                  <a:latin typeface="Nunito" pitchFamily="2" charset="0"/>
                </a:endParaRPr>
              </a:p>
            </p:txBody>
          </p:sp>
        </p:grpSp>
      </p:grpSp>
      <p:sp>
        <p:nvSpPr>
          <p:cNvPr id="3" name="Rectangle: Rounded Corners 11">
            <a:extLst>
              <a:ext uri="{FF2B5EF4-FFF2-40B4-BE49-F238E27FC236}">
                <a16:creationId xmlns:a16="http://schemas.microsoft.com/office/drawing/2014/main" id="{69FA692F-CE2A-9012-27E3-03EB802570BC}"/>
              </a:ext>
            </a:extLst>
          </p:cNvPr>
          <p:cNvSpPr/>
          <p:nvPr/>
        </p:nvSpPr>
        <p:spPr>
          <a:xfrm rot="5400000">
            <a:off x="11037094" y="5826919"/>
            <a:ext cx="369888" cy="863600"/>
          </a:xfrm>
          <a:prstGeom prst="roundRect">
            <a:avLst>
              <a:gd name="adj" fmla="val 50000"/>
            </a:avLst>
          </a:prstGeom>
          <a:gradFill>
            <a:gsLst>
              <a:gs pos="0">
                <a:srgbClr val="007367"/>
              </a:gs>
              <a:gs pos="100000">
                <a:srgbClr val="00736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dirty="0"/>
          </a:p>
        </p:txBody>
      </p:sp>
      <p:sp>
        <p:nvSpPr>
          <p:cNvPr id="6" name="Slide Number Placeholder 3">
            <a:extLst>
              <a:ext uri="{FF2B5EF4-FFF2-40B4-BE49-F238E27FC236}">
                <a16:creationId xmlns:a16="http://schemas.microsoft.com/office/drawing/2014/main" id="{3BEE41B1-9AEF-518D-AEFB-63A5FC09A195}"/>
              </a:ext>
            </a:extLst>
          </p:cNvPr>
          <p:cNvSpPr txBox="1">
            <a:spLocks/>
          </p:cNvSpPr>
          <p:nvPr/>
        </p:nvSpPr>
        <p:spPr bwMode="auto">
          <a:xfrm>
            <a:off x="10987088" y="6118225"/>
            <a:ext cx="47148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fld id="{B2B5A345-A607-45DF-A75F-9CE106888AFE}" type="slidenum">
              <a:rPr lang="nb-NO" altLang="nb-NO" sz="1400" smtClean="0">
                <a:solidFill>
                  <a:schemeClr val="bg1"/>
                </a:solidFill>
                <a:latin typeface="Poppins SemiBold" panose="00000700000000000000" pitchFamily="2" charset="0"/>
                <a:cs typeface="Poppins SemiBold" panose="00000700000000000000" pitchFamily="2" charset="0"/>
              </a:rPr>
              <a:pPr algn="ctr" eaLnBrk="1" hangingPunct="1"/>
              <a:t>18</a:t>
            </a:fld>
            <a:endParaRPr lang="nb-NO" altLang="nb-NO" sz="1400" dirty="0">
              <a:solidFill>
                <a:schemeClr val="bg1"/>
              </a:solidFill>
              <a:latin typeface="Poppins SemiBold" panose="00000700000000000000" pitchFamily="2" charset="0"/>
              <a:cs typeface="Poppins SemiBold" panose="00000700000000000000" pitchFamily="2" charset="0"/>
            </a:endParaRPr>
          </a:p>
        </p:txBody>
      </p:sp>
      <p:pic>
        <p:nvPicPr>
          <p:cNvPr id="8" name="Bilde 7">
            <a:extLst>
              <a:ext uri="{FF2B5EF4-FFF2-40B4-BE49-F238E27FC236}">
                <a16:creationId xmlns:a16="http://schemas.microsoft.com/office/drawing/2014/main" id="{DB1179D9-CC4D-7889-985D-174314D9AF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834" y="379678"/>
            <a:ext cx="1969200" cy="539561"/>
          </a:xfrm>
          <a:prstGeom prst="rect">
            <a:avLst/>
          </a:prstGeom>
        </p:spPr>
      </p:pic>
      <p:sp>
        <p:nvSpPr>
          <p:cNvPr id="9" name="TextBox 15">
            <a:extLst>
              <a:ext uri="{FF2B5EF4-FFF2-40B4-BE49-F238E27FC236}">
                <a16:creationId xmlns:a16="http://schemas.microsoft.com/office/drawing/2014/main" id="{10BEECEE-59DF-3977-4716-B939AD9CC2E7}"/>
              </a:ext>
            </a:extLst>
          </p:cNvPr>
          <p:cNvSpPr txBox="1"/>
          <p:nvPr/>
        </p:nvSpPr>
        <p:spPr>
          <a:xfrm>
            <a:off x="2135695" y="990595"/>
            <a:ext cx="7920610" cy="707886"/>
          </a:xfrm>
          <a:prstGeom prst="rect">
            <a:avLst/>
          </a:prstGeom>
          <a:noFill/>
        </p:spPr>
        <p:txBody>
          <a:bodyPr wrap="square">
            <a:spAutoFit/>
          </a:bodyPr>
          <a:lstStyle/>
          <a:p>
            <a:pPr algn="ctr" eaLnBrk="1" fontAlgn="auto" hangingPunct="1">
              <a:spcBef>
                <a:spcPts val="0"/>
              </a:spcBef>
              <a:spcAft>
                <a:spcPts val="0"/>
              </a:spcAft>
              <a:defRPr/>
            </a:pPr>
            <a:r>
              <a:rPr lang="nb-NO" sz="4000" b="1" dirty="0">
                <a:solidFill>
                  <a:srgbClr val="01474F"/>
                </a:solidFill>
                <a:latin typeface="Poppins SemiBold" panose="00000700000000000000" pitchFamily="2" charset="0"/>
                <a:cs typeface="Poppins SemiBold" panose="00000700000000000000" pitchFamily="2" charset="0"/>
              </a:rPr>
              <a:t>SAMVIRKE vs. </a:t>
            </a:r>
            <a:r>
              <a:rPr lang="nb-NO" sz="4000" b="1" dirty="0">
                <a:solidFill>
                  <a:srgbClr val="5A7532"/>
                </a:solidFill>
                <a:latin typeface="Poppins SemiBold" panose="00000700000000000000" pitchFamily="2" charset="0"/>
                <a:cs typeface="Poppins SemiBold" panose="00000700000000000000" pitchFamily="2" charset="0"/>
              </a:rPr>
              <a:t>AKSJESELSKAP</a:t>
            </a:r>
          </a:p>
        </p:txBody>
      </p:sp>
      <p:sp>
        <p:nvSpPr>
          <p:cNvPr id="10" name="TextBox 17">
            <a:extLst>
              <a:ext uri="{FF2B5EF4-FFF2-40B4-BE49-F238E27FC236}">
                <a16:creationId xmlns:a16="http://schemas.microsoft.com/office/drawing/2014/main" id="{0949637F-DDEE-8534-7D46-5DDB5EECE66C}"/>
              </a:ext>
            </a:extLst>
          </p:cNvPr>
          <p:cNvSpPr txBox="1">
            <a:spLocks noChangeArrowheads="1"/>
          </p:cNvSpPr>
          <p:nvPr/>
        </p:nvSpPr>
        <p:spPr bwMode="auto">
          <a:xfrm>
            <a:off x="2764174" y="1712720"/>
            <a:ext cx="6584534"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nb-NO" altLang="nb-NO" dirty="0">
                <a:latin typeface="Nunito" pitchFamily="2" charset="0"/>
              </a:rPr>
              <a:t>Ulike</a:t>
            </a:r>
            <a:r>
              <a:rPr lang="nb-NO" altLang="nb-NO" b="1" dirty="0">
                <a:solidFill>
                  <a:srgbClr val="F28705"/>
                </a:solidFill>
                <a:latin typeface="Nunito" pitchFamily="2" charset="0"/>
              </a:rPr>
              <a:t> MÅL </a:t>
            </a:r>
            <a:r>
              <a:rPr lang="nb-NO" altLang="nb-NO" dirty="0">
                <a:latin typeface="Nunito" pitchFamily="2" charset="0"/>
              </a:rPr>
              <a:t>og ulikt </a:t>
            </a:r>
            <a:r>
              <a:rPr lang="nb-NO" altLang="nb-NO" b="1" dirty="0">
                <a:solidFill>
                  <a:srgbClr val="F28705"/>
                </a:solidFill>
                <a:latin typeface="Nunito" pitchFamily="2" charset="0"/>
              </a:rPr>
              <a:t>FOKUS</a:t>
            </a:r>
            <a:r>
              <a:rPr lang="nb-NO" altLang="nb-NO" dirty="0">
                <a:latin typeface="Nunito" pitchFamily="2" charset="0"/>
              </a:rPr>
              <a:t>……..</a:t>
            </a:r>
            <a:endParaRPr lang="id-ID" altLang="nb-NO" dirty="0">
              <a:latin typeface="Nunito" pitchFamily="2" charset="0"/>
            </a:endParaRPr>
          </a:p>
        </p:txBody>
      </p:sp>
      <p:pic>
        <p:nvPicPr>
          <p:cNvPr id="11" name="Bilde 10">
            <a:extLst>
              <a:ext uri="{FF2B5EF4-FFF2-40B4-BE49-F238E27FC236}">
                <a16:creationId xmlns:a16="http://schemas.microsoft.com/office/drawing/2014/main" id="{E9EAC640-7775-6617-2E68-5ADFEC153D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2531" y="4002038"/>
            <a:ext cx="2160000" cy="2160000"/>
          </a:xfrm>
          <a:prstGeom prst="rect">
            <a:avLst/>
          </a:prstGeom>
        </p:spPr>
      </p:pic>
      <p:pic>
        <p:nvPicPr>
          <p:cNvPr id="13" name="Bilde 12" descr="Et bilde som inneholder pil&#10;&#10;Automatisk generert beskrivelse">
            <a:extLst>
              <a:ext uri="{FF2B5EF4-FFF2-40B4-BE49-F238E27FC236}">
                <a16:creationId xmlns:a16="http://schemas.microsoft.com/office/drawing/2014/main" id="{2E20BDA7-D617-144E-7488-54B8D0035D11}"/>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rot="20302831">
            <a:off x="7907736" y="4468311"/>
            <a:ext cx="646964" cy="598159"/>
          </a:xfrm>
          <a:prstGeom prst="rect">
            <a:avLst/>
          </a:prstGeom>
        </p:spPr>
      </p:pic>
      <p:pic>
        <p:nvPicPr>
          <p:cNvPr id="14" name="Bilde 13">
            <a:extLst>
              <a:ext uri="{FF2B5EF4-FFF2-40B4-BE49-F238E27FC236}">
                <a16:creationId xmlns:a16="http://schemas.microsoft.com/office/drawing/2014/main" id="{39CA947A-D42A-C742-57E5-1F8166423356}"/>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976797" y="4282339"/>
            <a:ext cx="709065" cy="741535"/>
          </a:xfrm>
          <a:prstGeom prst="rect">
            <a:avLst/>
          </a:prstGeom>
        </p:spPr>
      </p:pic>
      <p:pic>
        <p:nvPicPr>
          <p:cNvPr id="16" name="Bilde 15">
            <a:extLst>
              <a:ext uri="{FF2B5EF4-FFF2-40B4-BE49-F238E27FC236}">
                <a16:creationId xmlns:a16="http://schemas.microsoft.com/office/drawing/2014/main" id="{BD770F04-C8CD-81CB-C36F-4AEB5981059F}"/>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7496092" y="3503195"/>
            <a:ext cx="763239" cy="741534"/>
          </a:xfrm>
          <a:prstGeom prst="rect">
            <a:avLst/>
          </a:prstGeom>
        </p:spPr>
      </p:pic>
      <p:pic>
        <p:nvPicPr>
          <p:cNvPr id="17" name="Bilde 16">
            <a:extLst>
              <a:ext uri="{FF2B5EF4-FFF2-40B4-BE49-F238E27FC236}">
                <a16:creationId xmlns:a16="http://schemas.microsoft.com/office/drawing/2014/main" id="{13A49D70-FC31-5EF4-4F9A-05E5B220B4A2}"/>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8453992" y="3289160"/>
            <a:ext cx="763239" cy="771315"/>
          </a:xfrm>
          <a:prstGeom prst="rect">
            <a:avLst/>
          </a:prstGeom>
        </p:spPr>
      </p:pic>
      <p:pic>
        <p:nvPicPr>
          <p:cNvPr id="18" name="Bilde 17">
            <a:extLst>
              <a:ext uri="{FF2B5EF4-FFF2-40B4-BE49-F238E27FC236}">
                <a16:creationId xmlns:a16="http://schemas.microsoft.com/office/drawing/2014/main" id="{7D635167-1C5F-3C72-3570-AB610ED93E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57748" y="3083897"/>
            <a:ext cx="1731311" cy="1731311"/>
          </a:xfrm>
          <a:prstGeom prst="rect">
            <a:avLst/>
          </a:prstGeom>
        </p:spPr>
      </p:pic>
      <p:pic>
        <p:nvPicPr>
          <p:cNvPr id="20" name="Bilde 19">
            <a:extLst>
              <a:ext uri="{FF2B5EF4-FFF2-40B4-BE49-F238E27FC236}">
                <a16:creationId xmlns:a16="http://schemas.microsoft.com/office/drawing/2014/main" id="{25B4999A-B3C9-A8D0-97AD-9CB66F68C3AA}"/>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9983355" y="4328652"/>
            <a:ext cx="740245" cy="726164"/>
          </a:xfrm>
          <a:prstGeom prst="rect">
            <a:avLst/>
          </a:prstGeom>
        </p:spPr>
      </p:pic>
      <p:pic>
        <p:nvPicPr>
          <p:cNvPr id="21" name="Bilde 20" descr="Et bilde som inneholder pil&#10;&#10;Automatisk generert beskrivelse">
            <a:extLst>
              <a:ext uri="{FF2B5EF4-FFF2-40B4-BE49-F238E27FC236}">
                <a16:creationId xmlns:a16="http://schemas.microsoft.com/office/drawing/2014/main" id="{B9454450-2409-4E6D-54B0-5702D4C239A0}"/>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rot="17943040">
            <a:off x="9201717" y="4423446"/>
            <a:ext cx="666988" cy="640604"/>
          </a:xfrm>
          <a:prstGeom prst="rect">
            <a:avLst/>
          </a:prstGeom>
        </p:spPr>
      </p:pic>
      <p:pic>
        <p:nvPicPr>
          <p:cNvPr id="24" name="Bilde 23">
            <a:extLst>
              <a:ext uri="{FF2B5EF4-FFF2-40B4-BE49-F238E27FC236}">
                <a16:creationId xmlns:a16="http://schemas.microsoft.com/office/drawing/2014/main" id="{F2BB9972-6ADC-C07D-BC9D-838B6037A768}"/>
              </a:ext>
            </a:extLst>
          </p:cNvPr>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2532276" y="4558624"/>
            <a:ext cx="2160000" cy="905969"/>
          </a:xfrm>
          <a:prstGeom prst="rect">
            <a:avLst/>
          </a:prstGeom>
        </p:spPr>
      </p:pic>
      <p:pic>
        <p:nvPicPr>
          <p:cNvPr id="25" name="Bilde 24">
            <a:extLst>
              <a:ext uri="{FF2B5EF4-FFF2-40B4-BE49-F238E27FC236}">
                <a16:creationId xmlns:a16="http://schemas.microsoft.com/office/drawing/2014/main" id="{EE20C700-E451-277C-7B31-F21BEFA53307}"/>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1801421" y="4234392"/>
            <a:ext cx="793175" cy="761612"/>
          </a:xfrm>
          <a:prstGeom prst="rect">
            <a:avLst/>
          </a:prstGeom>
        </p:spPr>
      </p:pic>
      <p:pic>
        <p:nvPicPr>
          <p:cNvPr id="26" name="Bilde 25" descr="Et bilde som inneholder pil&#10;&#10;Automatisk generert beskrivelse">
            <a:extLst>
              <a:ext uri="{FF2B5EF4-FFF2-40B4-BE49-F238E27FC236}">
                <a16:creationId xmlns:a16="http://schemas.microsoft.com/office/drawing/2014/main" id="{54736F85-A4F1-2968-C594-D2B82020B50E}"/>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rot="17943040">
            <a:off x="4101317" y="4324623"/>
            <a:ext cx="487274" cy="468000"/>
          </a:xfrm>
          <a:prstGeom prst="rect">
            <a:avLst/>
          </a:prstGeom>
        </p:spPr>
      </p:pic>
      <p:pic>
        <p:nvPicPr>
          <p:cNvPr id="29" name="Bilde 28" descr="Et bilde som inneholder pil&#10;&#10;Automatisk generert beskrivelse">
            <a:extLst>
              <a:ext uri="{FF2B5EF4-FFF2-40B4-BE49-F238E27FC236}">
                <a16:creationId xmlns:a16="http://schemas.microsoft.com/office/drawing/2014/main" id="{F6FD8F72-8916-F1D8-CE2C-338A44862317}"/>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rot="20449970">
            <a:off x="2630419" y="4426170"/>
            <a:ext cx="487274" cy="468000"/>
          </a:xfrm>
          <a:prstGeom prst="rect">
            <a:avLst/>
          </a:prstGeom>
        </p:spPr>
      </p:pic>
      <p:pic>
        <p:nvPicPr>
          <p:cNvPr id="30" name="Bilde 29">
            <a:extLst>
              <a:ext uri="{FF2B5EF4-FFF2-40B4-BE49-F238E27FC236}">
                <a16:creationId xmlns:a16="http://schemas.microsoft.com/office/drawing/2014/main" id="{A1A8178B-140C-E4AA-2E8F-C9F80A089807}"/>
              </a:ext>
            </a:extLst>
          </p:cNvPr>
          <p:cNvPicPr>
            <a:picLocks noChangeAspect="1"/>
          </p:cNvPicPr>
          <p:nvPr/>
        </p:nvPicPr>
        <p:blipFill rotWithShape="1">
          <a:blip r:embed="rId13">
            <a:extLst>
              <a:ext uri="{28A0092B-C50C-407E-A947-70E740481C1C}">
                <a14:useLocalDpi xmlns:a14="http://schemas.microsoft.com/office/drawing/2010/main" val="0"/>
              </a:ext>
            </a:extLst>
          </a:blip>
          <a:srcRect/>
          <a:stretch/>
        </p:blipFill>
        <p:spPr>
          <a:xfrm>
            <a:off x="3904137" y="3399458"/>
            <a:ext cx="769278" cy="825755"/>
          </a:xfrm>
          <a:prstGeom prst="rect">
            <a:avLst/>
          </a:prstGeom>
        </p:spPr>
      </p:pic>
      <p:pic>
        <p:nvPicPr>
          <p:cNvPr id="31" name="Bilde 30">
            <a:extLst>
              <a:ext uri="{FF2B5EF4-FFF2-40B4-BE49-F238E27FC236}">
                <a16:creationId xmlns:a16="http://schemas.microsoft.com/office/drawing/2014/main" id="{5544B1C8-723E-517C-0FEA-FA3286F4987D}"/>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2701645" y="3414717"/>
            <a:ext cx="763239" cy="771315"/>
          </a:xfrm>
          <a:prstGeom prst="rect">
            <a:avLst/>
          </a:prstGeom>
        </p:spPr>
      </p:pic>
      <p:pic>
        <p:nvPicPr>
          <p:cNvPr id="25600" name="Bilde 25599">
            <a:extLst>
              <a:ext uri="{FF2B5EF4-FFF2-40B4-BE49-F238E27FC236}">
                <a16:creationId xmlns:a16="http://schemas.microsoft.com/office/drawing/2014/main" id="{554B121B-CE73-9F03-9DA0-77EB5B3E29B6}"/>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4688043" y="4240038"/>
            <a:ext cx="740245" cy="726164"/>
          </a:xfrm>
          <a:prstGeom prst="rect">
            <a:avLst/>
          </a:prstGeom>
        </p:spPr>
      </p:pic>
      <p:grpSp>
        <p:nvGrpSpPr>
          <p:cNvPr id="23" name="Gruppe 22">
            <a:extLst>
              <a:ext uri="{FF2B5EF4-FFF2-40B4-BE49-F238E27FC236}">
                <a16:creationId xmlns:a16="http://schemas.microsoft.com/office/drawing/2014/main" id="{367A297A-4A92-AEC8-3585-8361B6E75E4C}"/>
              </a:ext>
            </a:extLst>
          </p:cNvPr>
          <p:cNvGrpSpPr/>
          <p:nvPr/>
        </p:nvGrpSpPr>
        <p:grpSpPr>
          <a:xfrm>
            <a:off x="413087" y="5018265"/>
            <a:ext cx="2524125" cy="1062038"/>
            <a:chOff x="623888" y="4264025"/>
            <a:chExt cx="2524125" cy="1062038"/>
          </a:xfrm>
        </p:grpSpPr>
        <p:sp>
          <p:nvSpPr>
            <p:cNvPr id="15" name="Rounded Rectangle 14">
              <a:extLst>
                <a:ext uri="{FF2B5EF4-FFF2-40B4-BE49-F238E27FC236}">
                  <a16:creationId xmlns:a16="http://schemas.microsoft.com/office/drawing/2014/main" id="{5CFC8843-E340-EDF1-8936-6935F3E4D64D}"/>
                </a:ext>
              </a:extLst>
            </p:cNvPr>
            <p:cNvSpPr/>
            <p:nvPr/>
          </p:nvSpPr>
          <p:spPr>
            <a:xfrm rot="16200000" flipH="1">
              <a:off x="1354932" y="3532981"/>
              <a:ext cx="1062038" cy="2524125"/>
            </a:xfrm>
            <a:prstGeom prst="roundRect">
              <a:avLst>
                <a:gd name="adj" fmla="val 13569"/>
              </a:avLst>
            </a:prstGeom>
            <a:solidFill>
              <a:srgbClr val="5A75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25609" name="Group 2">
              <a:extLst>
                <a:ext uri="{FF2B5EF4-FFF2-40B4-BE49-F238E27FC236}">
                  <a16:creationId xmlns:a16="http://schemas.microsoft.com/office/drawing/2014/main" id="{C08C0E71-02B9-03E7-0916-772F572BB1B6}"/>
                </a:ext>
              </a:extLst>
            </p:cNvPr>
            <p:cNvGrpSpPr>
              <a:grpSpLocks/>
            </p:cNvGrpSpPr>
            <p:nvPr/>
          </p:nvGrpSpPr>
          <p:grpSpPr bwMode="auto">
            <a:xfrm>
              <a:off x="966788" y="4500563"/>
              <a:ext cx="2008187" cy="588962"/>
              <a:chOff x="980786" y="4601821"/>
              <a:chExt cx="2007504" cy="589253"/>
            </a:xfrm>
          </p:grpSpPr>
          <p:sp>
            <p:nvSpPr>
              <p:cNvPr id="25619" name="TextBox 8">
                <a:extLst>
                  <a:ext uri="{FF2B5EF4-FFF2-40B4-BE49-F238E27FC236}">
                    <a16:creationId xmlns:a16="http://schemas.microsoft.com/office/drawing/2014/main" id="{AE17467C-A60A-0BE0-AC8D-0F6F7FF5FBEA}"/>
                  </a:ext>
                </a:extLst>
              </p:cNvPr>
              <p:cNvSpPr txBox="1">
                <a:spLocks noChangeArrowheads="1"/>
              </p:cNvSpPr>
              <p:nvPr/>
            </p:nvSpPr>
            <p:spPr bwMode="auto">
              <a:xfrm>
                <a:off x="980787" y="4601821"/>
                <a:ext cx="20075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r>
                  <a:rPr lang="nb-NO" altLang="nb-NO" sz="1400" b="1" dirty="0">
                    <a:solidFill>
                      <a:schemeClr val="bg1"/>
                    </a:solidFill>
                    <a:latin typeface="Nunito" pitchFamily="2" charset="0"/>
                  </a:rPr>
                  <a:t>SAMVIRKE</a:t>
                </a:r>
                <a:endParaRPr lang="id-ID" altLang="nb-NO" sz="1400" b="1" dirty="0">
                  <a:solidFill>
                    <a:schemeClr val="bg1"/>
                  </a:solidFill>
                  <a:latin typeface="Nunito" pitchFamily="2" charset="0"/>
                </a:endParaRPr>
              </a:p>
            </p:txBody>
          </p:sp>
          <p:sp>
            <p:nvSpPr>
              <p:cNvPr id="25620" name="TextBox 9">
                <a:extLst>
                  <a:ext uri="{FF2B5EF4-FFF2-40B4-BE49-F238E27FC236}">
                    <a16:creationId xmlns:a16="http://schemas.microsoft.com/office/drawing/2014/main" id="{2709C9E2-ED97-B4B2-C532-88A9E0576C71}"/>
                  </a:ext>
                </a:extLst>
              </p:cNvPr>
              <p:cNvSpPr txBox="1">
                <a:spLocks noChangeArrowheads="1"/>
              </p:cNvSpPr>
              <p:nvPr/>
            </p:nvSpPr>
            <p:spPr bwMode="auto">
              <a:xfrm>
                <a:off x="980786" y="4914075"/>
                <a:ext cx="20075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r>
                  <a:rPr lang="nb-NO" altLang="nb-NO" sz="1200" dirty="0">
                    <a:solidFill>
                      <a:schemeClr val="bg1"/>
                    </a:solidFill>
                    <a:latin typeface="Nunito" pitchFamily="2" charset="0"/>
                  </a:rPr>
                  <a:t>Betaler ut det de </a:t>
                </a:r>
                <a:r>
                  <a:rPr lang="nb-NO" altLang="nb-NO" sz="1200" u="sng" dirty="0">
                    <a:solidFill>
                      <a:schemeClr val="bg1"/>
                    </a:solidFill>
                    <a:latin typeface="Nunito" pitchFamily="2" charset="0"/>
                  </a:rPr>
                  <a:t>KAN</a:t>
                </a:r>
                <a:r>
                  <a:rPr lang="nb-NO" altLang="nb-NO" sz="1200" dirty="0">
                    <a:solidFill>
                      <a:schemeClr val="bg1"/>
                    </a:solidFill>
                    <a:latin typeface="Nunito" pitchFamily="2" charset="0"/>
                  </a:rPr>
                  <a:t> </a:t>
                </a:r>
                <a:endParaRPr lang="id-ID" altLang="nb-NO" sz="1200" dirty="0">
                  <a:solidFill>
                    <a:schemeClr val="bg1"/>
                  </a:solidFill>
                  <a:latin typeface="Nunito" pitchFamily="2" charset="0"/>
                </a:endParaRPr>
              </a:p>
            </p:txBody>
          </p:sp>
        </p:grpSp>
      </p:grpSp>
      <p:sp>
        <p:nvSpPr>
          <p:cNvPr id="25607" name="Oval 15">
            <a:extLst>
              <a:ext uri="{FF2B5EF4-FFF2-40B4-BE49-F238E27FC236}">
                <a16:creationId xmlns:a16="http://schemas.microsoft.com/office/drawing/2014/main" id="{98432D5F-3199-AEA7-9C30-E07E5E36C3CC}"/>
              </a:ext>
            </a:extLst>
          </p:cNvPr>
          <p:cNvSpPr/>
          <p:nvPr/>
        </p:nvSpPr>
        <p:spPr>
          <a:xfrm>
            <a:off x="1760080" y="2058927"/>
            <a:ext cx="279400" cy="279400"/>
          </a:xfrm>
          <a:prstGeom prst="ellipse">
            <a:avLst/>
          </a:prstGeom>
          <a:solidFill>
            <a:srgbClr val="F287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pic>
        <p:nvPicPr>
          <p:cNvPr id="25608" name="Grafikk 25607">
            <a:extLst>
              <a:ext uri="{FF2B5EF4-FFF2-40B4-BE49-F238E27FC236}">
                <a16:creationId xmlns:a16="http://schemas.microsoft.com/office/drawing/2014/main" id="{EA343A3C-47E1-FB73-6209-7183C561B66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19911319">
            <a:off x="10036429" y="398984"/>
            <a:ext cx="473425" cy="432000"/>
          </a:xfrm>
          <a:prstGeom prst="rect">
            <a:avLst/>
          </a:prstGeom>
        </p:spPr>
      </p:pic>
      <p:pic>
        <p:nvPicPr>
          <p:cNvPr id="25611" name="Grafikk 25610">
            <a:extLst>
              <a:ext uri="{FF2B5EF4-FFF2-40B4-BE49-F238E27FC236}">
                <a16:creationId xmlns:a16="http://schemas.microsoft.com/office/drawing/2014/main" id="{0ECE4E00-5E46-5E96-E815-4F548CC5F7C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153333" y="6221052"/>
            <a:ext cx="762000" cy="762000"/>
          </a:xfrm>
          <a:prstGeom prst="rect">
            <a:avLst/>
          </a:prstGeom>
        </p:spPr>
      </p:pic>
    </p:spTree>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alpha val="69000"/>
          </a:schemeClr>
        </a:solidFill>
        <a:effectLst/>
      </p:bgPr>
    </p:bg>
    <p:spTree>
      <p:nvGrpSpPr>
        <p:cNvPr id="1" name=""/>
        <p:cNvGrpSpPr/>
        <p:nvPr/>
      </p:nvGrpSpPr>
      <p:grpSpPr>
        <a:xfrm>
          <a:off x="0" y="0"/>
          <a:ext cx="0" cy="0"/>
          <a:chOff x="0" y="0"/>
          <a:chExt cx="0" cy="0"/>
        </a:xfrm>
      </p:grpSpPr>
      <p:pic>
        <p:nvPicPr>
          <p:cNvPr id="17" name="Plassholder for bilde 16" descr="Et bilde som inneholder person, utendørs, bakke&#10;&#10;Automatisk generert beskrivelse">
            <a:extLst>
              <a:ext uri="{FF2B5EF4-FFF2-40B4-BE49-F238E27FC236}">
                <a16:creationId xmlns:a16="http://schemas.microsoft.com/office/drawing/2014/main" id="{DB8A071A-074A-7386-8FDE-11F979C561B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r="-30090"/>
          <a:stretch/>
        </p:blipFill>
        <p:spPr>
          <a:xfrm>
            <a:off x="-4" y="1276856"/>
            <a:ext cx="10986478" cy="2888749"/>
          </a:xfrm>
          <a:solidFill>
            <a:srgbClr val="5A7532"/>
          </a:solidFill>
        </p:spPr>
      </p:pic>
      <p:grpSp>
        <p:nvGrpSpPr>
          <p:cNvPr id="11" name="Gruppe 10">
            <a:extLst>
              <a:ext uri="{FF2B5EF4-FFF2-40B4-BE49-F238E27FC236}">
                <a16:creationId xmlns:a16="http://schemas.microsoft.com/office/drawing/2014/main" id="{02B8DBDA-683A-075D-484B-FC000790D92F}"/>
              </a:ext>
            </a:extLst>
          </p:cNvPr>
          <p:cNvGrpSpPr/>
          <p:nvPr/>
        </p:nvGrpSpPr>
        <p:grpSpPr>
          <a:xfrm>
            <a:off x="831850" y="2844800"/>
            <a:ext cx="4779963" cy="3321050"/>
            <a:chOff x="831850" y="2844800"/>
            <a:chExt cx="4779963" cy="3321050"/>
          </a:xfrm>
        </p:grpSpPr>
        <p:sp>
          <p:nvSpPr>
            <p:cNvPr id="6" name="Rounded Rectangle 5">
              <a:extLst>
                <a:ext uri="{FF2B5EF4-FFF2-40B4-BE49-F238E27FC236}">
                  <a16:creationId xmlns:a16="http://schemas.microsoft.com/office/drawing/2014/main" id="{4335DCFE-9BAC-79B0-546F-BD93701FF35F}"/>
                </a:ext>
              </a:extLst>
            </p:cNvPr>
            <p:cNvSpPr/>
            <p:nvPr/>
          </p:nvSpPr>
          <p:spPr>
            <a:xfrm rot="5400000">
              <a:off x="1561307" y="2115343"/>
              <a:ext cx="3321050" cy="4779963"/>
            </a:xfrm>
            <a:prstGeom prst="roundRect">
              <a:avLst>
                <a:gd name="adj" fmla="val 13569"/>
              </a:avLst>
            </a:prstGeom>
            <a:solidFill>
              <a:srgbClr val="82A8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bg1"/>
                </a:solidFill>
              </a:endParaRPr>
            </a:p>
          </p:txBody>
        </p:sp>
        <p:sp>
          <p:nvSpPr>
            <p:cNvPr id="28700" name="TextBox 6">
              <a:extLst>
                <a:ext uri="{FF2B5EF4-FFF2-40B4-BE49-F238E27FC236}">
                  <a16:creationId xmlns:a16="http://schemas.microsoft.com/office/drawing/2014/main" id="{9BF41B64-C75B-C8C9-ADBB-A7D2E5E75655}"/>
                </a:ext>
              </a:extLst>
            </p:cNvPr>
            <p:cNvSpPr txBox="1">
              <a:spLocks noChangeArrowheads="1"/>
            </p:cNvSpPr>
            <p:nvPr/>
          </p:nvSpPr>
          <p:spPr bwMode="auto">
            <a:xfrm>
              <a:off x="1030288" y="3176087"/>
              <a:ext cx="43830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nb-NO" sz="4000" dirty="0">
                  <a:solidFill>
                    <a:schemeClr val="bg1"/>
                  </a:solidFill>
                  <a:latin typeface="Poppins SemiBold" pitchFamily="2" charset="0"/>
                  <a:cs typeface="Poppins SemiBold" pitchFamily="2" charset="0"/>
                </a:rPr>
                <a:t>SAMVIRKE </a:t>
              </a:r>
              <a:r>
                <a:rPr lang="en-US" altLang="nb-NO" sz="2400" dirty="0">
                  <a:solidFill>
                    <a:schemeClr val="bg1"/>
                  </a:solidFill>
                  <a:latin typeface="Poppins SemiBold" pitchFamily="2" charset="0"/>
                  <a:cs typeface="Poppins SemiBold" pitchFamily="2" charset="0"/>
                </a:rPr>
                <a:t>bedrift</a:t>
              </a:r>
              <a:endParaRPr lang="en-US" altLang="nb-NO" sz="4000" dirty="0">
                <a:solidFill>
                  <a:schemeClr val="bg1"/>
                </a:solidFill>
                <a:latin typeface="Poppins SemiBold" pitchFamily="2" charset="0"/>
                <a:cs typeface="Poppins SemiBold" pitchFamily="2" charset="0"/>
              </a:endParaRPr>
            </a:p>
          </p:txBody>
        </p:sp>
      </p:grpSp>
      <p:sp>
        <p:nvSpPr>
          <p:cNvPr id="23" name="TextBox 15">
            <a:extLst>
              <a:ext uri="{FF2B5EF4-FFF2-40B4-BE49-F238E27FC236}">
                <a16:creationId xmlns:a16="http://schemas.microsoft.com/office/drawing/2014/main" id="{57FF04D0-2023-0168-B274-C8D919158CDA}"/>
              </a:ext>
            </a:extLst>
          </p:cNvPr>
          <p:cNvSpPr txBox="1">
            <a:spLocks noChangeArrowheads="1"/>
          </p:cNvSpPr>
          <p:nvPr/>
        </p:nvSpPr>
        <p:spPr bwMode="auto">
          <a:xfrm>
            <a:off x="5888041" y="4639153"/>
            <a:ext cx="5538614"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177800" eaLnBrk="1" hangingPunct="1">
              <a:lnSpc>
                <a:spcPct val="150000"/>
              </a:lnSpc>
            </a:pPr>
            <a:r>
              <a:rPr lang="nb-NO" altLang="nb-NO" sz="1600" dirty="0">
                <a:latin typeface="Nunito" pitchFamily="2" charset="0"/>
              </a:rPr>
              <a:t>Et landbrukssamvirke har </a:t>
            </a:r>
            <a:r>
              <a:rPr lang="nb-NO" altLang="nb-NO" sz="1600" b="1" dirty="0">
                <a:solidFill>
                  <a:srgbClr val="F28705"/>
                </a:solidFill>
                <a:latin typeface="Nunito" pitchFamily="2" charset="0"/>
              </a:rPr>
              <a:t>BRUKERNYTTE</a:t>
            </a:r>
            <a:r>
              <a:rPr lang="nb-NO" altLang="nb-NO" sz="1600" dirty="0">
                <a:latin typeface="Nunito" pitchFamily="2" charset="0"/>
              </a:rPr>
              <a:t> som formål, der formålet er å oppnå så </a:t>
            </a:r>
            <a:r>
              <a:rPr lang="nb-NO" altLang="nb-NO" sz="1600" b="1" dirty="0">
                <a:solidFill>
                  <a:srgbClr val="5A7532"/>
                </a:solidFill>
                <a:latin typeface="Nunito" pitchFamily="2" charset="0"/>
              </a:rPr>
              <a:t>HØYE</a:t>
            </a:r>
            <a:r>
              <a:rPr lang="nb-NO" altLang="nb-NO" sz="1600" b="1" dirty="0">
                <a:solidFill>
                  <a:srgbClr val="82A853"/>
                </a:solidFill>
                <a:latin typeface="Nunito" pitchFamily="2" charset="0"/>
              </a:rPr>
              <a:t> </a:t>
            </a:r>
            <a:r>
              <a:rPr lang="nb-NO" altLang="nb-NO" sz="1600" b="1" dirty="0">
                <a:solidFill>
                  <a:srgbClr val="5A7532"/>
                </a:solidFill>
                <a:latin typeface="Nunito" pitchFamily="2" charset="0"/>
              </a:rPr>
              <a:t>RÅVAREPRISER</a:t>
            </a:r>
            <a:r>
              <a:rPr lang="nb-NO" altLang="nb-NO" sz="1600" b="1" dirty="0">
                <a:solidFill>
                  <a:srgbClr val="82A853"/>
                </a:solidFill>
                <a:latin typeface="Nunito" pitchFamily="2" charset="0"/>
              </a:rPr>
              <a:t> </a:t>
            </a:r>
            <a:r>
              <a:rPr lang="nb-NO" altLang="nb-NO" sz="1600" dirty="0">
                <a:latin typeface="Nunito" pitchFamily="2" charset="0"/>
              </a:rPr>
              <a:t>som mulig.</a:t>
            </a:r>
          </a:p>
        </p:txBody>
      </p:sp>
      <p:sp>
        <p:nvSpPr>
          <p:cNvPr id="28681" name="Rectangle: Rounded Corners 11">
            <a:extLst>
              <a:ext uri="{FF2B5EF4-FFF2-40B4-BE49-F238E27FC236}">
                <a16:creationId xmlns:a16="http://schemas.microsoft.com/office/drawing/2014/main" id="{82F93643-E14B-F827-6F95-8458AC22B1B4}"/>
              </a:ext>
            </a:extLst>
          </p:cNvPr>
          <p:cNvSpPr/>
          <p:nvPr/>
        </p:nvSpPr>
        <p:spPr>
          <a:xfrm rot="5400000">
            <a:off x="11037094" y="5826919"/>
            <a:ext cx="369888" cy="863600"/>
          </a:xfrm>
          <a:prstGeom prst="roundRect">
            <a:avLst>
              <a:gd name="adj" fmla="val 50000"/>
            </a:avLst>
          </a:prstGeom>
          <a:gradFill>
            <a:gsLst>
              <a:gs pos="0">
                <a:srgbClr val="007367"/>
              </a:gs>
              <a:gs pos="100000">
                <a:srgbClr val="00736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dirty="0"/>
          </a:p>
        </p:txBody>
      </p:sp>
      <p:sp>
        <p:nvSpPr>
          <p:cNvPr id="28687" name="Slide Number Placeholder 3">
            <a:extLst>
              <a:ext uri="{FF2B5EF4-FFF2-40B4-BE49-F238E27FC236}">
                <a16:creationId xmlns:a16="http://schemas.microsoft.com/office/drawing/2014/main" id="{0B82FA44-929A-B00C-564D-F2805C2BC288}"/>
              </a:ext>
            </a:extLst>
          </p:cNvPr>
          <p:cNvSpPr txBox="1">
            <a:spLocks/>
          </p:cNvSpPr>
          <p:nvPr/>
        </p:nvSpPr>
        <p:spPr bwMode="auto">
          <a:xfrm>
            <a:off x="10987088" y="6118225"/>
            <a:ext cx="47148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fld id="{B2B5A345-A607-45DF-A75F-9CE106888AFE}" type="slidenum">
              <a:rPr lang="nb-NO" altLang="nb-NO" sz="1400" smtClean="0">
                <a:solidFill>
                  <a:schemeClr val="bg1"/>
                </a:solidFill>
                <a:latin typeface="Poppins SemiBold" panose="00000700000000000000" pitchFamily="2" charset="0"/>
                <a:cs typeface="Poppins SemiBold" panose="00000700000000000000" pitchFamily="2" charset="0"/>
              </a:rPr>
              <a:pPr algn="ctr" eaLnBrk="1" hangingPunct="1"/>
              <a:t>19</a:t>
            </a:fld>
            <a:endParaRPr lang="nb-NO" altLang="nb-NO" sz="1400" dirty="0">
              <a:solidFill>
                <a:schemeClr val="bg1"/>
              </a:solidFill>
              <a:latin typeface="Poppins SemiBold" panose="00000700000000000000" pitchFamily="2" charset="0"/>
              <a:cs typeface="Poppins SemiBold" panose="00000700000000000000" pitchFamily="2" charset="0"/>
            </a:endParaRPr>
          </a:p>
        </p:txBody>
      </p:sp>
      <p:pic>
        <p:nvPicPr>
          <p:cNvPr id="28690" name="Bilde 28689">
            <a:extLst>
              <a:ext uri="{FF2B5EF4-FFF2-40B4-BE49-F238E27FC236}">
                <a16:creationId xmlns:a16="http://schemas.microsoft.com/office/drawing/2014/main" id="{493F2EF6-F716-A728-0F5A-2FC11ACB38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834" y="379678"/>
            <a:ext cx="1969200" cy="539561"/>
          </a:xfrm>
          <a:prstGeom prst="rect">
            <a:avLst/>
          </a:prstGeom>
        </p:spPr>
      </p:pic>
      <p:sp>
        <p:nvSpPr>
          <p:cNvPr id="44" name="Oval 15">
            <a:extLst>
              <a:ext uri="{FF2B5EF4-FFF2-40B4-BE49-F238E27FC236}">
                <a16:creationId xmlns:a16="http://schemas.microsoft.com/office/drawing/2014/main" id="{A5FDB800-EAA0-BCA4-A851-01093D69D03B}"/>
              </a:ext>
            </a:extLst>
          </p:cNvPr>
          <p:cNvSpPr/>
          <p:nvPr/>
        </p:nvSpPr>
        <p:spPr>
          <a:xfrm>
            <a:off x="276223" y="4383522"/>
            <a:ext cx="279400" cy="279400"/>
          </a:xfrm>
          <a:prstGeom prst="ellipse">
            <a:avLst/>
          </a:prstGeom>
          <a:solidFill>
            <a:srgbClr val="F287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pic>
        <p:nvPicPr>
          <p:cNvPr id="45" name="Grafikk 44">
            <a:extLst>
              <a:ext uri="{FF2B5EF4-FFF2-40B4-BE49-F238E27FC236}">
                <a16:creationId xmlns:a16="http://schemas.microsoft.com/office/drawing/2014/main" id="{C2EB9465-E62D-1948-9DE6-87508C1BBA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9911319">
            <a:off x="7705823" y="310361"/>
            <a:ext cx="473425" cy="432000"/>
          </a:xfrm>
          <a:prstGeom prst="rect">
            <a:avLst/>
          </a:prstGeom>
        </p:spPr>
      </p:pic>
      <p:pic>
        <p:nvPicPr>
          <p:cNvPr id="46" name="Grafikk 45">
            <a:extLst>
              <a:ext uri="{FF2B5EF4-FFF2-40B4-BE49-F238E27FC236}">
                <a16:creationId xmlns:a16="http://schemas.microsoft.com/office/drawing/2014/main" id="{E8D8E464-B35F-C9B8-4554-DB85DA45969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43668" y="6177588"/>
            <a:ext cx="762000" cy="762000"/>
          </a:xfrm>
          <a:prstGeom prst="rect">
            <a:avLst/>
          </a:prstGeom>
        </p:spPr>
      </p:pic>
      <p:sp>
        <p:nvSpPr>
          <p:cNvPr id="47" name="Rektangel 46">
            <a:extLst>
              <a:ext uri="{FF2B5EF4-FFF2-40B4-BE49-F238E27FC236}">
                <a16:creationId xmlns:a16="http://schemas.microsoft.com/office/drawing/2014/main" id="{80AAEC06-995B-AE75-DFF8-03427ABF7017}"/>
              </a:ext>
            </a:extLst>
          </p:cNvPr>
          <p:cNvSpPr/>
          <p:nvPr/>
        </p:nvSpPr>
        <p:spPr>
          <a:xfrm>
            <a:off x="7223000" y="1276856"/>
            <a:ext cx="1253564" cy="2888749"/>
          </a:xfrm>
          <a:prstGeom prst="rect">
            <a:avLst/>
          </a:prstGeom>
          <a:solidFill>
            <a:srgbClr val="5A7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28676" name="Gruppe 28675">
            <a:extLst>
              <a:ext uri="{FF2B5EF4-FFF2-40B4-BE49-F238E27FC236}">
                <a16:creationId xmlns:a16="http://schemas.microsoft.com/office/drawing/2014/main" id="{44BE9998-51A1-442B-B154-25C99752E23B}"/>
              </a:ext>
            </a:extLst>
          </p:cNvPr>
          <p:cNvGrpSpPr>
            <a:grpSpLocks noChangeAspect="1"/>
          </p:cNvGrpSpPr>
          <p:nvPr/>
        </p:nvGrpSpPr>
        <p:grpSpPr>
          <a:xfrm>
            <a:off x="1640564" y="4348278"/>
            <a:ext cx="3287684" cy="1872000"/>
            <a:chOff x="7359607" y="1583792"/>
            <a:chExt cx="3626867" cy="2065135"/>
          </a:xfrm>
        </p:grpSpPr>
        <p:pic>
          <p:nvPicPr>
            <p:cNvPr id="27" name="Bilde 26">
              <a:extLst>
                <a:ext uri="{FF2B5EF4-FFF2-40B4-BE49-F238E27FC236}">
                  <a16:creationId xmlns:a16="http://schemas.microsoft.com/office/drawing/2014/main" id="{39786917-8016-0897-F842-BB4BC52B9CC5}"/>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8090462" y="2742958"/>
              <a:ext cx="2160000" cy="905969"/>
            </a:xfrm>
            <a:prstGeom prst="rect">
              <a:avLst/>
            </a:prstGeom>
          </p:spPr>
        </p:pic>
        <p:pic>
          <p:nvPicPr>
            <p:cNvPr id="28" name="Bilde 27">
              <a:extLst>
                <a:ext uri="{FF2B5EF4-FFF2-40B4-BE49-F238E27FC236}">
                  <a16:creationId xmlns:a16="http://schemas.microsoft.com/office/drawing/2014/main" id="{284D3748-F670-CC5C-C109-2C07CD20F460}"/>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7359607" y="2418726"/>
              <a:ext cx="793175" cy="761612"/>
            </a:xfrm>
            <a:prstGeom prst="rect">
              <a:avLst/>
            </a:prstGeom>
          </p:spPr>
        </p:pic>
        <p:pic>
          <p:nvPicPr>
            <p:cNvPr id="29" name="Bilde 28" descr="Et bilde som inneholder pil&#10;&#10;Automatisk generert beskrivelse">
              <a:extLst>
                <a:ext uri="{FF2B5EF4-FFF2-40B4-BE49-F238E27FC236}">
                  <a16:creationId xmlns:a16="http://schemas.microsoft.com/office/drawing/2014/main" id="{B388FDFA-B958-8206-B922-7BDDF5E5AB34}"/>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rot="17943040">
              <a:off x="9659503" y="2508957"/>
              <a:ext cx="487274" cy="468000"/>
            </a:xfrm>
            <a:prstGeom prst="rect">
              <a:avLst/>
            </a:prstGeom>
          </p:spPr>
        </p:pic>
        <p:pic>
          <p:nvPicPr>
            <p:cNvPr id="28672" name="Bilde 28671" descr="Et bilde som inneholder pil&#10;&#10;Automatisk generert beskrivelse">
              <a:extLst>
                <a:ext uri="{FF2B5EF4-FFF2-40B4-BE49-F238E27FC236}">
                  <a16:creationId xmlns:a16="http://schemas.microsoft.com/office/drawing/2014/main" id="{D13708B1-90BD-B3AD-B569-B56ADB8FA75C}"/>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rot="20449970">
              <a:off x="8188605" y="2610504"/>
              <a:ext cx="487274" cy="468000"/>
            </a:xfrm>
            <a:prstGeom prst="rect">
              <a:avLst/>
            </a:prstGeom>
          </p:spPr>
        </p:pic>
        <p:pic>
          <p:nvPicPr>
            <p:cNvPr id="28673" name="Bilde 28672">
              <a:extLst>
                <a:ext uri="{FF2B5EF4-FFF2-40B4-BE49-F238E27FC236}">
                  <a16:creationId xmlns:a16="http://schemas.microsoft.com/office/drawing/2014/main" id="{738DAE51-B628-0A4C-D568-42FB68F6A48A}"/>
                </a:ext>
              </a:extLst>
            </p:cNvPr>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9462323" y="1583792"/>
              <a:ext cx="769278" cy="825755"/>
            </a:xfrm>
            <a:prstGeom prst="rect">
              <a:avLst/>
            </a:prstGeom>
          </p:spPr>
        </p:pic>
        <p:pic>
          <p:nvPicPr>
            <p:cNvPr id="28674" name="Bilde 28673">
              <a:extLst>
                <a:ext uri="{FF2B5EF4-FFF2-40B4-BE49-F238E27FC236}">
                  <a16:creationId xmlns:a16="http://schemas.microsoft.com/office/drawing/2014/main" id="{4199C90E-B7AF-7BEB-BB7E-159B2DC7317F}"/>
                </a:ext>
              </a:extLst>
            </p:cNvPr>
            <p:cNvPicPr>
              <a:picLocks noChangeAspect="1"/>
            </p:cNvPicPr>
            <p:nvPr/>
          </p:nvPicPr>
          <p:blipFill rotWithShape="1">
            <a:blip r:embed="rId13">
              <a:extLst>
                <a:ext uri="{28A0092B-C50C-407E-A947-70E740481C1C}">
                  <a14:useLocalDpi xmlns:a14="http://schemas.microsoft.com/office/drawing/2010/main" val="0"/>
                </a:ext>
              </a:extLst>
            </a:blip>
            <a:srcRect/>
            <a:stretch/>
          </p:blipFill>
          <p:spPr>
            <a:xfrm>
              <a:off x="8259831" y="1599051"/>
              <a:ext cx="763239" cy="771315"/>
            </a:xfrm>
            <a:prstGeom prst="rect">
              <a:avLst/>
            </a:prstGeom>
          </p:spPr>
        </p:pic>
        <p:pic>
          <p:nvPicPr>
            <p:cNvPr id="28675" name="Bilde 28674">
              <a:extLst>
                <a:ext uri="{FF2B5EF4-FFF2-40B4-BE49-F238E27FC236}">
                  <a16:creationId xmlns:a16="http://schemas.microsoft.com/office/drawing/2014/main" id="{24A2C9C5-EFE6-577F-CD24-297F635CB385}"/>
                </a:ext>
              </a:extLst>
            </p:cNvPr>
            <p:cNvPicPr>
              <a:picLocks noChangeAspect="1"/>
            </p:cNvPicPr>
            <p:nvPr/>
          </p:nvPicPr>
          <p:blipFill rotWithShape="1">
            <a:blip r:embed="rId14">
              <a:extLst>
                <a:ext uri="{28A0092B-C50C-407E-A947-70E740481C1C}">
                  <a14:useLocalDpi xmlns:a14="http://schemas.microsoft.com/office/drawing/2010/main" val="0"/>
                </a:ext>
              </a:extLst>
            </a:blip>
            <a:srcRect/>
            <a:stretch/>
          </p:blipFill>
          <p:spPr>
            <a:xfrm>
              <a:off x="10246229" y="2424372"/>
              <a:ext cx="740245" cy="726164"/>
            </a:xfrm>
            <a:prstGeom prst="rect">
              <a:avLst/>
            </a:prstGeom>
          </p:spPr>
        </p:pic>
      </p:grpSp>
      <p:sp>
        <p:nvSpPr>
          <p:cNvPr id="15" name="TextBox 14">
            <a:extLst>
              <a:ext uri="{FF2B5EF4-FFF2-40B4-BE49-F238E27FC236}">
                <a16:creationId xmlns:a16="http://schemas.microsoft.com/office/drawing/2014/main" id="{DEFFE22A-E6AD-52B2-AE81-A4E47C3D8812}"/>
              </a:ext>
            </a:extLst>
          </p:cNvPr>
          <p:cNvSpPr txBox="1"/>
          <p:nvPr/>
        </p:nvSpPr>
        <p:spPr>
          <a:xfrm>
            <a:off x="7335002" y="1525138"/>
            <a:ext cx="3539962" cy="2369880"/>
          </a:xfrm>
          <a:prstGeom prst="rect">
            <a:avLst/>
          </a:prstGeom>
          <a:noFill/>
        </p:spPr>
        <p:txBody>
          <a:bodyPr wrap="square">
            <a:spAutoFit/>
          </a:bodyPr>
          <a:lstStyle/>
          <a:p>
            <a:pPr marL="285750" indent="-285750" eaLnBrk="1" fontAlgn="auto" hangingPunct="1">
              <a:spcBef>
                <a:spcPts val="0"/>
              </a:spcBef>
              <a:spcAft>
                <a:spcPts val="1200"/>
              </a:spcAft>
              <a:buClr>
                <a:srgbClr val="FFFFFF"/>
              </a:buClr>
              <a:buFont typeface="Wingdings" panose="05000000000000000000" pitchFamily="2" charset="2"/>
              <a:buChar char="ü"/>
              <a:defRPr/>
            </a:pPr>
            <a:r>
              <a:rPr lang="nb-NO" sz="1400" b="1" dirty="0">
                <a:solidFill>
                  <a:schemeClr val="bg1"/>
                </a:solidFill>
                <a:latin typeface="Nunito" pitchFamily="2" charset="77"/>
              </a:rPr>
              <a:t>Brukereid</a:t>
            </a:r>
          </a:p>
          <a:p>
            <a:pPr marL="285750" indent="-285750" eaLnBrk="1" fontAlgn="auto" hangingPunct="1">
              <a:spcBef>
                <a:spcPts val="0"/>
              </a:spcBef>
              <a:spcAft>
                <a:spcPts val="1200"/>
              </a:spcAft>
              <a:buClr>
                <a:srgbClr val="FFFFFF"/>
              </a:buClr>
              <a:buFont typeface="Wingdings" panose="05000000000000000000" pitchFamily="2" charset="2"/>
              <a:buChar char="ü"/>
              <a:defRPr/>
            </a:pPr>
            <a:r>
              <a:rPr lang="nb-NO" sz="1400" b="1" dirty="0">
                <a:solidFill>
                  <a:schemeClr val="bg1"/>
                </a:solidFill>
                <a:latin typeface="Nunito" pitchFamily="2" charset="77"/>
              </a:rPr>
              <a:t>Brukerstyrt</a:t>
            </a:r>
          </a:p>
          <a:p>
            <a:pPr marL="285750" indent="-285750" eaLnBrk="1" fontAlgn="auto" hangingPunct="1">
              <a:spcBef>
                <a:spcPts val="0"/>
              </a:spcBef>
              <a:spcAft>
                <a:spcPts val="1200"/>
              </a:spcAft>
              <a:buClr>
                <a:srgbClr val="FFFFFF"/>
              </a:buClr>
              <a:buFont typeface="Wingdings" panose="05000000000000000000" pitchFamily="2" charset="2"/>
              <a:buChar char="ü"/>
              <a:defRPr/>
            </a:pPr>
            <a:r>
              <a:rPr lang="nb-NO" sz="1400" b="1" dirty="0">
                <a:solidFill>
                  <a:schemeClr val="bg1"/>
                </a:solidFill>
                <a:latin typeface="Nunito" pitchFamily="2" charset="77"/>
              </a:rPr>
              <a:t>Kan ikke kjøpes opp</a:t>
            </a:r>
          </a:p>
          <a:p>
            <a:pPr marL="285750" indent="-285750" eaLnBrk="1" fontAlgn="auto" hangingPunct="1">
              <a:spcBef>
                <a:spcPts val="0"/>
              </a:spcBef>
              <a:spcAft>
                <a:spcPts val="1200"/>
              </a:spcAft>
              <a:buClr>
                <a:srgbClr val="FFFFFF"/>
              </a:buClr>
              <a:buFont typeface="Wingdings" panose="05000000000000000000" pitchFamily="2" charset="2"/>
              <a:buChar char="ü"/>
              <a:defRPr/>
            </a:pPr>
            <a:r>
              <a:rPr lang="nb-NO" sz="1400" b="1" dirty="0">
                <a:solidFill>
                  <a:schemeClr val="bg1"/>
                </a:solidFill>
                <a:latin typeface="Nunito" pitchFamily="2" charset="77"/>
              </a:rPr>
              <a:t>Ledelse via demokratiske prosesser</a:t>
            </a:r>
          </a:p>
          <a:p>
            <a:pPr marL="285750" indent="-285750" eaLnBrk="1" fontAlgn="auto" hangingPunct="1">
              <a:spcBef>
                <a:spcPts val="0"/>
              </a:spcBef>
              <a:spcAft>
                <a:spcPts val="1200"/>
              </a:spcAft>
              <a:buClr>
                <a:srgbClr val="FFFFFF"/>
              </a:buClr>
              <a:buFont typeface="Wingdings" panose="05000000000000000000" pitchFamily="2" charset="2"/>
              <a:buChar char="ü"/>
              <a:defRPr/>
            </a:pPr>
            <a:r>
              <a:rPr lang="nb-NO" sz="1400" b="1" dirty="0">
                <a:solidFill>
                  <a:schemeClr val="bg1"/>
                </a:solidFill>
                <a:latin typeface="Nunito" pitchFamily="2" charset="77"/>
              </a:rPr>
              <a:t>Inntekt gjennom deltakelse </a:t>
            </a:r>
            <a:r>
              <a:rPr lang="nb-NO" sz="1400" dirty="0">
                <a:solidFill>
                  <a:schemeClr val="bg1"/>
                </a:solidFill>
                <a:latin typeface="Nunito" pitchFamily="2" charset="77"/>
              </a:rPr>
              <a:t>(medlemsnytte)</a:t>
            </a:r>
          </a:p>
          <a:p>
            <a:pPr marL="285750" indent="-285750" eaLnBrk="1" fontAlgn="auto" hangingPunct="1">
              <a:spcBef>
                <a:spcPts val="0"/>
              </a:spcBef>
              <a:spcAft>
                <a:spcPts val="0"/>
              </a:spcAft>
              <a:buClr>
                <a:srgbClr val="FFFFFF"/>
              </a:buClr>
              <a:buFont typeface="Wingdings" panose="05000000000000000000" pitchFamily="2" charset="2"/>
              <a:buChar char="ü"/>
              <a:defRPr/>
            </a:pPr>
            <a:r>
              <a:rPr lang="nb-NO" sz="1400" b="1" dirty="0">
                <a:solidFill>
                  <a:schemeClr val="bg1"/>
                </a:solidFill>
                <a:latin typeface="Nunito" pitchFamily="2" charset="77"/>
              </a:rPr>
              <a:t>Andelseiere lik innflytelse</a:t>
            </a:r>
            <a:endParaRPr lang="id-ID" sz="1400" b="1" dirty="0">
              <a:solidFill>
                <a:schemeClr val="bg1"/>
              </a:solidFill>
              <a:latin typeface="Nunito" pitchFamily="2" charset="77"/>
            </a:endParaRPr>
          </a:p>
        </p:txBody>
      </p:sp>
      <p:sp>
        <p:nvSpPr>
          <p:cNvPr id="50" name="TextBox 17">
            <a:extLst>
              <a:ext uri="{FF2B5EF4-FFF2-40B4-BE49-F238E27FC236}">
                <a16:creationId xmlns:a16="http://schemas.microsoft.com/office/drawing/2014/main" id="{183AB50C-35A4-7FF8-65D0-2FAEBE8E68BC}"/>
              </a:ext>
            </a:extLst>
          </p:cNvPr>
          <p:cNvSpPr txBox="1">
            <a:spLocks noChangeArrowheads="1"/>
          </p:cNvSpPr>
          <p:nvPr/>
        </p:nvSpPr>
        <p:spPr bwMode="auto">
          <a:xfrm>
            <a:off x="838955" y="3774702"/>
            <a:ext cx="4772859" cy="388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nb-NO" altLang="nb-NO" sz="1400" dirty="0">
                <a:solidFill>
                  <a:schemeClr val="bg1">
                    <a:lumMod val="95000"/>
                  </a:schemeClr>
                </a:solidFill>
                <a:latin typeface="Nunito" pitchFamily="2" charset="0"/>
              </a:rPr>
              <a:t>Sikre bonden sin rettmessige del av fellesskapet </a:t>
            </a:r>
            <a:endParaRPr lang="id-ID" altLang="nb-NO" sz="1400" dirty="0">
              <a:solidFill>
                <a:schemeClr val="bg1">
                  <a:lumMod val="95000"/>
                </a:schemeClr>
              </a:solidFill>
              <a:latin typeface="Nunito" pitchFamily="2" charset="0"/>
            </a:endParaRPr>
          </a:p>
        </p:txBody>
      </p:sp>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6ECFB111-FF00-3F88-96D7-A8D0C09130B6}"/>
              </a:ext>
            </a:extLst>
          </p:cNvPr>
          <p:cNvSpPr/>
          <p:nvPr/>
        </p:nvSpPr>
        <p:spPr>
          <a:xfrm>
            <a:off x="3175" y="0"/>
            <a:ext cx="6127750" cy="6858000"/>
          </a:xfrm>
          <a:custGeom>
            <a:avLst/>
            <a:gdLst>
              <a:gd name="connsiteX0" fmla="*/ 0 w 6127675"/>
              <a:gd name="connsiteY0" fmla="*/ 0 h 6858000"/>
              <a:gd name="connsiteX1" fmla="*/ 6127675 w 6127675"/>
              <a:gd name="connsiteY1" fmla="*/ 0 h 6858000"/>
              <a:gd name="connsiteX2" fmla="*/ 6119524 w 6127675"/>
              <a:gd name="connsiteY2" fmla="*/ 322348 h 6858000"/>
              <a:gd name="connsiteX3" fmla="*/ 2888510 w 6127675"/>
              <a:gd name="connsiteY3" fmla="*/ 6739616 h 6858000"/>
              <a:gd name="connsiteX4" fmla="*/ 2737865 w 6127675"/>
              <a:gd name="connsiteY4" fmla="*/ 6858000 h 6858000"/>
              <a:gd name="connsiteX5" fmla="*/ 0 w 612767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7675" h="6858000">
                <a:moveTo>
                  <a:pt x="0" y="0"/>
                </a:moveTo>
                <a:lnTo>
                  <a:pt x="6127675" y="0"/>
                </a:lnTo>
                <a:lnTo>
                  <a:pt x="6119524" y="322348"/>
                </a:lnTo>
                <a:cubicBezTo>
                  <a:pt x="5988650" y="2904187"/>
                  <a:pt x="4758834" y="5196088"/>
                  <a:pt x="2888510" y="6739616"/>
                </a:cubicBezTo>
                <a:lnTo>
                  <a:pt x="2737865" y="6858000"/>
                </a:lnTo>
                <a:lnTo>
                  <a:pt x="0" y="6858000"/>
                </a:lnTo>
                <a:close/>
              </a:path>
            </a:pathLst>
          </a:custGeom>
          <a:solidFill>
            <a:srgbClr val="82A8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2" name="TextBox 11">
            <a:extLst>
              <a:ext uri="{FF2B5EF4-FFF2-40B4-BE49-F238E27FC236}">
                <a16:creationId xmlns:a16="http://schemas.microsoft.com/office/drawing/2014/main" id="{AF1C55A2-9604-E023-C57C-7743A2E90726}"/>
              </a:ext>
            </a:extLst>
          </p:cNvPr>
          <p:cNvSpPr txBox="1"/>
          <p:nvPr/>
        </p:nvSpPr>
        <p:spPr>
          <a:xfrm>
            <a:off x="7096125" y="4034195"/>
            <a:ext cx="4340225" cy="369887"/>
          </a:xfrm>
          <a:prstGeom prst="rect">
            <a:avLst/>
          </a:prstGeom>
          <a:noFill/>
        </p:spPr>
        <p:txBody>
          <a:bodyPr>
            <a:spAutoFit/>
          </a:bodyPr>
          <a:lstStyle/>
          <a:p>
            <a:pPr algn="r" eaLnBrk="1" fontAlgn="auto" hangingPunct="1">
              <a:spcBef>
                <a:spcPts val="0"/>
              </a:spcBef>
              <a:spcAft>
                <a:spcPts val="0"/>
              </a:spcAft>
              <a:defRPr/>
            </a:pPr>
            <a:r>
              <a:rPr lang="nb-NO" b="1" dirty="0">
                <a:solidFill>
                  <a:srgbClr val="01474F"/>
                </a:solidFill>
                <a:latin typeface="Ubuntu" panose="020B0504030602030204" pitchFamily="34" charset="0"/>
              </a:rPr>
              <a:t>- det du ikke klarer alene!</a:t>
            </a:r>
            <a:endParaRPr lang="id-ID" b="1" dirty="0">
              <a:solidFill>
                <a:srgbClr val="01474F"/>
              </a:solidFill>
              <a:latin typeface="Ubuntu" panose="020B0504030602030204" pitchFamily="34" charset="0"/>
            </a:endParaRPr>
          </a:p>
        </p:txBody>
      </p:sp>
      <p:sp>
        <p:nvSpPr>
          <p:cNvPr id="24" name="Oval 23">
            <a:extLst>
              <a:ext uri="{FF2B5EF4-FFF2-40B4-BE49-F238E27FC236}">
                <a16:creationId xmlns:a16="http://schemas.microsoft.com/office/drawing/2014/main" id="{3727F344-E25B-0892-4274-3D2B5E64F5AC}"/>
              </a:ext>
            </a:extLst>
          </p:cNvPr>
          <p:cNvSpPr/>
          <p:nvPr/>
        </p:nvSpPr>
        <p:spPr>
          <a:xfrm>
            <a:off x="8609013" y="6529388"/>
            <a:ext cx="657225" cy="657225"/>
          </a:xfrm>
          <a:prstGeom prst="ellipse">
            <a:avLst/>
          </a:prstGeom>
          <a:solidFill>
            <a:srgbClr val="F28705"/>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lassholder for bilde 6" descr="Et bilde som inneholder uskarpt&#10;&#10;Automatisk generert beskrivelse">
            <a:extLst>
              <a:ext uri="{FF2B5EF4-FFF2-40B4-BE49-F238E27FC236}">
                <a16:creationId xmlns:a16="http://schemas.microsoft.com/office/drawing/2014/main" id="{B76F91C5-8FF7-BE3B-7B2F-FB520FF0101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a:xfrm>
            <a:off x="588963" y="665163"/>
            <a:ext cx="3651250" cy="3651250"/>
          </a:xfrm>
        </p:spPr>
      </p:pic>
      <p:pic>
        <p:nvPicPr>
          <p:cNvPr id="9" name="Plassholder for bilde 8">
            <a:extLst>
              <a:ext uri="{FF2B5EF4-FFF2-40B4-BE49-F238E27FC236}">
                <a16:creationId xmlns:a16="http://schemas.microsoft.com/office/drawing/2014/main" id="{B4605AB7-B9D0-48BD-B0DA-53840D55FE44}"/>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a:stretch/>
        </p:blipFill>
        <p:spPr>
          <a:xfrm>
            <a:off x="4240213" y="3367088"/>
            <a:ext cx="1728787" cy="1728787"/>
          </a:xfrm>
        </p:spPr>
      </p:pic>
      <p:pic>
        <p:nvPicPr>
          <p:cNvPr id="13" name="Plassholder for bilde 12" descr="Et bilde som inneholder ku, gress, utendørs, himmel&#10;&#10;Automatisk generert beskrivelse">
            <a:extLst>
              <a:ext uri="{FF2B5EF4-FFF2-40B4-BE49-F238E27FC236}">
                <a16:creationId xmlns:a16="http://schemas.microsoft.com/office/drawing/2014/main" id="{1C1A84A9-9BA7-1429-5DE9-86B13E63C20E}"/>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a:stretch>
            <a:fillRect/>
          </a:stretch>
        </p:blipFill>
        <p:spPr>
          <a:xfrm>
            <a:off x="2414588" y="4897438"/>
            <a:ext cx="1214437" cy="1214437"/>
          </a:xfrm>
        </p:spPr>
      </p:pic>
      <p:sp>
        <p:nvSpPr>
          <p:cNvPr id="5" name="TextBox 16">
            <a:extLst>
              <a:ext uri="{FF2B5EF4-FFF2-40B4-BE49-F238E27FC236}">
                <a16:creationId xmlns:a16="http://schemas.microsoft.com/office/drawing/2014/main" id="{563C342A-949B-0781-4A7E-03AB96AE99D2}"/>
              </a:ext>
            </a:extLst>
          </p:cNvPr>
          <p:cNvSpPr txBox="1"/>
          <p:nvPr/>
        </p:nvSpPr>
        <p:spPr>
          <a:xfrm>
            <a:off x="6827263" y="2157502"/>
            <a:ext cx="4220308" cy="1754326"/>
          </a:xfrm>
          <a:prstGeom prst="rect">
            <a:avLst/>
          </a:prstGeom>
          <a:noFill/>
        </p:spPr>
        <p:txBody>
          <a:bodyPr wrap="square" rtlCol="0">
            <a:spAutoFit/>
          </a:bodyPr>
          <a:lstStyle/>
          <a:p>
            <a:r>
              <a:rPr lang="en-US" sz="5400" b="1" dirty="0" err="1">
                <a:solidFill>
                  <a:srgbClr val="01474F"/>
                </a:solidFill>
                <a:latin typeface="Ubuntu" panose="020B0504030602030204" pitchFamily="34" charset="0"/>
              </a:rPr>
              <a:t>Kraften</a:t>
            </a:r>
            <a:r>
              <a:rPr lang="en-US" sz="5400" b="1" dirty="0">
                <a:solidFill>
                  <a:schemeClr val="bg2"/>
                </a:solidFill>
                <a:latin typeface="+mj-lt"/>
              </a:rPr>
              <a:t> </a:t>
            </a:r>
          </a:p>
          <a:p>
            <a:r>
              <a:rPr lang="en-US" sz="5400" b="1" dirty="0">
                <a:solidFill>
                  <a:srgbClr val="01474F"/>
                </a:solidFill>
                <a:latin typeface="Ubuntu" panose="020B0504030602030204" pitchFamily="34" charset="0"/>
              </a:rPr>
              <a:t>i</a:t>
            </a:r>
            <a:r>
              <a:rPr lang="en-US" sz="5400" b="1" dirty="0">
                <a:solidFill>
                  <a:schemeClr val="bg2"/>
                </a:solidFill>
                <a:latin typeface="+mj-lt"/>
              </a:rPr>
              <a:t> </a:t>
            </a:r>
            <a:r>
              <a:rPr lang="en-US" sz="5400" b="1" dirty="0">
                <a:solidFill>
                  <a:srgbClr val="5A7532"/>
                </a:solidFill>
                <a:latin typeface="Ubuntu" panose="020B0504030602030204" pitchFamily="34" charset="0"/>
              </a:rPr>
              <a:t>SAMVIRKE</a:t>
            </a:r>
          </a:p>
        </p:txBody>
      </p:sp>
      <p:pic>
        <p:nvPicPr>
          <p:cNvPr id="15" name="Grafikk 14">
            <a:extLst>
              <a:ext uri="{FF2B5EF4-FFF2-40B4-BE49-F238E27FC236}">
                <a16:creationId xmlns:a16="http://schemas.microsoft.com/office/drawing/2014/main" id="{4CB72163-0244-C901-5735-623FDD16CC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77739">
            <a:off x="10944225" y="911225"/>
            <a:ext cx="432000" cy="432000"/>
          </a:xfrm>
          <a:prstGeom prst="rect">
            <a:avLst/>
          </a:prstGeom>
        </p:spPr>
      </p:pic>
      <p:pic>
        <p:nvPicPr>
          <p:cNvPr id="21" name="Grafikk 20">
            <a:extLst>
              <a:ext uri="{FF2B5EF4-FFF2-40B4-BE49-F238E27FC236}">
                <a16:creationId xmlns:a16="http://schemas.microsoft.com/office/drawing/2014/main" id="{FC93F98C-07DF-C887-C772-FD39ADDEEEE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51263" y="5491786"/>
            <a:ext cx="576000" cy="576000"/>
          </a:xfrm>
          <a:prstGeom prst="rect">
            <a:avLst/>
          </a:prstGeom>
        </p:spPr>
      </p:pic>
      <p:pic>
        <p:nvPicPr>
          <p:cNvPr id="25" name="Grafikk 24">
            <a:extLst>
              <a:ext uri="{FF2B5EF4-FFF2-40B4-BE49-F238E27FC236}">
                <a16:creationId xmlns:a16="http://schemas.microsoft.com/office/drawing/2014/main" id="{51516582-689C-649A-62E2-91BB5EC3B09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825038" y="5017786"/>
            <a:ext cx="762000" cy="762000"/>
          </a:xfrm>
          <a:prstGeom prst="rect">
            <a:avLst/>
          </a:prstGeom>
        </p:spPr>
      </p:pic>
      <p:pic>
        <p:nvPicPr>
          <p:cNvPr id="27" name="Grafikk 26">
            <a:extLst>
              <a:ext uri="{FF2B5EF4-FFF2-40B4-BE49-F238E27FC236}">
                <a16:creationId xmlns:a16="http://schemas.microsoft.com/office/drawing/2014/main" id="{299AEBB6-5643-A71F-7A13-11EAB949C27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805738" y="742559"/>
            <a:ext cx="762000" cy="695325"/>
          </a:xfrm>
          <a:prstGeom prst="rect">
            <a:avLst/>
          </a:prstGeom>
        </p:spPr>
      </p:pic>
      <p:pic>
        <p:nvPicPr>
          <p:cNvPr id="28" name="Bilde 27">
            <a:extLst>
              <a:ext uri="{FF2B5EF4-FFF2-40B4-BE49-F238E27FC236}">
                <a16:creationId xmlns:a16="http://schemas.microsoft.com/office/drawing/2014/main" id="{E8DE6BF9-B0E7-FEBB-6C0B-E188194F279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3452" y="5989388"/>
            <a:ext cx="1970798" cy="540000"/>
          </a:xfrm>
          <a:prstGeom prst="rect">
            <a:avLst/>
          </a:prstGeom>
        </p:spPr>
      </p:pic>
      <p:sp>
        <p:nvSpPr>
          <p:cNvPr id="29" name="TextBox 22">
            <a:extLst>
              <a:ext uri="{FF2B5EF4-FFF2-40B4-BE49-F238E27FC236}">
                <a16:creationId xmlns:a16="http://schemas.microsoft.com/office/drawing/2014/main" id="{AE0F7937-297F-B975-D33E-7A9D35B72B9D}"/>
              </a:ext>
            </a:extLst>
          </p:cNvPr>
          <p:cNvSpPr txBox="1"/>
          <p:nvPr/>
        </p:nvSpPr>
        <p:spPr>
          <a:xfrm>
            <a:off x="8532990" y="6067786"/>
            <a:ext cx="2903360" cy="230832"/>
          </a:xfrm>
          <a:prstGeom prst="rect">
            <a:avLst/>
          </a:prstGeom>
          <a:noFill/>
        </p:spPr>
        <p:txBody>
          <a:bodyPr wrap="none" rtlCol="0">
            <a:spAutoFit/>
          </a:bodyPr>
          <a:lstStyle/>
          <a:p>
            <a:pPr algn="r"/>
            <a:r>
              <a:rPr lang="nb-NO" sz="900" spc="300" dirty="0">
                <a:solidFill>
                  <a:srgbClr val="01474F"/>
                </a:solidFill>
                <a:latin typeface="Nunito" pitchFamily="2" charset="0"/>
                <a:ea typeface="Lato Medium" panose="020F0502020204030203" pitchFamily="34" charset="0"/>
                <a:cs typeface="Lato Medium" panose="020F0502020204030203" pitchFamily="34" charset="0"/>
              </a:rPr>
              <a:t>Landbruk- og naturbruksskoler</a:t>
            </a:r>
            <a:endParaRPr lang="nb-NO" sz="900" b="1" spc="300" dirty="0">
              <a:solidFill>
                <a:srgbClr val="01474F"/>
              </a:solidFill>
              <a:latin typeface="Nunito" pitchFamily="2" charset="0"/>
              <a:ea typeface="Lato Medium" panose="020F0502020204030203" pitchFamily="34" charset="0"/>
              <a:cs typeface="Lato Medium" panose="020F0502020204030203" pitchFamily="34" charset="0"/>
            </a:endParaRPr>
          </a:p>
        </p:txBody>
      </p:sp>
      <p:sp>
        <p:nvSpPr>
          <p:cNvPr id="2" name="TextBox 11">
            <a:extLst>
              <a:ext uri="{FF2B5EF4-FFF2-40B4-BE49-F238E27FC236}">
                <a16:creationId xmlns:a16="http://schemas.microsoft.com/office/drawing/2014/main" id="{C1B2D8B1-85E4-A513-A8E9-C69D2DC76BFD}"/>
              </a:ext>
            </a:extLst>
          </p:cNvPr>
          <p:cNvSpPr txBox="1"/>
          <p:nvPr/>
        </p:nvSpPr>
        <p:spPr>
          <a:xfrm>
            <a:off x="1467644" y="244434"/>
            <a:ext cx="4340225" cy="461665"/>
          </a:xfrm>
          <a:prstGeom prst="rect">
            <a:avLst/>
          </a:prstGeom>
          <a:noFill/>
        </p:spPr>
        <p:txBody>
          <a:bodyPr>
            <a:spAutoFit/>
          </a:bodyPr>
          <a:lstStyle/>
          <a:p>
            <a:pPr algn="r" eaLnBrk="1" fontAlgn="auto" hangingPunct="1">
              <a:spcBef>
                <a:spcPts val="0"/>
              </a:spcBef>
              <a:spcAft>
                <a:spcPts val="0"/>
              </a:spcAft>
              <a:defRPr/>
            </a:pPr>
            <a:r>
              <a:rPr lang="nb-NO" sz="2400" b="1" dirty="0">
                <a:solidFill>
                  <a:schemeClr val="bg1"/>
                </a:solidFill>
                <a:latin typeface="Ubuntu" panose="020B0504030602030204" pitchFamily="34" charset="0"/>
              </a:rPr>
              <a:t>Samvirkeskole</a:t>
            </a:r>
            <a:endParaRPr lang="id-ID" sz="2400" b="1" dirty="0">
              <a:solidFill>
                <a:schemeClr val="bg1"/>
              </a:solidFill>
              <a:latin typeface="Ubuntu" panose="020B0504030602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decel="4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lassholder for bilde 16">
            <a:extLst>
              <a:ext uri="{FF2B5EF4-FFF2-40B4-BE49-F238E27FC236}">
                <a16:creationId xmlns:a16="http://schemas.microsoft.com/office/drawing/2014/main" id="{DB8A071A-074A-7386-8FDE-11F979C561B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r="-31493"/>
          <a:stretch/>
        </p:blipFill>
        <p:spPr>
          <a:xfrm>
            <a:off x="-4" y="1276856"/>
            <a:ext cx="10986478" cy="2888749"/>
          </a:xfrm>
          <a:solidFill>
            <a:srgbClr val="01474F"/>
          </a:solidFill>
        </p:spPr>
      </p:pic>
      <p:grpSp>
        <p:nvGrpSpPr>
          <p:cNvPr id="11" name="Gruppe 10">
            <a:extLst>
              <a:ext uri="{FF2B5EF4-FFF2-40B4-BE49-F238E27FC236}">
                <a16:creationId xmlns:a16="http://schemas.microsoft.com/office/drawing/2014/main" id="{02B8DBDA-683A-075D-484B-FC000790D92F}"/>
              </a:ext>
            </a:extLst>
          </p:cNvPr>
          <p:cNvGrpSpPr/>
          <p:nvPr/>
        </p:nvGrpSpPr>
        <p:grpSpPr>
          <a:xfrm>
            <a:off x="831850" y="2844800"/>
            <a:ext cx="4779963" cy="3321050"/>
            <a:chOff x="831850" y="2844800"/>
            <a:chExt cx="4779963" cy="3321050"/>
          </a:xfrm>
        </p:grpSpPr>
        <p:sp>
          <p:nvSpPr>
            <p:cNvPr id="6" name="Rounded Rectangle 5">
              <a:extLst>
                <a:ext uri="{FF2B5EF4-FFF2-40B4-BE49-F238E27FC236}">
                  <a16:creationId xmlns:a16="http://schemas.microsoft.com/office/drawing/2014/main" id="{4335DCFE-9BAC-79B0-546F-BD93701FF35F}"/>
                </a:ext>
              </a:extLst>
            </p:cNvPr>
            <p:cNvSpPr/>
            <p:nvPr/>
          </p:nvSpPr>
          <p:spPr>
            <a:xfrm rot="5400000">
              <a:off x="1561307" y="2115343"/>
              <a:ext cx="3321050" cy="4779963"/>
            </a:xfrm>
            <a:prstGeom prst="roundRect">
              <a:avLst>
                <a:gd name="adj" fmla="val 13569"/>
              </a:avLst>
            </a:prstGeom>
            <a:solidFill>
              <a:srgbClr val="82A8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bg1"/>
                </a:solidFill>
              </a:endParaRPr>
            </a:p>
          </p:txBody>
        </p:sp>
        <p:sp>
          <p:nvSpPr>
            <p:cNvPr id="28700" name="TextBox 6">
              <a:extLst>
                <a:ext uri="{FF2B5EF4-FFF2-40B4-BE49-F238E27FC236}">
                  <a16:creationId xmlns:a16="http://schemas.microsoft.com/office/drawing/2014/main" id="{9BF41B64-C75B-C8C9-ADBB-A7D2E5E75655}"/>
                </a:ext>
              </a:extLst>
            </p:cNvPr>
            <p:cNvSpPr txBox="1">
              <a:spLocks noChangeArrowheads="1"/>
            </p:cNvSpPr>
            <p:nvPr/>
          </p:nvSpPr>
          <p:spPr bwMode="auto">
            <a:xfrm>
              <a:off x="1030288" y="3176087"/>
              <a:ext cx="43830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nb-NO" sz="4000" dirty="0">
                  <a:solidFill>
                    <a:schemeClr val="bg1"/>
                  </a:solidFill>
                  <a:latin typeface="Poppins SemiBold" pitchFamily="2" charset="0"/>
                  <a:cs typeface="Poppins SemiBold" pitchFamily="2" charset="0"/>
                </a:rPr>
                <a:t>AKSJE </a:t>
              </a:r>
              <a:r>
                <a:rPr lang="en-US" altLang="nb-NO" sz="2400" dirty="0" err="1">
                  <a:solidFill>
                    <a:schemeClr val="bg1"/>
                  </a:solidFill>
                  <a:latin typeface="Poppins SemiBold" pitchFamily="2" charset="0"/>
                  <a:cs typeface="Poppins SemiBold" pitchFamily="2" charset="0"/>
                </a:rPr>
                <a:t>selskap</a:t>
              </a:r>
              <a:endParaRPr lang="en-US" altLang="nb-NO" sz="4000" dirty="0">
                <a:solidFill>
                  <a:schemeClr val="bg1"/>
                </a:solidFill>
                <a:latin typeface="Poppins SemiBold" pitchFamily="2" charset="0"/>
                <a:cs typeface="Poppins SemiBold" pitchFamily="2" charset="0"/>
              </a:endParaRPr>
            </a:p>
          </p:txBody>
        </p:sp>
      </p:grpSp>
      <p:sp>
        <p:nvSpPr>
          <p:cNvPr id="23" name="TextBox 15">
            <a:extLst>
              <a:ext uri="{FF2B5EF4-FFF2-40B4-BE49-F238E27FC236}">
                <a16:creationId xmlns:a16="http://schemas.microsoft.com/office/drawing/2014/main" id="{57FF04D0-2023-0168-B274-C8D919158CDA}"/>
              </a:ext>
            </a:extLst>
          </p:cNvPr>
          <p:cNvSpPr txBox="1">
            <a:spLocks noChangeArrowheads="1"/>
          </p:cNvSpPr>
          <p:nvPr/>
        </p:nvSpPr>
        <p:spPr bwMode="auto">
          <a:xfrm>
            <a:off x="5888041" y="4460737"/>
            <a:ext cx="553861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177800" eaLnBrk="1" hangingPunct="1">
              <a:lnSpc>
                <a:spcPct val="150000"/>
              </a:lnSpc>
            </a:pPr>
            <a:r>
              <a:rPr lang="nb-NO" altLang="nb-NO" sz="1600" dirty="0">
                <a:latin typeface="Nunito" pitchFamily="2" charset="0"/>
              </a:rPr>
              <a:t>Et aksjeselskaps drivkraft er å maksimalisere avkastningen på innsatt kapital. Innkjøp av </a:t>
            </a:r>
            <a:r>
              <a:rPr lang="nb-NO" altLang="nb-NO" sz="1600" b="1" dirty="0">
                <a:solidFill>
                  <a:srgbClr val="F28705"/>
                </a:solidFill>
                <a:latin typeface="Nunito" pitchFamily="2" charset="0"/>
              </a:rPr>
              <a:t>RÅVARER </a:t>
            </a:r>
            <a:r>
              <a:rPr lang="nb-NO" altLang="nb-NO" sz="1600" dirty="0">
                <a:latin typeface="Nunito" pitchFamily="2" charset="0"/>
              </a:rPr>
              <a:t>vil være selskapets største kostnad, de jobber derfor for at denne blir </a:t>
            </a:r>
            <a:r>
              <a:rPr lang="nb-NO" altLang="nb-NO" sz="1600" b="1" dirty="0">
                <a:solidFill>
                  <a:srgbClr val="5A7532"/>
                </a:solidFill>
                <a:latin typeface="Nunito" pitchFamily="2" charset="0"/>
              </a:rPr>
              <a:t>LAVEST </a:t>
            </a:r>
            <a:r>
              <a:rPr lang="nb-NO" altLang="nb-NO" sz="1600" dirty="0">
                <a:latin typeface="Nunito" pitchFamily="2" charset="0"/>
              </a:rPr>
              <a:t>mulig.</a:t>
            </a:r>
          </a:p>
        </p:txBody>
      </p:sp>
      <p:sp>
        <p:nvSpPr>
          <p:cNvPr id="28681" name="Rectangle: Rounded Corners 11">
            <a:extLst>
              <a:ext uri="{FF2B5EF4-FFF2-40B4-BE49-F238E27FC236}">
                <a16:creationId xmlns:a16="http://schemas.microsoft.com/office/drawing/2014/main" id="{82F93643-E14B-F827-6F95-8458AC22B1B4}"/>
              </a:ext>
            </a:extLst>
          </p:cNvPr>
          <p:cNvSpPr/>
          <p:nvPr/>
        </p:nvSpPr>
        <p:spPr>
          <a:xfrm rot="5400000">
            <a:off x="11037094" y="5826919"/>
            <a:ext cx="369888" cy="863600"/>
          </a:xfrm>
          <a:prstGeom prst="roundRect">
            <a:avLst>
              <a:gd name="adj" fmla="val 50000"/>
            </a:avLst>
          </a:prstGeom>
          <a:gradFill>
            <a:gsLst>
              <a:gs pos="0">
                <a:srgbClr val="007367"/>
              </a:gs>
              <a:gs pos="100000">
                <a:srgbClr val="00736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dirty="0"/>
          </a:p>
        </p:txBody>
      </p:sp>
      <p:sp>
        <p:nvSpPr>
          <p:cNvPr id="28687" name="Slide Number Placeholder 3">
            <a:extLst>
              <a:ext uri="{FF2B5EF4-FFF2-40B4-BE49-F238E27FC236}">
                <a16:creationId xmlns:a16="http://schemas.microsoft.com/office/drawing/2014/main" id="{0B82FA44-929A-B00C-564D-F2805C2BC288}"/>
              </a:ext>
            </a:extLst>
          </p:cNvPr>
          <p:cNvSpPr txBox="1">
            <a:spLocks/>
          </p:cNvSpPr>
          <p:nvPr/>
        </p:nvSpPr>
        <p:spPr bwMode="auto">
          <a:xfrm>
            <a:off x="10987088" y="6118225"/>
            <a:ext cx="47148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fld id="{B2B5A345-A607-45DF-A75F-9CE106888AFE}" type="slidenum">
              <a:rPr lang="nb-NO" altLang="nb-NO" sz="1400" smtClean="0">
                <a:solidFill>
                  <a:schemeClr val="bg1"/>
                </a:solidFill>
                <a:latin typeface="Poppins SemiBold" panose="00000700000000000000" pitchFamily="2" charset="0"/>
                <a:cs typeface="Poppins SemiBold" panose="00000700000000000000" pitchFamily="2" charset="0"/>
              </a:rPr>
              <a:pPr algn="ctr" eaLnBrk="1" hangingPunct="1"/>
              <a:t>20</a:t>
            </a:fld>
            <a:endParaRPr lang="nb-NO" altLang="nb-NO" sz="1400" dirty="0">
              <a:solidFill>
                <a:schemeClr val="bg1"/>
              </a:solidFill>
              <a:latin typeface="Poppins SemiBold" panose="00000700000000000000" pitchFamily="2" charset="0"/>
              <a:cs typeface="Poppins SemiBold" panose="00000700000000000000" pitchFamily="2" charset="0"/>
            </a:endParaRPr>
          </a:p>
        </p:txBody>
      </p:sp>
      <p:pic>
        <p:nvPicPr>
          <p:cNvPr id="28690" name="Bilde 28689">
            <a:extLst>
              <a:ext uri="{FF2B5EF4-FFF2-40B4-BE49-F238E27FC236}">
                <a16:creationId xmlns:a16="http://schemas.microsoft.com/office/drawing/2014/main" id="{493F2EF6-F716-A728-0F5A-2FC11ACB38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834" y="379678"/>
            <a:ext cx="1969200" cy="539561"/>
          </a:xfrm>
          <a:prstGeom prst="rect">
            <a:avLst/>
          </a:prstGeom>
        </p:spPr>
      </p:pic>
      <p:sp>
        <p:nvSpPr>
          <p:cNvPr id="44" name="Oval 15">
            <a:extLst>
              <a:ext uri="{FF2B5EF4-FFF2-40B4-BE49-F238E27FC236}">
                <a16:creationId xmlns:a16="http://schemas.microsoft.com/office/drawing/2014/main" id="{A5FDB800-EAA0-BCA4-A851-01093D69D03B}"/>
              </a:ext>
            </a:extLst>
          </p:cNvPr>
          <p:cNvSpPr/>
          <p:nvPr/>
        </p:nvSpPr>
        <p:spPr>
          <a:xfrm>
            <a:off x="276223" y="4383522"/>
            <a:ext cx="279400" cy="279400"/>
          </a:xfrm>
          <a:prstGeom prst="ellipse">
            <a:avLst/>
          </a:prstGeom>
          <a:solidFill>
            <a:srgbClr val="F287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pic>
        <p:nvPicPr>
          <p:cNvPr id="45" name="Grafikk 44">
            <a:extLst>
              <a:ext uri="{FF2B5EF4-FFF2-40B4-BE49-F238E27FC236}">
                <a16:creationId xmlns:a16="http://schemas.microsoft.com/office/drawing/2014/main" id="{C2EB9465-E62D-1948-9DE6-87508C1BBA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9911319">
            <a:off x="7705823" y="310361"/>
            <a:ext cx="473425" cy="432000"/>
          </a:xfrm>
          <a:prstGeom prst="rect">
            <a:avLst/>
          </a:prstGeom>
        </p:spPr>
      </p:pic>
      <p:pic>
        <p:nvPicPr>
          <p:cNvPr id="46" name="Grafikk 45">
            <a:extLst>
              <a:ext uri="{FF2B5EF4-FFF2-40B4-BE49-F238E27FC236}">
                <a16:creationId xmlns:a16="http://schemas.microsoft.com/office/drawing/2014/main" id="{E8D8E464-B35F-C9B8-4554-DB85DA45969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43668" y="6177588"/>
            <a:ext cx="762000" cy="762000"/>
          </a:xfrm>
          <a:prstGeom prst="rect">
            <a:avLst/>
          </a:prstGeom>
        </p:spPr>
      </p:pic>
      <p:sp>
        <p:nvSpPr>
          <p:cNvPr id="47" name="Rektangel 46">
            <a:extLst>
              <a:ext uri="{FF2B5EF4-FFF2-40B4-BE49-F238E27FC236}">
                <a16:creationId xmlns:a16="http://schemas.microsoft.com/office/drawing/2014/main" id="{80AAEC06-995B-AE75-DFF8-03427ABF7017}"/>
              </a:ext>
            </a:extLst>
          </p:cNvPr>
          <p:cNvSpPr/>
          <p:nvPr/>
        </p:nvSpPr>
        <p:spPr>
          <a:xfrm>
            <a:off x="6713034" y="1276856"/>
            <a:ext cx="1763530" cy="2888749"/>
          </a:xfrm>
          <a:prstGeom prst="rect">
            <a:avLst/>
          </a:prstGeom>
          <a:solidFill>
            <a:srgbClr val="014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TextBox 14">
            <a:extLst>
              <a:ext uri="{FF2B5EF4-FFF2-40B4-BE49-F238E27FC236}">
                <a16:creationId xmlns:a16="http://schemas.microsoft.com/office/drawing/2014/main" id="{DEFFE22A-E6AD-52B2-AE81-A4E47C3D8812}"/>
              </a:ext>
            </a:extLst>
          </p:cNvPr>
          <p:cNvSpPr txBox="1"/>
          <p:nvPr/>
        </p:nvSpPr>
        <p:spPr>
          <a:xfrm>
            <a:off x="6922407" y="1458232"/>
            <a:ext cx="3658577" cy="2585323"/>
          </a:xfrm>
          <a:prstGeom prst="rect">
            <a:avLst/>
          </a:prstGeom>
          <a:noFill/>
        </p:spPr>
        <p:txBody>
          <a:bodyPr wrap="square">
            <a:spAutoFit/>
          </a:bodyPr>
          <a:lstStyle/>
          <a:p>
            <a:pPr marL="285750" indent="-285750" eaLnBrk="1" fontAlgn="auto" hangingPunct="1">
              <a:spcBef>
                <a:spcPts val="0"/>
              </a:spcBef>
              <a:spcAft>
                <a:spcPts val="1200"/>
              </a:spcAft>
              <a:buClr>
                <a:srgbClr val="FFFFFF"/>
              </a:buClr>
              <a:buFont typeface="Wingdings" panose="05000000000000000000" pitchFamily="2" charset="2"/>
              <a:buChar char="ü"/>
              <a:defRPr/>
            </a:pPr>
            <a:r>
              <a:rPr lang="nb-NO" sz="1400" b="1" dirty="0" err="1">
                <a:solidFill>
                  <a:schemeClr val="bg1"/>
                </a:solidFill>
                <a:latin typeface="Nunito" pitchFamily="2" charset="77"/>
              </a:rPr>
              <a:t>Investoreid</a:t>
            </a:r>
            <a:endParaRPr lang="nb-NO" sz="1400" b="1" dirty="0">
              <a:solidFill>
                <a:schemeClr val="bg1"/>
              </a:solidFill>
              <a:latin typeface="Nunito" pitchFamily="2" charset="77"/>
            </a:endParaRPr>
          </a:p>
          <a:p>
            <a:pPr marL="285750" indent="-285750" eaLnBrk="1" fontAlgn="auto" hangingPunct="1">
              <a:spcBef>
                <a:spcPts val="0"/>
              </a:spcBef>
              <a:spcAft>
                <a:spcPts val="1200"/>
              </a:spcAft>
              <a:buClr>
                <a:srgbClr val="FFFFFF"/>
              </a:buClr>
              <a:buFont typeface="Wingdings" panose="05000000000000000000" pitchFamily="2" charset="2"/>
              <a:buChar char="ü"/>
              <a:defRPr/>
            </a:pPr>
            <a:r>
              <a:rPr lang="nb-NO" sz="1400" b="1" dirty="0">
                <a:solidFill>
                  <a:schemeClr val="bg1"/>
                </a:solidFill>
                <a:latin typeface="Nunito" pitchFamily="2" charset="77"/>
              </a:rPr>
              <a:t>Investorstyrt</a:t>
            </a:r>
          </a:p>
          <a:p>
            <a:pPr marL="285750" indent="-285750" eaLnBrk="1" fontAlgn="auto" hangingPunct="1">
              <a:spcBef>
                <a:spcPts val="0"/>
              </a:spcBef>
              <a:spcAft>
                <a:spcPts val="1200"/>
              </a:spcAft>
              <a:buClr>
                <a:srgbClr val="FFFFFF"/>
              </a:buClr>
              <a:buFont typeface="Wingdings" panose="05000000000000000000" pitchFamily="2" charset="2"/>
              <a:buChar char="ü"/>
              <a:defRPr/>
            </a:pPr>
            <a:r>
              <a:rPr lang="nb-NO" sz="1400" b="1" dirty="0">
                <a:solidFill>
                  <a:schemeClr val="bg1"/>
                </a:solidFill>
                <a:latin typeface="Nunito" pitchFamily="2" charset="77"/>
              </a:rPr>
              <a:t>Inntekt gjennom avkastning på innsatt kapital </a:t>
            </a:r>
            <a:r>
              <a:rPr lang="nb-NO" sz="1400" dirty="0">
                <a:solidFill>
                  <a:schemeClr val="bg1"/>
                </a:solidFill>
                <a:latin typeface="Nunito" pitchFamily="2" charset="77"/>
              </a:rPr>
              <a:t>(kapitalutbytte)</a:t>
            </a:r>
            <a:endParaRPr lang="nb-NO" sz="1400" b="1" dirty="0">
              <a:solidFill>
                <a:schemeClr val="bg1"/>
              </a:solidFill>
              <a:latin typeface="Nunito" pitchFamily="2" charset="77"/>
            </a:endParaRPr>
          </a:p>
          <a:p>
            <a:pPr marL="285750" indent="-285750" eaLnBrk="1" fontAlgn="auto" hangingPunct="1">
              <a:spcBef>
                <a:spcPts val="0"/>
              </a:spcBef>
              <a:spcAft>
                <a:spcPts val="1200"/>
              </a:spcAft>
              <a:buClr>
                <a:srgbClr val="FFFFFF"/>
              </a:buClr>
              <a:buFont typeface="Wingdings" panose="05000000000000000000" pitchFamily="2" charset="2"/>
              <a:buChar char="ü"/>
              <a:defRPr/>
            </a:pPr>
            <a:r>
              <a:rPr lang="nb-NO" sz="1400" b="1" dirty="0">
                <a:solidFill>
                  <a:schemeClr val="bg1"/>
                </a:solidFill>
                <a:latin typeface="Nunito" pitchFamily="2" charset="77"/>
              </a:rPr>
              <a:t>Ulik innflytelse, etter innskutt kapital</a:t>
            </a:r>
          </a:p>
          <a:p>
            <a:pPr marL="285750" indent="-285750" eaLnBrk="1" fontAlgn="auto" hangingPunct="1">
              <a:spcBef>
                <a:spcPts val="0"/>
              </a:spcBef>
              <a:spcAft>
                <a:spcPts val="1200"/>
              </a:spcAft>
              <a:buClr>
                <a:srgbClr val="FFFFFF"/>
              </a:buClr>
              <a:buFont typeface="Wingdings" panose="05000000000000000000" pitchFamily="2" charset="2"/>
              <a:buChar char="ü"/>
              <a:defRPr/>
            </a:pPr>
            <a:r>
              <a:rPr lang="nb-NO" sz="1400" b="1" dirty="0">
                <a:solidFill>
                  <a:schemeClr val="bg1"/>
                </a:solidFill>
                <a:latin typeface="Nunito" pitchFamily="2" charset="77"/>
              </a:rPr>
              <a:t>Ledelse har vide fullmakter</a:t>
            </a:r>
            <a:endParaRPr lang="nb-NO" sz="1400" dirty="0">
              <a:solidFill>
                <a:schemeClr val="bg1"/>
              </a:solidFill>
              <a:latin typeface="Nunito" pitchFamily="2" charset="77"/>
            </a:endParaRPr>
          </a:p>
          <a:p>
            <a:pPr marL="285750" indent="-285750" eaLnBrk="1" fontAlgn="auto" hangingPunct="1">
              <a:spcBef>
                <a:spcPts val="0"/>
              </a:spcBef>
              <a:spcAft>
                <a:spcPts val="0"/>
              </a:spcAft>
              <a:buClr>
                <a:srgbClr val="FFFFFF"/>
              </a:buClr>
              <a:buFont typeface="Wingdings" panose="05000000000000000000" pitchFamily="2" charset="2"/>
              <a:buChar char="ü"/>
              <a:defRPr/>
            </a:pPr>
            <a:r>
              <a:rPr lang="nb-NO" sz="1400" b="1" dirty="0">
                <a:solidFill>
                  <a:schemeClr val="bg1"/>
                </a:solidFill>
                <a:latin typeface="Nunito" pitchFamily="2" charset="77"/>
              </a:rPr>
              <a:t>Aksjer kan omsettes, selskap </a:t>
            </a:r>
            <a:br>
              <a:rPr lang="nb-NO" sz="1400" b="1" dirty="0">
                <a:solidFill>
                  <a:schemeClr val="bg1"/>
                </a:solidFill>
                <a:latin typeface="Nunito" pitchFamily="2" charset="77"/>
              </a:rPr>
            </a:br>
            <a:r>
              <a:rPr lang="nb-NO" sz="1400" b="1" dirty="0">
                <a:solidFill>
                  <a:schemeClr val="bg1"/>
                </a:solidFill>
                <a:latin typeface="Nunito" pitchFamily="2" charset="77"/>
              </a:rPr>
              <a:t>kan kjøpes opp</a:t>
            </a:r>
          </a:p>
        </p:txBody>
      </p:sp>
      <p:sp>
        <p:nvSpPr>
          <p:cNvPr id="50" name="TextBox 17">
            <a:extLst>
              <a:ext uri="{FF2B5EF4-FFF2-40B4-BE49-F238E27FC236}">
                <a16:creationId xmlns:a16="http://schemas.microsoft.com/office/drawing/2014/main" id="{183AB50C-35A4-7FF8-65D0-2FAEBE8E68BC}"/>
              </a:ext>
            </a:extLst>
          </p:cNvPr>
          <p:cNvSpPr txBox="1">
            <a:spLocks noChangeArrowheads="1"/>
          </p:cNvSpPr>
          <p:nvPr/>
        </p:nvSpPr>
        <p:spPr bwMode="auto">
          <a:xfrm>
            <a:off x="838955" y="3774702"/>
            <a:ext cx="4772859" cy="388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nb-NO" altLang="nb-NO" sz="1400" dirty="0">
                <a:solidFill>
                  <a:schemeClr val="bg1">
                    <a:lumMod val="95000"/>
                  </a:schemeClr>
                </a:solidFill>
                <a:latin typeface="Nunito" pitchFamily="2" charset="0"/>
              </a:rPr>
              <a:t>«vi betaler ikke mer enn vi må, det er vår oppgave»</a:t>
            </a:r>
            <a:endParaRPr lang="id-ID" altLang="nb-NO" sz="1400" dirty="0">
              <a:solidFill>
                <a:schemeClr val="bg1">
                  <a:lumMod val="95000"/>
                </a:schemeClr>
              </a:solidFill>
              <a:latin typeface="Nunito" pitchFamily="2" charset="0"/>
            </a:endParaRPr>
          </a:p>
        </p:txBody>
      </p:sp>
      <p:grpSp>
        <p:nvGrpSpPr>
          <p:cNvPr id="12" name="Gruppe 11">
            <a:extLst>
              <a:ext uri="{FF2B5EF4-FFF2-40B4-BE49-F238E27FC236}">
                <a16:creationId xmlns:a16="http://schemas.microsoft.com/office/drawing/2014/main" id="{696AC7CC-EC00-66A7-5612-9063D7CDA17D}"/>
              </a:ext>
            </a:extLst>
          </p:cNvPr>
          <p:cNvGrpSpPr>
            <a:grpSpLocks noChangeAspect="1"/>
          </p:cNvGrpSpPr>
          <p:nvPr/>
        </p:nvGrpSpPr>
        <p:grpSpPr>
          <a:xfrm>
            <a:off x="1616503" y="4157348"/>
            <a:ext cx="3200603" cy="2629419"/>
            <a:chOff x="1387477" y="3897650"/>
            <a:chExt cx="3746803" cy="3078141"/>
          </a:xfrm>
        </p:grpSpPr>
        <p:pic>
          <p:nvPicPr>
            <p:cNvPr id="2" name="Bilde 1">
              <a:extLst>
                <a:ext uri="{FF2B5EF4-FFF2-40B4-BE49-F238E27FC236}">
                  <a16:creationId xmlns:a16="http://schemas.microsoft.com/office/drawing/2014/main" id="{FCAA0E8E-626C-490C-92DB-92B1667774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13211" y="4815791"/>
              <a:ext cx="2160000" cy="2160000"/>
            </a:xfrm>
            <a:prstGeom prst="rect">
              <a:avLst/>
            </a:prstGeom>
          </p:spPr>
        </p:pic>
        <p:pic>
          <p:nvPicPr>
            <p:cNvPr id="3" name="Bilde 2" descr="Et bilde som inneholder pil&#10;&#10;Automatisk generert beskrivelse">
              <a:extLst>
                <a:ext uri="{FF2B5EF4-FFF2-40B4-BE49-F238E27FC236}">
                  <a16:creationId xmlns:a16="http://schemas.microsoft.com/office/drawing/2014/main" id="{60A327E2-EC86-B9A5-BA4A-C9CFFC621641}"/>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rot="20302831">
              <a:off x="2318416" y="5282064"/>
              <a:ext cx="646964" cy="598159"/>
            </a:xfrm>
            <a:prstGeom prst="rect">
              <a:avLst/>
            </a:prstGeom>
          </p:spPr>
        </p:pic>
        <p:pic>
          <p:nvPicPr>
            <p:cNvPr id="4" name="Bilde 3">
              <a:extLst>
                <a:ext uri="{FF2B5EF4-FFF2-40B4-BE49-F238E27FC236}">
                  <a16:creationId xmlns:a16="http://schemas.microsoft.com/office/drawing/2014/main" id="{A2E1FB10-49F0-13BC-EF43-7BA69AB2000E}"/>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1387477" y="5096092"/>
              <a:ext cx="709065" cy="741535"/>
            </a:xfrm>
            <a:prstGeom prst="rect">
              <a:avLst/>
            </a:prstGeom>
          </p:spPr>
        </p:pic>
        <p:pic>
          <p:nvPicPr>
            <p:cNvPr id="5" name="Bilde 4">
              <a:extLst>
                <a:ext uri="{FF2B5EF4-FFF2-40B4-BE49-F238E27FC236}">
                  <a16:creationId xmlns:a16="http://schemas.microsoft.com/office/drawing/2014/main" id="{8B987B0E-66D8-E4B4-E3F3-05A564C062F7}"/>
                </a:ext>
              </a:extLst>
            </p:cNvPr>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1906772" y="4316948"/>
              <a:ext cx="763239" cy="741534"/>
            </a:xfrm>
            <a:prstGeom prst="rect">
              <a:avLst/>
            </a:prstGeom>
          </p:spPr>
        </p:pic>
        <p:pic>
          <p:nvPicPr>
            <p:cNvPr id="7" name="Bilde 6">
              <a:extLst>
                <a:ext uri="{FF2B5EF4-FFF2-40B4-BE49-F238E27FC236}">
                  <a16:creationId xmlns:a16="http://schemas.microsoft.com/office/drawing/2014/main" id="{AF35D5AA-5DD5-0E2C-9A6E-5225EAA1F132}"/>
                </a:ext>
              </a:extLst>
            </p:cNvPr>
            <p:cNvPicPr>
              <a:picLocks noChangeAspect="1"/>
            </p:cNvPicPr>
            <p:nvPr/>
          </p:nvPicPr>
          <p:blipFill rotWithShape="1">
            <a:blip r:embed="rId13">
              <a:extLst>
                <a:ext uri="{28A0092B-C50C-407E-A947-70E740481C1C}">
                  <a14:useLocalDpi xmlns:a14="http://schemas.microsoft.com/office/drawing/2010/main" val="0"/>
                </a:ext>
              </a:extLst>
            </a:blip>
            <a:srcRect/>
            <a:stretch/>
          </p:blipFill>
          <p:spPr>
            <a:xfrm>
              <a:off x="2864672" y="4102913"/>
              <a:ext cx="763239" cy="771315"/>
            </a:xfrm>
            <a:prstGeom prst="rect">
              <a:avLst/>
            </a:prstGeom>
          </p:spPr>
        </p:pic>
        <p:pic>
          <p:nvPicPr>
            <p:cNvPr id="8" name="Bilde 7">
              <a:extLst>
                <a:ext uri="{FF2B5EF4-FFF2-40B4-BE49-F238E27FC236}">
                  <a16:creationId xmlns:a16="http://schemas.microsoft.com/office/drawing/2014/main" id="{EF58F49A-B3FC-7A9B-6D35-6F0A5DFCA4A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68428" y="3897650"/>
              <a:ext cx="1731311" cy="1731311"/>
            </a:xfrm>
            <a:prstGeom prst="rect">
              <a:avLst/>
            </a:prstGeom>
          </p:spPr>
        </p:pic>
        <p:pic>
          <p:nvPicPr>
            <p:cNvPr id="9" name="Bilde 8">
              <a:extLst>
                <a:ext uri="{FF2B5EF4-FFF2-40B4-BE49-F238E27FC236}">
                  <a16:creationId xmlns:a16="http://schemas.microsoft.com/office/drawing/2014/main" id="{C9378C81-30D2-1684-5A2F-7ABAE714F302}"/>
                </a:ext>
              </a:extLst>
            </p:cNvPr>
            <p:cNvPicPr>
              <a:picLocks noChangeAspect="1"/>
            </p:cNvPicPr>
            <p:nvPr/>
          </p:nvPicPr>
          <p:blipFill rotWithShape="1">
            <a:blip r:embed="rId15">
              <a:extLst>
                <a:ext uri="{28A0092B-C50C-407E-A947-70E740481C1C}">
                  <a14:useLocalDpi xmlns:a14="http://schemas.microsoft.com/office/drawing/2010/main" val="0"/>
                </a:ext>
              </a:extLst>
            </a:blip>
            <a:srcRect/>
            <a:stretch/>
          </p:blipFill>
          <p:spPr>
            <a:xfrm>
              <a:off x="4394035" y="5142405"/>
              <a:ext cx="740245" cy="726164"/>
            </a:xfrm>
            <a:prstGeom prst="rect">
              <a:avLst/>
            </a:prstGeom>
          </p:spPr>
        </p:pic>
        <p:pic>
          <p:nvPicPr>
            <p:cNvPr id="10" name="Bilde 9" descr="Et bilde som inneholder pil&#10;&#10;Automatisk generert beskrivelse">
              <a:extLst>
                <a:ext uri="{FF2B5EF4-FFF2-40B4-BE49-F238E27FC236}">
                  <a16:creationId xmlns:a16="http://schemas.microsoft.com/office/drawing/2014/main" id="{250C6155-E69E-2D88-4B63-D111866632B9}"/>
                </a:ext>
              </a:extLst>
            </p:cNvPr>
            <p:cNvPicPr>
              <a:picLocks noChangeAspect="1"/>
            </p:cNvPicPr>
            <p:nvPr/>
          </p:nvPicPr>
          <p:blipFill rotWithShape="1">
            <a:blip r:embed="rId16">
              <a:extLst>
                <a:ext uri="{28A0092B-C50C-407E-A947-70E740481C1C}">
                  <a14:useLocalDpi xmlns:a14="http://schemas.microsoft.com/office/drawing/2010/main" val="0"/>
                </a:ext>
              </a:extLst>
            </a:blip>
            <a:srcRect/>
            <a:stretch/>
          </p:blipFill>
          <p:spPr>
            <a:xfrm rot="17943040">
              <a:off x="3612397" y="5237199"/>
              <a:ext cx="666988" cy="640604"/>
            </a:xfrm>
            <a:prstGeom prst="rect">
              <a:avLst/>
            </a:prstGeom>
          </p:spPr>
        </p:pic>
      </p:grpSp>
    </p:spTree>
    <p:extLst>
      <p:ext uri="{BB962C8B-B14F-4D97-AF65-F5344CB8AC3E}">
        <p14:creationId xmlns:p14="http://schemas.microsoft.com/office/powerpoint/2010/main" val="1567165234"/>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lassholder for bilde 14" descr="Et bilde som inneholder person, utendørs, bakke&#10;&#10;Automatisk generert beskrivelse">
            <a:extLst>
              <a:ext uri="{FF2B5EF4-FFF2-40B4-BE49-F238E27FC236}">
                <a16:creationId xmlns:a16="http://schemas.microsoft.com/office/drawing/2014/main" id="{DD8D7AB2-CAF7-FF3D-E81D-8C8E5E3E0CA2}"/>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a:stretch/>
        </p:blipFill>
        <p:spPr>
          <a:xfrm>
            <a:off x="5507038" y="1154113"/>
            <a:ext cx="1895475" cy="3929062"/>
          </a:xfrm>
        </p:spPr>
      </p:pic>
      <p:pic>
        <p:nvPicPr>
          <p:cNvPr id="17" name="Plassholder for bilde 16">
            <a:extLst>
              <a:ext uri="{FF2B5EF4-FFF2-40B4-BE49-F238E27FC236}">
                <a16:creationId xmlns:a16="http://schemas.microsoft.com/office/drawing/2014/main" id="{183891A3-2193-0D29-C757-D4BAF3F3EDEA}"/>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a:stretch>
            <a:fillRect/>
          </a:stretch>
        </p:blipFill>
        <p:spPr>
          <a:xfrm>
            <a:off x="7527925" y="2030413"/>
            <a:ext cx="1895475" cy="3929062"/>
          </a:xfrm>
        </p:spPr>
      </p:pic>
      <p:pic>
        <p:nvPicPr>
          <p:cNvPr id="23" name="Plassholder for bilde 22">
            <a:extLst>
              <a:ext uri="{FF2B5EF4-FFF2-40B4-BE49-F238E27FC236}">
                <a16:creationId xmlns:a16="http://schemas.microsoft.com/office/drawing/2014/main" id="{6035F7E4-0E80-C128-65B0-00F0ACAAA2F2}"/>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a:stretch/>
        </p:blipFill>
        <p:spPr>
          <a:xfrm>
            <a:off x="9550400" y="1154113"/>
            <a:ext cx="1895475" cy="3929062"/>
          </a:xfrm>
        </p:spPr>
      </p:pic>
      <p:sp>
        <p:nvSpPr>
          <p:cNvPr id="21" name="TextBox 20">
            <a:extLst>
              <a:ext uri="{FF2B5EF4-FFF2-40B4-BE49-F238E27FC236}">
                <a16:creationId xmlns:a16="http://schemas.microsoft.com/office/drawing/2014/main" id="{616840CD-CC2A-C1F4-3A38-7F3EC6183A00}"/>
              </a:ext>
            </a:extLst>
          </p:cNvPr>
          <p:cNvSpPr txBox="1"/>
          <p:nvPr/>
        </p:nvSpPr>
        <p:spPr>
          <a:xfrm>
            <a:off x="788833" y="2977520"/>
            <a:ext cx="4176571" cy="2004395"/>
          </a:xfrm>
          <a:prstGeom prst="rect">
            <a:avLst/>
          </a:prstGeom>
          <a:noFill/>
        </p:spPr>
        <p:txBody>
          <a:bodyPr wrap="square">
            <a:spAutoFit/>
          </a:bodyPr>
          <a:lstStyle/>
          <a:p>
            <a:pPr eaLnBrk="1" fontAlgn="auto" hangingPunct="1">
              <a:lnSpc>
                <a:spcPct val="150000"/>
              </a:lnSpc>
              <a:spcBef>
                <a:spcPts val="0"/>
              </a:spcBef>
              <a:spcAft>
                <a:spcPts val="0"/>
              </a:spcAft>
              <a:defRPr/>
            </a:pPr>
            <a:r>
              <a:rPr lang="nb-NO" sz="1400" dirty="0">
                <a:solidFill>
                  <a:schemeClr val="tx1">
                    <a:lumMod val="85000"/>
                    <a:lumOff val="15000"/>
                  </a:schemeClr>
                </a:solidFill>
                <a:latin typeface="Nunito" pitchFamily="2" charset="77"/>
              </a:rPr>
              <a:t>Målsettingen til landbrukssamvirkene og aksjeselskapene kan i utgangspunktet se lik ut: </a:t>
            </a:r>
            <a:r>
              <a:rPr lang="nb-NO" sz="1400" b="1" dirty="0">
                <a:solidFill>
                  <a:srgbClr val="5A7532"/>
                </a:solidFill>
                <a:latin typeface="Nunito" pitchFamily="2" charset="77"/>
              </a:rPr>
              <a:t>BEST MULIG ØKONOMI TIL EIERNE.</a:t>
            </a:r>
          </a:p>
          <a:p>
            <a:pPr eaLnBrk="1" fontAlgn="auto" hangingPunct="1">
              <a:lnSpc>
                <a:spcPct val="150000"/>
              </a:lnSpc>
              <a:spcBef>
                <a:spcPts val="0"/>
              </a:spcBef>
              <a:spcAft>
                <a:spcPts val="0"/>
              </a:spcAft>
              <a:defRPr/>
            </a:pPr>
            <a:endParaRPr lang="nb-NO" sz="1400" dirty="0">
              <a:latin typeface="Nunito" pitchFamily="2" charset="77"/>
            </a:endParaRPr>
          </a:p>
          <a:p>
            <a:pPr eaLnBrk="1" fontAlgn="auto" hangingPunct="1">
              <a:lnSpc>
                <a:spcPct val="150000"/>
              </a:lnSpc>
              <a:spcBef>
                <a:spcPts val="0"/>
              </a:spcBef>
              <a:spcAft>
                <a:spcPts val="0"/>
              </a:spcAft>
              <a:defRPr/>
            </a:pPr>
            <a:r>
              <a:rPr lang="nb-NO" sz="1400" dirty="0">
                <a:latin typeface="Nunito" pitchFamily="2" charset="77"/>
              </a:rPr>
              <a:t>Da er det viktig å huske at i landbrukssamvirkene er det </a:t>
            </a:r>
            <a:r>
              <a:rPr lang="nb-NO" sz="1400" b="1" dirty="0">
                <a:solidFill>
                  <a:srgbClr val="F28705"/>
                </a:solidFill>
                <a:latin typeface="Nunito" pitchFamily="2" charset="77"/>
              </a:rPr>
              <a:t>BONDEN </a:t>
            </a:r>
            <a:r>
              <a:rPr lang="nb-NO" sz="1400" dirty="0">
                <a:latin typeface="Nunito" pitchFamily="2" charset="77"/>
              </a:rPr>
              <a:t>som er eier!</a:t>
            </a:r>
            <a:endParaRPr lang="id-ID" sz="1400" dirty="0">
              <a:latin typeface="Nunito" pitchFamily="2" charset="77"/>
            </a:endParaRPr>
          </a:p>
        </p:txBody>
      </p:sp>
      <p:sp>
        <p:nvSpPr>
          <p:cNvPr id="4" name="TextBox 7">
            <a:extLst>
              <a:ext uri="{FF2B5EF4-FFF2-40B4-BE49-F238E27FC236}">
                <a16:creationId xmlns:a16="http://schemas.microsoft.com/office/drawing/2014/main" id="{30950B61-BA7A-36B4-9793-60CE4F252586}"/>
              </a:ext>
            </a:extLst>
          </p:cNvPr>
          <p:cNvSpPr txBox="1"/>
          <p:nvPr/>
        </p:nvSpPr>
        <p:spPr>
          <a:xfrm>
            <a:off x="788833" y="1512651"/>
            <a:ext cx="3606800" cy="1323439"/>
          </a:xfrm>
          <a:prstGeom prst="rect">
            <a:avLst/>
          </a:prstGeom>
          <a:noFill/>
        </p:spPr>
        <p:txBody>
          <a:bodyPr>
            <a:spAutoFit/>
          </a:bodyPr>
          <a:lstStyle/>
          <a:p>
            <a:pPr eaLnBrk="1" fontAlgn="auto" hangingPunct="1">
              <a:spcBef>
                <a:spcPts val="0"/>
              </a:spcBef>
              <a:spcAft>
                <a:spcPts val="0"/>
              </a:spcAft>
              <a:defRPr/>
            </a:pPr>
            <a:r>
              <a:rPr lang="nb-NO" sz="4000" b="1" dirty="0">
                <a:solidFill>
                  <a:srgbClr val="01474F"/>
                </a:solidFill>
                <a:latin typeface="Poppins SemiBold" panose="00000700000000000000" pitchFamily="2" charset="0"/>
                <a:cs typeface="Poppins SemiBold" panose="00000700000000000000" pitchFamily="2" charset="0"/>
              </a:rPr>
              <a:t>Mye er likt, men </a:t>
            </a:r>
            <a:r>
              <a:rPr lang="nb-NO" sz="4000" b="1" dirty="0">
                <a:solidFill>
                  <a:srgbClr val="5A7532"/>
                </a:solidFill>
                <a:latin typeface="Poppins SemiBold" panose="00000700000000000000" pitchFamily="2" charset="0"/>
                <a:cs typeface="Poppins SemiBold" panose="00000700000000000000" pitchFamily="2" charset="0"/>
              </a:rPr>
              <a:t>ikke alt!</a:t>
            </a:r>
          </a:p>
        </p:txBody>
      </p:sp>
      <p:sp>
        <p:nvSpPr>
          <p:cNvPr id="7" name="Rectangle: Rounded Corners 11">
            <a:extLst>
              <a:ext uri="{FF2B5EF4-FFF2-40B4-BE49-F238E27FC236}">
                <a16:creationId xmlns:a16="http://schemas.microsoft.com/office/drawing/2014/main" id="{0155A7CF-92CF-2741-AF10-59D1904FA6F7}"/>
              </a:ext>
            </a:extLst>
          </p:cNvPr>
          <p:cNvSpPr/>
          <p:nvPr/>
        </p:nvSpPr>
        <p:spPr>
          <a:xfrm rot="5400000">
            <a:off x="11037094" y="5826919"/>
            <a:ext cx="369888" cy="863600"/>
          </a:xfrm>
          <a:prstGeom prst="roundRect">
            <a:avLst>
              <a:gd name="adj" fmla="val 50000"/>
            </a:avLst>
          </a:prstGeom>
          <a:gradFill>
            <a:gsLst>
              <a:gs pos="0">
                <a:srgbClr val="007367"/>
              </a:gs>
              <a:gs pos="100000">
                <a:srgbClr val="00736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dirty="0"/>
          </a:p>
        </p:txBody>
      </p:sp>
      <p:sp>
        <p:nvSpPr>
          <p:cNvPr id="10" name="Slide Number Placeholder 3">
            <a:extLst>
              <a:ext uri="{FF2B5EF4-FFF2-40B4-BE49-F238E27FC236}">
                <a16:creationId xmlns:a16="http://schemas.microsoft.com/office/drawing/2014/main" id="{2D1966CD-DE9C-1CF8-0A71-3292C5CE7E67}"/>
              </a:ext>
            </a:extLst>
          </p:cNvPr>
          <p:cNvSpPr txBox="1">
            <a:spLocks/>
          </p:cNvSpPr>
          <p:nvPr/>
        </p:nvSpPr>
        <p:spPr bwMode="auto">
          <a:xfrm>
            <a:off x="10987088" y="6118225"/>
            <a:ext cx="47148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fld id="{B2B5A345-A607-45DF-A75F-9CE106888AFE}" type="slidenum">
              <a:rPr lang="nb-NO" altLang="nb-NO" sz="1400" smtClean="0">
                <a:solidFill>
                  <a:schemeClr val="bg1"/>
                </a:solidFill>
                <a:latin typeface="Poppins SemiBold" panose="00000700000000000000" pitchFamily="2" charset="0"/>
                <a:cs typeface="Poppins SemiBold" panose="00000700000000000000" pitchFamily="2" charset="0"/>
              </a:rPr>
              <a:pPr algn="ctr" eaLnBrk="1" hangingPunct="1"/>
              <a:t>21</a:t>
            </a:fld>
            <a:endParaRPr lang="nb-NO" altLang="nb-NO" sz="1400" dirty="0">
              <a:solidFill>
                <a:schemeClr val="bg1"/>
              </a:solidFill>
              <a:latin typeface="Poppins SemiBold" panose="00000700000000000000" pitchFamily="2" charset="0"/>
              <a:cs typeface="Poppins SemiBold" panose="00000700000000000000" pitchFamily="2" charset="0"/>
            </a:endParaRPr>
          </a:p>
        </p:txBody>
      </p:sp>
      <p:pic>
        <p:nvPicPr>
          <p:cNvPr id="13" name="Bilde 12">
            <a:extLst>
              <a:ext uri="{FF2B5EF4-FFF2-40B4-BE49-F238E27FC236}">
                <a16:creationId xmlns:a16="http://schemas.microsoft.com/office/drawing/2014/main" id="{49272696-3FA8-0E35-3216-14B23AF9F4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834" y="379678"/>
            <a:ext cx="1969200" cy="539561"/>
          </a:xfrm>
          <a:prstGeom prst="rect">
            <a:avLst/>
          </a:prstGeom>
        </p:spPr>
      </p:pic>
      <p:sp>
        <p:nvSpPr>
          <p:cNvPr id="24" name="Oval 15">
            <a:extLst>
              <a:ext uri="{FF2B5EF4-FFF2-40B4-BE49-F238E27FC236}">
                <a16:creationId xmlns:a16="http://schemas.microsoft.com/office/drawing/2014/main" id="{BE847846-3A42-1E2B-DF5A-8CEB1FE9D749}"/>
              </a:ext>
            </a:extLst>
          </p:cNvPr>
          <p:cNvSpPr/>
          <p:nvPr/>
        </p:nvSpPr>
        <p:spPr>
          <a:xfrm>
            <a:off x="284134" y="3007739"/>
            <a:ext cx="279400" cy="279400"/>
          </a:xfrm>
          <a:prstGeom prst="ellipse">
            <a:avLst/>
          </a:prstGeom>
          <a:solidFill>
            <a:srgbClr val="F287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pic>
        <p:nvPicPr>
          <p:cNvPr id="25" name="Grafikk 24">
            <a:extLst>
              <a:ext uri="{FF2B5EF4-FFF2-40B4-BE49-F238E27FC236}">
                <a16:creationId xmlns:a16="http://schemas.microsoft.com/office/drawing/2014/main" id="{44E32DC6-DFA4-1CF7-B79F-07EABCAEA54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477739">
            <a:off x="10058626" y="343184"/>
            <a:ext cx="432000" cy="432000"/>
          </a:xfrm>
          <a:prstGeom prst="rect">
            <a:avLst/>
          </a:prstGeom>
        </p:spPr>
      </p:pic>
      <p:pic>
        <p:nvPicPr>
          <p:cNvPr id="26" name="Grafikk 25">
            <a:extLst>
              <a:ext uri="{FF2B5EF4-FFF2-40B4-BE49-F238E27FC236}">
                <a16:creationId xmlns:a16="http://schemas.microsoft.com/office/drawing/2014/main" id="{3709DE9B-3B38-AD5F-E139-0CE0274F0DC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09029" y="6258719"/>
            <a:ext cx="762000" cy="762000"/>
          </a:xfrm>
          <a:prstGeom prst="rect">
            <a:avLst/>
          </a:prstGeom>
        </p:spPr>
      </p:pic>
      <p:pic>
        <p:nvPicPr>
          <p:cNvPr id="27" name="Grafikk 26">
            <a:extLst>
              <a:ext uri="{FF2B5EF4-FFF2-40B4-BE49-F238E27FC236}">
                <a16:creationId xmlns:a16="http://schemas.microsoft.com/office/drawing/2014/main" id="{8019EDD1-B773-FB8B-F225-1B8487B4EC7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20055483">
            <a:off x="4456017" y="1095206"/>
            <a:ext cx="512877" cy="468000"/>
          </a:xfrm>
          <a:prstGeom prst="rect">
            <a:avLst/>
          </a:prstGeom>
        </p:spPr>
      </p:pic>
    </p:spTree>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6">
            <a:extLst>
              <a:ext uri="{FF2B5EF4-FFF2-40B4-BE49-F238E27FC236}">
                <a16:creationId xmlns:a16="http://schemas.microsoft.com/office/drawing/2014/main" id="{C7595178-F6B8-4070-862D-540A6FCF7E8D}"/>
              </a:ext>
            </a:extLst>
          </p:cNvPr>
          <p:cNvPicPr preferRelativeResize="0">
            <a:picLocks noGrp="1"/>
          </p:cNvPicPr>
          <p:nvPr>
            <p:ph type="pic" sz="quarter" idx="10"/>
          </p:nvPr>
        </p:nvPicPr>
        <p:blipFill rotWithShape="1">
          <a:blip r:embed="rId3">
            <a:extLst>
              <a:ext uri="{28A0092B-C50C-407E-A947-70E740481C1C}">
                <a14:useLocalDpi xmlns:a14="http://schemas.microsoft.com/office/drawing/2010/main" val="0"/>
              </a:ext>
            </a:extLst>
          </a:blip>
          <a:srcRect b="-16401"/>
          <a:stretch/>
        </p:blipFill>
        <p:spPr>
          <a:xfrm>
            <a:off x="8002588" y="1062038"/>
            <a:ext cx="3243262" cy="4854575"/>
          </a:xfrm>
        </p:spPr>
      </p:pic>
      <p:sp>
        <p:nvSpPr>
          <p:cNvPr id="7173" name="Slide Number Placeholder 3">
            <a:extLst>
              <a:ext uri="{FF2B5EF4-FFF2-40B4-BE49-F238E27FC236}">
                <a16:creationId xmlns:a16="http://schemas.microsoft.com/office/drawing/2014/main" id="{370C021D-F647-5ABD-1DE0-9DB166AE0A5E}"/>
              </a:ext>
            </a:extLst>
          </p:cNvPr>
          <p:cNvSpPr txBox="1">
            <a:spLocks/>
          </p:cNvSpPr>
          <p:nvPr/>
        </p:nvSpPr>
        <p:spPr bwMode="auto">
          <a:xfrm>
            <a:off x="10987088" y="6118225"/>
            <a:ext cx="47148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nb-NO" sz="1400" dirty="0">
                <a:solidFill>
                  <a:schemeClr val="bg1"/>
                </a:solidFill>
                <a:latin typeface="Poppins SemiBold" panose="00000700000000000000" pitchFamily="2" charset="0"/>
                <a:cs typeface="Poppins SemiBold" panose="00000700000000000000" pitchFamily="2" charset="0"/>
              </a:rPr>
              <a:t>0</a:t>
            </a:r>
          </a:p>
        </p:txBody>
      </p:sp>
      <p:sp>
        <p:nvSpPr>
          <p:cNvPr id="6" name="Rounded Rectangle 5">
            <a:extLst>
              <a:ext uri="{FF2B5EF4-FFF2-40B4-BE49-F238E27FC236}">
                <a16:creationId xmlns:a16="http://schemas.microsoft.com/office/drawing/2014/main" id="{98339334-111B-D0E2-AD2C-D6A75BECBE22}"/>
              </a:ext>
            </a:extLst>
          </p:cNvPr>
          <p:cNvSpPr/>
          <p:nvPr/>
        </p:nvSpPr>
        <p:spPr>
          <a:xfrm rot="5400000">
            <a:off x="4350980" y="230548"/>
            <a:ext cx="2112963" cy="8547974"/>
          </a:xfrm>
          <a:prstGeom prst="roundRect">
            <a:avLst>
              <a:gd name="adj" fmla="val 13569"/>
            </a:avLst>
          </a:prstGeom>
          <a:solidFill>
            <a:srgbClr val="82A8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TextBox 7">
            <a:extLst>
              <a:ext uri="{FF2B5EF4-FFF2-40B4-BE49-F238E27FC236}">
                <a16:creationId xmlns:a16="http://schemas.microsoft.com/office/drawing/2014/main" id="{BBBAD4BD-48F9-2DCB-F43D-658A8FD98A6B}"/>
              </a:ext>
            </a:extLst>
          </p:cNvPr>
          <p:cNvSpPr txBox="1"/>
          <p:nvPr/>
        </p:nvSpPr>
        <p:spPr bwMode="auto">
          <a:xfrm>
            <a:off x="1133474" y="1114487"/>
            <a:ext cx="4929189" cy="1323438"/>
          </a:xfrm>
          <a:prstGeom prst="rect">
            <a:avLst/>
          </a:prstGeom>
          <a:noFill/>
        </p:spPr>
        <p:txBody>
          <a:bodyPr wrap="square">
            <a:spAutoFit/>
          </a:bodyPr>
          <a:lstStyle/>
          <a:p>
            <a:pPr eaLnBrk="1" fontAlgn="auto" hangingPunct="1">
              <a:spcBef>
                <a:spcPts val="0"/>
              </a:spcBef>
              <a:spcAft>
                <a:spcPts val="0"/>
              </a:spcAft>
              <a:defRPr/>
            </a:pPr>
            <a:r>
              <a:rPr lang="nb-NO" sz="4000" b="1" dirty="0">
                <a:solidFill>
                  <a:srgbClr val="01474F"/>
                </a:solidFill>
                <a:latin typeface="Poppins SemiBold" panose="00000700000000000000" pitchFamily="2" charset="0"/>
                <a:cs typeface="Poppins SemiBold" panose="00000700000000000000" pitchFamily="2" charset="0"/>
              </a:rPr>
              <a:t>Verdikjeden for </a:t>
            </a:r>
            <a:r>
              <a:rPr lang="nb-NO" sz="4000" b="1" dirty="0">
                <a:solidFill>
                  <a:srgbClr val="5A7532"/>
                </a:solidFill>
                <a:latin typeface="Poppins SemiBold" panose="00000700000000000000" pitchFamily="2" charset="0"/>
                <a:cs typeface="Poppins SemiBold" panose="00000700000000000000" pitchFamily="2" charset="0"/>
              </a:rPr>
              <a:t>norsk mat</a:t>
            </a:r>
          </a:p>
        </p:txBody>
      </p:sp>
      <p:sp>
        <p:nvSpPr>
          <p:cNvPr id="3" name="Oval 15">
            <a:extLst>
              <a:ext uri="{FF2B5EF4-FFF2-40B4-BE49-F238E27FC236}">
                <a16:creationId xmlns:a16="http://schemas.microsoft.com/office/drawing/2014/main" id="{C4801FFB-32A8-8783-BC06-9CF534248F4E}"/>
              </a:ext>
            </a:extLst>
          </p:cNvPr>
          <p:cNvSpPr/>
          <p:nvPr/>
        </p:nvSpPr>
        <p:spPr>
          <a:xfrm>
            <a:off x="319629" y="4718050"/>
            <a:ext cx="279400" cy="279400"/>
          </a:xfrm>
          <a:prstGeom prst="ellipse">
            <a:avLst/>
          </a:prstGeom>
          <a:solidFill>
            <a:srgbClr val="F287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0" name="Rectangle: Rounded Corners 11">
            <a:extLst>
              <a:ext uri="{FF2B5EF4-FFF2-40B4-BE49-F238E27FC236}">
                <a16:creationId xmlns:a16="http://schemas.microsoft.com/office/drawing/2014/main" id="{C43398C1-B672-9185-8999-C05A7A24A948}"/>
              </a:ext>
            </a:extLst>
          </p:cNvPr>
          <p:cNvSpPr/>
          <p:nvPr/>
        </p:nvSpPr>
        <p:spPr>
          <a:xfrm rot="5400000">
            <a:off x="11037094" y="5826919"/>
            <a:ext cx="369888" cy="863600"/>
          </a:xfrm>
          <a:prstGeom prst="roundRect">
            <a:avLst>
              <a:gd name="adj" fmla="val 50000"/>
            </a:avLst>
          </a:prstGeom>
          <a:gradFill>
            <a:gsLst>
              <a:gs pos="0">
                <a:srgbClr val="007367"/>
              </a:gs>
              <a:gs pos="100000">
                <a:srgbClr val="00736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dirty="0"/>
          </a:p>
        </p:txBody>
      </p:sp>
      <p:sp>
        <p:nvSpPr>
          <p:cNvPr id="11" name="Slide Number Placeholder 3">
            <a:extLst>
              <a:ext uri="{FF2B5EF4-FFF2-40B4-BE49-F238E27FC236}">
                <a16:creationId xmlns:a16="http://schemas.microsoft.com/office/drawing/2014/main" id="{C7EAC89B-FEB2-D200-D3A6-D662B370C967}"/>
              </a:ext>
            </a:extLst>
          </p:cNvPr>
          <p:cNvSpPr txBox="1">
            <a:spLocks/>
          </p:cNvSpPr>
          <p:nvPr/>
        </p:nvSpPr>
        <p:spPr bwMode="auto">
          <a:xfrm>
            <a:off x="10987088" y="6118225"/>
            <a:ext cx="47148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fld id="{B2B5A345-A607-45DF-A75F-9CE106888AFE}" type="slidenum">
              <a:rPr lang="nb-NO" altLang="nb-NO" sz="1400" smtClean="0">
                <a:solidFill>
                  <a:schemeClr val="bg1"/>
                </a:solidFill>
                <a:latin typeface="Poppins SemiBold" panose="00000700000000000000" pitchFamily="2" charset="0"/>
                <a:cs typeface="Poppins SemiBold" panose="00000700000000000000" pitchFamily="2" charset="0"/>
              </a:rPr>
              <a:pPr algn="ctr" eaLnBrk="1" hangingPunct="1"/>
              <a:t>22</a:t>
            </a:fld>
            <a:endParaRPr lang="nb-NO" altLang="nb-NO" sz="1400" dirty="0">
              <a:solidFill>
                <a:schemeClr val="bg1"/>
              </a:solidFill>
              <a:latin typeface="Poppins SemiBold" panose="00000700000000000000" pitchFamily="2" charset="0"/>
              <a:cs typeface="Poppins SemiBold" panose="00000700000000000000" pitchFamily="2" charset="0"/>
            </a:endParaRPr>
          </a:p>
        </p:txBody>
      </p:sp>
      <p:pic>
        <p:nvPicPr>
          <p:cNvPr id="13" name="Bilde 12">
            <a:extLst>
              <a:ext uri="{FF2B5EF4-FFF2-40B4-BE49-F238E27FC236}">
                <a16:creationId xmlns:a16="http://schemas.microsoft.com/office/drawing/2014/main" id="{49E2EB0B-D6BA-01B0-1595-93A9D5B6E4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834" y="357376"/>
            <a:ext cx="1969200" cy="539561"/>
          </a:xfrm>
          <a:prstGeom prst="rect">
            <a:avLst/>
          </a:prstGeom>
        </p:spPr>
      </p:pic>
      <p:grpSp>
        <p:nvGrpSpPr>
          <p:cNvPr id="21" name="Gruppe 20">
            <a:extLst>
              <a:ext uri="{FF2B5EF4-FFF2-40B4-BE49-F238E27FC236}">
                <a16:creationId xmlns:a16="http://schemas.microsoft.com/office/drawing/2014/main" id="{FABC98F1-7344-E924-4208-B941EE757B1D}"/>
              </a:ext>
            </a:extLst>
          </p:cNvPr>
          <p:cNvGrpSpPr>
            <a:grpSpLocks noChangeAspect="1"/>
          </p:cNvGrpSpPr>
          <p:nvPr/>
        </p:nvGrpSpPr>
        <p:grpSpPr>
          <a:xfrm>
            <a:off x="1408434" y="3851933"/>
            <a:ext cx="8111558" cy="1245662"/>
            <a:chOff x="154927" y="2945450"/>
            <a:chExt cx="9248802" cy="1420304"/>
          </a:xfrm>
        </p:grpSpPr>
        <p:pic>
          <p:nvPicPr>
            <p:cNvPr id="14" name="Bilde 13">
              <a:extLst>
                <a:ext uri="{FF2B5EF4-FFF2-40B4-BE49-F238E27FC236}">
                  <a16:creationId xmlns:a16="http://schemas.microsoft.com/office/drawing/2014/main" id="{03AA2FD6-BBE3-9E3A-AEE6-D845E9A61E76}"/>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8161364" y="2957188"/>
              <a:ext cx="1242365" cy="1404000"/>
            </a:xfrm>
            <a:prstGeom prst="rect">
              <a:avLst/>
            </a:prstGeom>
          </p:spPr>
        </p:pic>
        <p:pic>
          <p:nvPicPr>
            <p:cNvPr id="15" name="Bilde 14">
              <a:extLst>
                <a:ext uri="{FF2B5EF4-FFF2-40B4-BE49-F238E27FC236}">
                  <a16:creationId xmlns:a16="http://schemas.microsoft.com/office/drawing/2014/main" id="{4DCF9F1F-8A7B-DF1E-4C71-7635C183DD2B}"/>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5536194" y="2961419"/>
              <a:ext cx="1259038" cy="1404000"/>
            </a:xfrm>
            <a:prstGeom prst="rect">
              <a:avLst/>
            </a:prstGeom>
          </p:spPr>
        </p:pic>
        <p:pic>
          <p:nvPicPr>
            <p:cNvPr id="16" name="Bilde 15">
              <a:extLst>
                <a:ext uri="{FF2B5EF4-FFF2-40B4-BE49-F238E27FC236}">
                  <a16:creationId xmlns:a16="http://schemas.microsoft.com/office/drawing/2014/main" id="{BF90B93D-3C89-2A96-A0F3-A98D00D79F37}"/>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6876012" y="2961419"/>
              <a:ext cx="1259038" cy="1404000"/>
            </a:xfrm>
            <a:prstGeom prst="rect">
              <a:avLst/>
            </a:prstGeom>
          </p:spPr>
        </p:pic>
        <p:pic>
          <p:nvPicPr>
            <p:cNvPr id="17" name="Bilde 16">
              <a:extLst>
                <a:ext uri="{FF2B5EF4-FFF2-40B4-BE49-F238E27FC236}">
                  <a16:creationId xmlns:a16="http://schemas.microsoft.com/office/drawing/2014/main" id="{4B7D4C4C-9E1E-6518-639F-06E58982FC93}"/>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4154572" y="2961754"/>
              <a:ext cx="1259038" cy="1404000"/>
            </a:xfrm>
            <a:prstGeom prst="rect">
              <a:avLst/>
            </a:prstGeom>
          </p:spPr>
        </p:pic>
        <p:pic>
          <p:nvPicPr>
            <p:cNvPr id="18" name="Bilde 17">
              <a:extLst>
                <a:ext uri="{FF2B5EF4-FFF2-40B4-BE49-F238E27FC236}">
                  <a16:creationId xmlns:a16="http://schemas.microsoft.com/office/drawing/2014/main" id="{09F7BCF2-2D3D-E0FE-FF6C-1425357AB9C8}"/>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154927" y="2945450"/>
              <a:ext cx="1197443" cy="1404000"/>
            </a:xfrm>
            <a:prstGeom prst="rect">
              <a:avLst/>
            </a:prstGeom>
          </p:spPr>
        </p:pic>
        <p:pic>
          <p:nvPicPr>
            <p:cNvPr id="19" name="Bilde 18">
              <a:extLst>
                <a:ext uri="{FF2B5EF4-FFF2-40B4-BE49-F238E27FC236}">
                  <a16:creationId xmlns:a16="http://schemas.microsoft.com/office/drawing/2014/main" id="{FDCEF4CC-31C3-788F-4556-E82A9F17BE4A}"/>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2730264" y="2945450"/>
              <a:ext cx="1400783" cy="1404000"/>
            </a:xfrm>
            <a:prstGeom prst="rect">
              <a:avLst/>
            </a:prstGeom>
          </p:spPr>
        </p:pic>
        <p:pic>
          <p:nvPicPr>
            <p:cNvPr id="20" name="Bilde 19">
              <a:extLst>
                <a:ext uri="{FF2B5EF4-FFF2-40B4-BE49-F238E27FC236}">
                  <a16:creationId xmlns:a16="http://schemas.microsoft.com/office/drawing/2014/main" id="{7D98A151-5C19-6D14-A423-AF01B2C72E99}"/>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1411561" y="2945450"/>
              <a:ext cx="1400783" cy="1404000"/>
            </a:xfrm>
            <a:prstGeom prst="rect">
              <a:avLst/>
            </a:prstGeom>
          </p:spPr>
        </p:pic>
      </p:grpSp>
      <p:grpSp>
        <p:nvGrpSpPr>
          <p:cNvPr id="26" name="Gruppe 25">
            <a:extLst>
              <a:ext uri="{FF2B5EF4-FFF2-40B4-BE49-F238E27FC236}">
                <a16:creationId xmlns:a16="http://schemas.microsoft.com/office/drawing/2014/main" id="{A156A24B-938B-97B9-1897-9C8A970859E4}"/>
              </a:ext>
            </a:extLst>
          </p:cNvPr>
          <p:cNvGrpSpPr/>
          <p:nvPr/>
        </p:nvGrpSpPr>
        <p:grpSpPr>
          <a:xfrm>
            <a:off x="10117229" y="431746"/>
            <a:ext cx="1197443" cy="783868"/>
            <a:chOff x="1448065" y="3028895"/>
            <a:chExt cx="1341346" cy="794625"/>
          </a:xfrm>
        </p:grpSpPr>
        <p:sp>
          <p:nvSpPr>
            <p:cNvPr id="24" name="Snakkeboble: oval 23">
              <a:extLst>
                <a:ext uri="{FF2B5EF4-FFF2-40B4-BE49-F238E27FC236}">
                  <a16:creationId xmlns:a16="http://schemas.microsoft.com/office/drawing/2014/main" id="{B17DBFD3-9CB3-2CF2-1090-DE1FB851F5FE}"/>
                </a:ext>
              </a:extLst>
            </p:cNvPr>
            <p:cNvSpPr/>
            <p:nvPr/>
          </p:nvSpPr>
          <p:spPr>
            <a:xfrm>
              <a:off x="1448065" y="3028895"/>
              <a:ext cx="1341346" cy="794625"/>
            </a:xfrm>
            <a:prstGeom prst="wedgeEllipseCallout">
              <a:avLst>
                <a:gd name="adj1" fmla="val -53936"/>
                <a:gd name="adj2" fmla="val 76888"/>
              </a:avLst>
            </a:prstGeom>
            <a:solidFill>
              <a:srgbClr val="F28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TekstSylinder 24">
              <a:extLst>
                <a:ext uri="{FF2B5EF4-FFF2-40B4-BE49-F238E27FC236}">
                  <a16:creationId xmlns:a16="http://schemas.microsoft.com/office/drawing/2014/main" id="{5094270B-1A61-4CAB-F226-D0E5227EC3EE}"/>
                </a:ext>
              </a:extLst>
            </p:cNvPr>
            <p:cNvSpPr txBox="1"/>
            <p:nvPr/>
          </p:nvSpPr>
          <p:spPr>
            <a:xfrm>
              <a:off x="1591968" y="3255002"/>
              <a:ext cx="1197443" cy="307777"/>
            </a:xfrm>
            <a:prstGeom prst="rect">
              <a:avLst/>
            </a:prstGeom>
            <a:noFill/>
          </p:spPr>
          <p:txBody>
            <a:bodyPr wrap="square" rtlCol="0">
              <a:spAutoFit/>
            </a:bodyPr>
            <a:lstStyle/>
            <a:p>
              <a:r>
                <a:rPr lang="nb-NO" sz="1400" b="1" dirty="0">
                  <a:solidFill>
                    <a:schemeClr val="bg1"/>
                  </a:solidFill>
                  <a:latin typeface="Nunito" pitchFamily="2" charset="0"/>
                </a:rPr>
                <a:t>Forbruker</a:t>
              </a:r>
            </a:p>
          </p:txBody>
        </p:sp>
      </p:grpSp>
      <p:grpSp>
        <p:nvGrpSpPr>
          <p:cNvPr id="27" name="Gruppe 26">
            <a:extLst>
              <a:ext uri="{FF2B5EF4-FFF2-40B4-BE49-F238E27FC236}">
                <a16:creationId xmlns:a16="http://schemas.microsoft.com/office/drawing/2014/main" id="{357C13F4-ACD3-2BCC-360D-FC02DA5602A1}"/>
              </a:ext>
            </a:extLst>
          </p:cNvPr>
          <p:cNvGrpSpPr/>
          <p:nvPr/>
        </p:nvGrpSpPr>
        <p:grpSpPr>
          <a:xfrm>
            <a:off x="2906855" y="2623692"/>
            <a:ext cx="1204387" cy="759066"/>
            <a:chOff x="1448065" y="3028896"/>
            <a:chExt cx="1053189" cy="608066"/>
          </a:xfrm>
        </p:grpSpPr>
        <p:sp>
          <p:nvSpPr>
            <p:cNvPr id="28" name="Snakkeboble: oval 27">
              <a:extLst>
                <a:ext uri="{FF2B5EF4-FFF2-40B4-BE49-F238E27FC236}">
                  <a16:creationId xmlns:a16="http://schemas.microsoft.com/office/drawing/2014/main" id="{32B2BD2E-C2AB-3337-EE24-14CA93D3E066}"/>
                </a:ext>
              </a:extLst>
            </p:cNvPr>
            <p:cNvSpPr/>
            <p:nvPr/>
          </p:nvSpPr>
          <p:spPr>
            <a:xfrm>
              <a:off x="1448065" y="3028896"/>
              <a:ext cx="1053189" cy="608066"/>
            </a:xfrm>
            <a:prstGeom prst="wedgeEllipseCallout">
              <a:avLst>
                <a:gd name="adj1" fmla="val -22230"/>
                <a:gd name="adj2" fmla="val 137671"/>
              </a:avLst>
            </a:prstGeom>
            <a:solidFill>
              <a:srgbClr val="5A7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9" name="TekstSylinder 28">
              <a:extLst>
                <a:ext uri="{FF2B5EF4-FFF2-40B4-BE49-F238E27FC236}">
                  <a16:creationId xmlns:a16="http://schemas.microsoft.com/office/drawing/2014/main" id="{AD54D62D-A271-32FC-4E56-8FD566C298D8}"/>
                </a:ext>
              </a:extLst>
            </p:cNvPr>
            <p:cNvSpPr txBox="1"/>
            <p:nvPr/>
          </p:nvSpPr>
          <p:spPr>
            <a:xfrm>
              <a:off x="1522405" y="3107640"/>
              <a:ext cx="904508" cy="419136"/>
            </a:xfrm>
            <a:prstGeom prst="rect">
              <a:avLst/>
            </a:prstGeom>
            <a:noFill/>
          </p:spPr>
          <p:txBody>
            <a:bodyPr wrap="square" rtlCol="0">
              <a:spAutoFit/>
            </a:bodyPr>
            <a:lstStyle/>
            <a:p>
              <a:pPr algn="ctr"/>
              <a:r>
                <a:rPr lang="nb-NO" sz="1400" b="1" dirty="0">
                  <a:solidFill>
                    <a:schemeClr val="bg1"/>
                  </a:solidFill>
                  <a:latin typeface="Nunito" pitchFamily="2" charset="0"/>
                </a:rPr>
                <a:t>Råvare</a:t>
              </a:r>
            </a:p>
            <a:p>
              <a:pPr algn="ctr"/>
              <a:r>
                <a:rPr lang="nb-NO" sz="1400" b="1" dirty="0">
                  <a:solidFill>
                    <a:schemeClr val="bg1"/>
                  </a:solidFill>
                  <a:latin typeface="Nunito" pitchFamily="2" charset="0"/>
                </a:rPr>
                <a:t>mottaker</a:t>
              </a:r>
            </a:p>
          </p:txBody>
        </p:sp>
      </p:grpSp>
      <p:grpSp>
        <p:nvGrpSpPr>
          <p:cNvPr id="30" name="Gruppe 29">
            <a:extLst>
              <a:ext uri="{FF2B5EF4-FFF2-40B4-BE49-F238E27FC236}">
                <a16:creationId xmlns:a16="http://schemas.microsoft.com/office/drawing/2014/main" id="{368E78B9-DE11-9B7E-DD5D-063779842194}"/>
              </a:ext>
            </a:extLst>
          </p:cNvPr>
          <p:cNvGrpSpPr/>
          <p:nvPr/>
        </p:nvGrpSpPr>
        <p:grpSpPr>
          <a:xfrm>
            <a:off x="4574726" y="5197585"/>
            <a:ext cx="1256816" cy="608066"/>
            <a:chOff x="1462980" y="3197099"/>
            <a:chExt cx="1256816" cy="608066"/>
          </a:xfrm>
        </p:grpSpPr>
        <p:sp>
          <p:nvSpPr>
            <p:cNvPr id="31" name="Snakkeboble: oval 30">
              <a:extLst>
                <a:ext uri="{FF2B5EF4-FFF2-40B4-BE49-F238E27FC236}">
                  <a16:creationId xmlns:a16="http://schemas.microsoft.com/office/drawing/2014/main" id="{9E98C645-2ED4-F3E0-C383-F3E8797F947D}"/>
                </a:ext>
              </a:extLst>
            </p:cNvPr>
            <p:cNvSpPr/>
            <p:nvPr/>
          </p:nvSpPr>
          <p:spPr>
            <a:xfrm>
              <a:off x="1462980" y="3197099"/>
              <a:ext cx="1053189" cy="608066"/>
            </a:xfrm>
            <a:prstGeom prst="wedgeEllipseCallout">
              <a:avLst>
                <a:gd name="adj1" fmla="val -44706"/>
                <a:gd name="adj2" fmla="val -67143"/>
              </a:avLst>
            </a:prstGeom>
            <a:solidFill>
              <a:srgbClr val="0073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68" name="TekstSylinder 7167">
              <a:extLst>
                <a:ext uri="{FF2B5EF4-FFF2-40B4-BE49-F238E27FC236}">
                  <a16:creationId xmlns:a16="http://schemas.microsoft.com/office/drawing/2014/main" id="{91F3DF7D-26E5-A0D5-2E08-4B3D859B4E27}"/>
                </a:ext>
              </a:extLst>
            </p:cNvPr>
            <p:cNvSpPr txBox="1"/>
            <p:nvPr/>
          </p:nvSpPr>
          <p:spPr>
            <a:xfrm>
              <a:off x="1522353" y="3347243"/>
              <a:ext cx="1197443" cy="307777"/>
            </a:xfrm>
            <a:prstGeom prst="rect">
              <a:avLst/>
            </a:prstGeom>
            <a:noFill/>
          </p:spPr>
          <p:txBody>
            <a:bodyPr wrap="square" rtlCol="0">
              <a:spAutoFit/>
            </a:bodyPr>
            <a:lstStyle/>
            <a:p>
              <a:r>
                <a:rPr lang="nb-NO" sz="1400" b="1" dirty="0">
                  <a:solidFill>
                    <a:schemeClr val="bg1"/>
                  </a:solidFill>
                  <a:latin typeface="Nunito" pitchFamily="2" charset="0"/>
                </a:rPr>
                <a:t>Foredling</a:t>
              </a:r>
            </a:p>
          </p:txBody>
        </p:sp>
      </p:grpSp>
      <p:grpSp>
        <p:nvGrpSpPr>
          <p:cNvPr id="7169" name="Gruppe 7168">
            <a:extLst>
              <a:ext uri="{FF2B5EF4-FFF2-40B4-BE49-F238E27FC236}">
                <a16:creationId xmlns:a16="http://schemas.microsoft.com/office/drawing/2014/main" id="{030E93BA-6981-1197-C1B5-98B9A8BD189E}"/>
              </a:ext>
            </a:extLst>
          </p:cNvPr>
          <p:cNvGrpSpPr/>
          <p:nvPr/>
        </p:nvGrpSpPr>
        <p:grpSpPr>
          <a:xfrm>
            <a:off x="5542125" y="2927355"/>
            <a:ext cx="1282768" cy="759066"/>
            <a:chOff x="1413794" y="3028896"/>
            <a:chExt cx="1121730" cy="608066"/>
          </a:xfrm>
        </p:grpSpPr>
        <p:sp>
          <p:nvSpPr>
            <p:cNvPr id="7170" name="Snakkeboble: oval 7169">
              <a:extLst>
                <a:ext uri="{FF2B5EF4-FFF2-40B4-BE49-F238E27FC236}">
                  <a16:creationId xmlns:a16="http://schemas.microsoft.com/office/drawing/2014/main" id="{A674EF56-278C-B0CE-405C-40D4BE56467A}"/>
                </a:ext>
              </a:extLst>
            </p:cNvPr>
            <p:cNvSpPr/>
            <p:nvPr/>
          </p:nvSpPr>
          <p:spPr>
            <a:xfrm>
              <a:off x="1448065" y="3028896"/>
              <a:ext cx="1053189" cy="608066"/>
            </a:xfrm>
            <a:prstGeom prst="wedgeEllipseCallout">
              <a:avLst>
                <a:gd name="adj1" fmla="val -21337"/>
                <a:gd name="adj2" fmla="val 93737"/>
              </a:avLst>
            </a:prstGeom>
            <a:solidFill>
              <a:srgbClr val="014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71" name="TekstSylinder 7170">
              <a:extLst>
                <a:ext uri="{FF2B5EF4-FFF2-40B4-BE49-F238E27FC236}">
                  <a16:creationId xmlns:a16="http://schemas.microsoft.com/office/drawing/2014/main" id="{1C95852B-2D6B-8674-22C8-DCE02CA03751}"/>
                </a:ext>
              </a:extLst>
            </p:cNvPr>
            <p:cNvSpPr txBox="1"/>
            <p:nvPr/>
          </p:nvSpPr>
          <p:spPr>
            <a:xfrm>
              <a:off x="1413794" y="3209904"/>
              <a:ext cx="1121730" cy="246551"/>
            </a:xfrm>
            <a:prstGeom prst="rect">
              <a:avLst/>
            </a:prstGeom>
            <a:noFill/>
          </p:spPr>
          <p:txBody>
            <a:bodyPr wrap="square" rtlCol="0">
              <a:spAutoFit/>
            </a:bodyPr>
            <a:lstStyle/>
            <a:p>
              <a:pPr algn="ctr"/>
              <a:r>
                <a:rPr lang="nb-NO" sz="1400" b="1" dirty="0">
                  <a:solidFill>
                    <a:schemeClr val="bg1"/>
                  </a:solidFill>
                  <a:latin typeface="Nunito" pitchFamily="2" charset="0"/>
                </a:rPr>
                <a:t>Distribusjon</a:t>
              </a:r>
            </a:p>
          </p:txBody>
        </p:sp>
      </p:grpSp>
      <p:grpSp>
        <p:nvGrpSpPr>
          <p:cNvPr id="7172" name="Gruppe 7171">
            <a:extLst>
              <a:ext uri="{FF2B5EF4-FFF2-40B4-BE49-F238E27FC236}">
                <a16:creationId xmlns:a16="http://schemas.microsoft.com/office/drawing/2014/main" id="{694902B8-6F89-09BB-1D2C-C86E71942155}"/>
              </a:ext>
            </a:extLst>
          </p:cNvPr>
          <p:cNvGrpSpPr/>
          <p:nvPr/>
        </p:nvGrpSpPr>
        <p:grpSpPr>
          <a:xfrm>
            <a:off x="7361204" y="5381496"/>
            <a:ext cx="1282768" cy="759066"/>
            <a:chOff x="1413794" y="3028896"/>
            <a:chExt cx="1121730" cy="608066"/>
          </a:xfrm>
        </p:grpSpPr>
        <p:sp>
          <p:nvSpPr>
            <p:cNvPr id="7174" name="Snakkeboble: oval 7173">
              <a:extLst>
                <a:ext uri="{FF2B5EF4-FFF2-40B4-BE49-F238E27FC236}">
                  <a16:creationId xmlns:a16="http://schemas.microsoft.com/office/drawing/2014/main" id="{5831BBA0-0530-DE72-2517-271C42994ADE}"/>
                </a:ext>
              </a:extLst>
            </p:cNvPr>
            <p:cNvSpPr/>
            <p:nvPr/>
          </p:nvSpPr>
          <p:spPr>
            <a:xfrm>
              <a:off x="1448065" y="3028896"/>
              <a:ext cx="1053189" cy="608066"/>
            </a:xfrm>
            <a:prstGeom prst="wedgeEllipseCallout">
              <a:avLst>
                <a:gd name="adj1" fmla="val -30269"/>
                <a:gd name="adj2" fmla="val -99005"/>
              </a:avLst>
            </a:prstGeom>
            <a:solidFill>
              <a:srgbClr val="F28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81" name="TekstSylinder 7180">
              <a:extLst>
                <a:ext uri="{FF2B5EF4-FFF2-40B4-BE49-F238E27FC236}">
                  <a16:creationId xmlns:a16="http://schemas.microsoft.com/office/drawing/2014/main" id="{75DC651C-5E93-9423-1FBD-26D45A448DCC}"/>
                </a:ext>
              </a:extLst>
            </p:cNvPr>
            <p:cNvSpPr txBox="1"/>
            <p:nvPr/>
          </p:nvSpPr>
          <p:spPr>
            <a:xfrm>
              <a:off x="1413794" y="3209904"/>
              <a:ext cx="1121730" cy="246551"/>
            </a:xfrm>
            <a:prstGeom prst="rect">
              <a:avLst/>
            </a:prstGeom>
            <a:noFill/>
          </p:spPr>
          <p:txBody>
            <a:bodyPr wrap="square" rtlCol="0">
              <a:spAutoFit/>
            </a:bodyPr>
            <a:lstStyle/>
            <a:p>
              <a:pPr algn="ctr"/>
              <a:r>
                <a:rPr lang="nb-NO" sz="1400" b="1" dirty="0">
                  <a:solidFill>
                    <a:schemeClr val="bg1"/>
                  </a:solidFill>
                  <a:latin typeface="Nunito" pitchFamily="2" charset="0"/>
                </a:rPr>
                <a:t>Distribusjon</a:t>
              </a:r>
            </a:p>
          </p:txBody>
        </p:sp>
      </p:grpSp>
      <p:grpSp>
        <p:nvGrpSpPr>
          <p:cNvPr id="7182" name="Gruppe 7181">
            <a:extLst>
              <a:ext uri="{FF2B5EF4-FFF2-40B4-BE49-F238E27FC236}">
                <a16:creationId xmlns:a16="http://schemas.microsoft.com/office/drawing/2014/main" id="{1EE91BA9-A47A-C499-75A7-EE0E3EB1BEA1}"/>
              </a:ext>
            </a:extLst>
          </p:cNvPr>
          <p:cNvGrpSpPr/>
          <p:nvPr/>
        </p:nvGrpSpPr>
        <p:grpSpPr>
          <a:xfrm>
            <a:off x="7042205" y="2058392"/>
            <a:ext cx="1204387" cy="759066"/>
            <a:chOff x="1448065" y="3028896"/>
            <a:chExt cx="1053189" cy="608066"/>
          </a:xfrm>
        </p:grpSpPr>
        <p:sp>
          <p:nvSpPr>
            <p:cNvPr id="7183" name="Snakkeboble: oval 7182">
              <a:extLst>
                <a:ext uri="{FF2B5EF4-FFF2-40B4-BE49-F238E27FC236}">
                  <a16:creationId xmlns:a16="http://schemas.microsoft.com/office/drawing/2014/main" id="{F272205B-0C3F-DBC2-D3D3-E543C8F3EF49}"/>
                </a:ext>
              </a:extLst>
            </p:cNvPr>
            <p:cNvSpPr/>
            <p:nvPr/>
          </p:nvSpPr>
          <p:spPr>
            <a:xfrm>
              <a:off x="1448065" y="3028896"/>
              <a:ext cx="1053189" cy="608066"/>
            </a:xfrm>
            <a:prstGeom prst="wedgeEllipseCallout">
              <a:avLst>
                <a:gd name="adj1" fmla="val -38308"/>
                <a:gd name="adj2" fmla="val 202863"/>
              </a:avLst>
            </a:prstGeom>
            <a:solidFill>
              <a:srgbClr val="0073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85" name="TekstSylinder 7184">
              <a:extLst>
                <a:ext uri="{FF2B5EF4-FFF2-40B4-BE49-F238E27FC236}">
                  <a16:creationId xmlns:a16="http://schemas.microsoft.com/office/drawing/2014/main" id="{F6642242-F435-4E3B-C246-CA1BFC053E92}"/>
                </a:ext>
              </a:extLst>
            </p:cNvPr>
            <p:cNvSpPr txBox="1"/>
            <p:nvPr/>
          </p:nvSpPr>
          <p:spPr>
            <a:xfrm>
              <a:off x="1503590" y="3107640"/>
              <a:ext cx="904508" cy="419136"/>
            </a:xfrm>
            <a:prstGeom prst="rect">
              <a:avLst/>
            </a:prstGeom>
            <a:noFill/>
          </p:spPr>
          <p:txBody>
            <a:bodyPr wrap="square" rtlCol="0">
              <a:spAutoFit/>
            </a:bodyPr>
            <a:lstStyle/>
            <a:p>
              <a:pPr algn="ctr"/>
              <a:r>
                <a:rPr lang="nb-NO" sz="1400" b="1" dirty="0">
                  <a:solidFill>
                    <a:schemeClr val="bg1"/>
                  </a:solidFill>
                  <a:latin typeface="Nunito" pitchFamily="2" charset="0"/>
                </a:rPr>
                <a:t>Innkjøp</a:t>
              </a:r>
            </a:p>
            <a:p>
              <a:pPr algn="ctr"/>
              <a:r>
                <a:rPr lang="nb-NO" sz="1400" b="1" dirty="0">
                  <a:solidFill>
                    <a:schemeClr val="bg1"/>
                  </a:solidFill>
                  <a:latin typeface="Nunito" pitchFamily="2" charset="0"/>
                </a:rPr>
                <a:t>grossist</a:t>
              </a:r>
            </a:p>
          </p:txBody>
        </p:sp>
      </p:grpSp>
      <p:grpSp>
        <p:nvGrpSpPr>
          <p:cNvPr id="7187" name="Gruppe 7186">
            <a:extLst>
              <a:ext uri="{FF2B5EF4-FFF2-40B4-BE49-F238E27FC236}">
                <a16:creationId xmlns:a16="http://schemas.microsoft.com/office/drawing/2014/main" id="{6CEB67D0-653F-E6C0-FEFA-DEBFB4857195}"/>
              </a:ext>
            </a:extLst>
          </p:cNvPr>
          <p:cNvGrpSpPr/>
          <p:nvPr/>
        </p:nvGrpSpPr>
        <p:grpSpPr>
          <a:xfrm>
            <a:off x="8975191" y="3162698"/>
            <a:ext cx="1346018" cy="608066"/>
            <a:chOff x="1448065" y="3028896"/>
            <a:chExt cx="1346018" cy="608066"/>
          </a:xfrm>
        </p:grpSpPr>
        <p:sp>
          <p:nvSpPr>
            <p:cNvPr id="7188" name="Snakkeboble: oval 7187">
              <a:extLst>
                <a:ext uri="{FF2B5EF4-FFF2-40B4-BE49-F238E27FC236}">
                  <a16:creationId xmlns:a16="http://schemas.microsoft.com/office/drawing/2014/main" id="{8467BA73-AED4-844B-CB77-AB7C92F074E2}"/>
                </a:ext>
              </a:extLst>
            </p:cNvPr>
            <p:cNvSpPr/>
            <p:nvPr/>
          </p:nvSpPr>
          <p:spPr>
            <a:xfrm>
              <a:off x="1448065" y="3028896"/>
              <a:ext cx="1053189" cy="608066"/>
            </a:xfrm>
            <a:prstGeom prst="wedgeEllipseCallout">
              <a:avLst>
                <a:gd name="adj1" fmla="val -38577"/>
                <a:gd name="adj2" fmla="val 72620"/>
              </a:avLst>
            </a:prstGeom>
            <a:solidFill>
              <a:srgbClr val="5A7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89" name="TekstSylinder 7188">
              <a:extLst>
                <a:ext uri="{FF2B5EF4-FFF2-40B4-BE49-F238E27FC236}">
                  <a16:creationId xmlns:a16="http://schemas.microsoft.com/office/drawing/2014/main" id="{22C8FE43-3C7E-374D-6526-CE0115976054}"/>
                </a:ext>
              </a:extLst>
            </p:cNvPr>
            <p:cNvSpPr txBox="1"/>
            <p:nvPr/>
          </p:nvSpPr>
          <p:spPr>
            <a:xfrm>
              <a:off x="1596640" y="3175870"/>
              <a:ext cx="1197443" cy="307777"/>
            </a:xfrm>
            <a:prstGeom prst="rect">
              <a:avLst/>
            </a:prstGeom>
            <a:noFill/>
          </p:spPr>
          <p:txBody>
            <a:bodyPr wrap="square" rtlCol="0">
              <a:spAutoFit/>
            </a:bodyPr>
            <a:lstStyle/>
            <a:p>
              <a:r>
                <a:rPr lang="nb-NO" sz="1400" b="1" dirty="0">
                  <a:solidFill>
                    <a:schemeClr val="bg1"/>
                  </a:solidFill>
                  <a:latin typeface="Nunito" pitchFamily="2" charset="0"/>
                </a:rPr>
                <a:t>Butikk</a:t>
              </a:r>
            </a:p>
          </p:txBody>
        </p:sp>
      </p:grpSp>
      <p:grpSp>
        <p:nvGrpSpPr>
          <p:cNvPr id="7190" name="Gruppe 7189">
            <a:extLst>
              <a:ext uri="{FF2B5EF4-FFF2-40B4-BE49-F238E27FC236}">
                <a16:creationId xmlns:a16="http://schemas.microsoft.com/office/drawing/2014/main" id="{18983628-4BAF-B8F7-A07C-191134D8981A}"/>
              </a:ext>
            </a:extLst>
          </p:cNvPr>
          <p:cNvGrpSpPr/>
          <p:nvPr/>
        </p:nvGrpSpPr>
        <p:grpSpPr>
          <a:xfrm>
            <a:off x="695490" y="3026552"/>
            <a:ext cx="1315849" cy="783868"/>
            <a:chOff x="1448065" y="3028895"/>
            <a:chExt cx="1473981" cy="794625"/>
          </a:xfrm>
        </p:grpSpPr>
        <p:sp>
          <p:nvSpPr>
            <p:cNvPr id="7191" name="Snakkeboble: oval 7190">
              <a:extLst>
                <a:ext uri="{FF2B5EF4-FFF2-40B4-BE49-F238E27FC236}">
                  <a16:creationId xmlns:a16="http://schemas.microsoft.com/office/drawing/2014/main" id="{6C4DE363-6C95-25E5-7CA9-9C2BAD61D084}"/>
                </a:ext>
              </a:extLst>
            </p:cNvPr>
            <p:cNvSpPr/>
            <p:nvPr/>
          </p:nvSpPr>
          <p:spPr>
            <a:xfrm>
              <a:off x="1448065" y="3028895"/>
              <a:ext cx="1341346" cy="794625"/>
            </a:xfrm>
            <a:prstGeom prst="wedgeEllipseCallout">
              <a:avLst>
                <a:gd name="adj1" fmla="val 39496"/>
                <a:gd name="adj2" fmla="val 85122"/>
              </a:avLst>
            </a:prstGeom>
            <a:solidFill>
              <a:srgbClr val="F28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92" name="TekstSylinder 7191">
              <a:extLst>
                <a:ext uri="{FF2B5EF4-FFF2-40B4-BE49-F238E27FC236}">
                  <a16:creationId xmlns:a16="http://schemas.microsoft.com/office/drawing/2014/main" id="{723A8050-4208-450B-8910-0FEC5AC1C1E4}"/>
                </a:ext>
              </a:extLst>
            </p:cNvPr>
            <p:cNvSpPr txBox="1"/>
            <p:nvPr/>
          </p:nvSpPr>
          <p:spPr>
            <a:xfrm>
              <a:off x="1724603" y="3267864"/>
              <a:ext cx="1197443" cy="312001"/>
            </a:xfrm>
            <a:prstGeom prst="rect">
              <a:avLst/>
            </a:prstGeom>
            <a:noFill/>
          </p:spPr>
          <p:txBody>
            <a:bodyPr wrap="square" rtlCol="0">
              <a:spAutoFit/>
            </a:bodyPr>
            <a:lstStyle/>
            <a:p>
              <a:r>
                <a:rPr lang="nb-NO" sz="1400" b="1" dirty="0">
                  <a:solidFill>
                    <a:schemeClr val="bg1"/>
                  </a:solidFill>
                  <a:latin typeface="Nunito" pitchFamily="2" charset="0"/>
                </a:rPr>
                <a:t>Bonde</a:t>
              </a:r>
            </a:p>
          </p:txBody>
        </p:sp>
      </p:grpSp>
    </p:spTree>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6">
            <a:extLst>
              <a:ext uri="{FF2B5EF4-FFF2-40B4-BE49-F238E27FC236}">
                <a16:creationId xmlns:a16="http://schemas.microsoft.com/office/drawing/2014/main" id="{C7595178-F6B8-4070-862D-540A6FCF7E8D}"/>
              </a:ext>
            </a:extLst>
          </p:cNvPr>
          <p:cNvPicPr preferRelativeResize="0">
            <a:picLocks noGrp="1"/>
          </p:cNvPicPr>
          <p:nvPr>
            <p:ph type="pic" sz="quarter" idx="10"/>
          </p:nvPr>
        </p:nvPicPr>
        <p:blipFill rotWithShape="1">
          <a:blip r:embed="rId3">
            <a:extLst>
              <a:ext uri="{28A0092B-C50C-407E-A947-70E740481C1C}">
                <a14:useLocalDpi xmlns:a14="http://schemas.microsoft.com/office/drawing/2010/main" val="0"/>
              </a:ext>
            </a:extLst>
          </a:blip>
          <a:srcRect b="-16401"/>
          <a:stretch/>
        </p:blipFill>
        <p:spPr>
          <a:xfrm>
            <a:off x="8093800" y="984979"/>
            <a:ext cx="3243262" cy="4854575"/>
          </a:xfrm>
        </p:spPr>
      </p:pic>
      <p:sp>
        <p:nvSpPr>
          <p:cNvPr id="7173" name="Slide Number Placeholder 3">
            <a:extLst>
              <a:ext uri="{FF2B5EF4-FFF2-40B4-BE49-F238E27FC236}">
                <a16:creationId xmlns:a16="http://schemas.microsoft.com/office/drawing/2014/main" id="{370C021D-F647-5ABD-1DE0-9DB166AE0A5E}"/>
              </a:ext>
            </a:extLst>
          </p:cNvPr>
          <p:cNvSpPr txBox="1">
            <a:spLocks/>
          </p:cNvSpPr>
          <p:nvPr/>
        </p:nvSpPr>
        <p:spPr bwMode="auto">
          <a:xfrm>
            <a:off x="10987088" y="6118225"/>
            <a:ext cx="47148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nb-NO" sz="1400" dirty="0">
                <a:solidFill>
                  <a:schemeClr val="bg1"/>
                </a:solidFill>
                <a:latin typeface="Poppins SemiBold" panose="00000700000000000000" pitchFamily="2" charset="0"/>
                <a:cs typeface="Poppins SemiBold" panose="00000700000000000000" pitchFamily="2" charset="0"/>
              </a:rPr>
              <a:t>0</a:t>
            </a:r>
          </a:p>
        </p:txBody>
      </p:sp>
      <p:sp>
        <p:nvSpPr>
          <p:cNvPr id="6" name="Rounded Rectangle 5">
            <a:extLst>
              <a:ext uri="{FF2B5EF4-FFF2-40B4-BE49-F238E27FC236}">
                <a16:creationId xmlns:a16="http://schemas.microsoft.com/office/drawing/2014/main" id="{98339334-111B-D0E2-AD2C-D6A75BECBE22}"/>
              </a:ext>
            </a:extLst>
          </p:cNvPr>
          <p:cNvSpPr/>
          <p:nvPr/>
        </p:nvSpPr>
        <p:spPr>
          <a:xfrm rot="5400000">
            <a:off x="4196870" y="175791"/>
            <a:ext cx="2112963" cy="8547974"/>
          </a:xfrm>
          <a:prstGeom prst="roundRect">
            <a:avLst>
              <a:gd name="adj" fmla="val 13569"/>
            </a:avLst>
          </a:prstGeom>
          <a:solidFill>
            <a:srgbClr val="82A8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TextBox 7">
            <a:extLst>
              <a:ext uri="{FF2B5EF4-FFF2-40B4-BE49-F238E27FC236}">
                <a16:creationId xmlns:a16="http://schemas.microsoft.com/office/drawing/2014/main" id="{BBBAD4BD-48F9-2DCB-F43D-658A8FD98A6B}"/>
              </a:ext>
            </a:extLst>
          </p:cNvPr>
          <p:cNvSpPr txBox="1"/>
          <p:nvPr/>
        </p:nvSpPr>
        <p:spPr bwMode="auto">
          <a:xfrm>
            <a:off x="1133474" y="1114487"/>
            <a:ext cx="4929189" cy="1323439"/>
          </a:xfrm>
          <a:prstGeom prst="rect">
            <a:avLst/>
          </a:prstGeom>
          <a:noFill/>
        </p:spPr>
        <p:txBody>
          <a:bodyPr wrap="square">
            <a:spAutoFit/>
          </a:bodyPr>
          <a:lstStyle/>
          <a:p>
            <a:pPr eaLnBrk="1" fontAlgn="auto" hangingPunct="1">
              <a:spcBef>
                <a:spcPts val="0"/>
              </a:spcBef>
              <a:spcAft>
                <a:spcPts val="0"/>
              </a:spcAft>
              <a:defRPr/>
            </a:pPr>
            <a:r>
              <a:rPr lang="nb-NO" sz="4000" b="1" dirty="0">
                <a:solidFill>
                  <a:srgbClr val="01474F"/>
                </a:solidFill>
                <a:latin typeface="Poppins SemiBold" panose="00000700000000000000" pitchFamily="2" charset="0"/>
                <a:cs typeface="Poppins SemiBold" panose="00000700000000000000" pitchFamily="2" charset="0"/>
              </a:rPr>
              <a:t>Styrkeforhold </a:t>
            </a:r>
          </a:p>
          <a:p>
            <a:pPr eaLnBrk="1" fontAlgn="auto" hangingPunct="1">
              <a:spcBef>
                <a:spcPts val="0"/>
              </a:spcBef>
              <a:spcAft>
                <a:spcPts val="0"/>
              </a:spcAft>
              <a:tabLst>
                <a:tab pos="623888" algn="l"/>
              </a:tabLst>
              <a:defRPr/>
            </a:pPr>
            <a:r>
              <a:rPr lang="nb-NO" sz="4000" b="1" dirty="0">
                <a:solidFill>
                  <a:srgbClr val="01474F"/>
                </a:solidFill>
                <a:latin typeface="Poppins SemiBold" panose="00000700000000000000" pitchFamily="2" charset="0"/>
                <a:cs typeface="Poppins SemiBold" panose="00000700000000000000" pitchFamily="2" charset="0"/>
              </a:rPr>
              <a:t>	i </a:t>
            </a:r>
            <a:r>
              <a:rPr lang="nb-NO" sz="4000" b="1" dirty="0">
                <a:solidFill>
                  <a:srgbClr val="5A7532"/>
                </a:solidFill>
                <a:latin typeface="Poppins SemiBold" panose="00000700000000000000" pitchFamily="2" charset="0"/>
                <a:cs typeface="Poppins SemiBold" panose="00000700000000000000" pitchFamily="2" charset="0"/>
              </a:rPr>
              <a:t>VERDIKJEDEN</a:t>
            </a:r>
          </a:p>
        </p:txBody>
      </p:sp>
      <p:sp>
        <p:nvSpPr>
          <p:cNvPr id="3" name="Oval 15">
            <a:extLst>
              <a:ext uri="{FF2B5EF4-FFF2-40B4-BE49-F238E27FC236}">
                <a16:creationId xmlns:a16="http://schemas.microsoft.com/office/drawing/2014/main" id="{C4801FFB-32A8-8783-BC06-9CF534248F4E}"/>
              </a:ext>
            </a:extLst>
          </p:cNvPr>
          <p:cNvSpPr/>
          <p:nvPr/>
        </p:nvSpPr>
        <p:spPr>
          <a:xfrm>
            <a:off x="319629" y="4718050"/>
            <a:ext cx="279400" cy="279400"/>
          </a:xfrm>
          <a:prstGeom prst="ellipse">
            <a:avLst/>
          </a:prstGeom>
          <a:solidFill>
            <a:srgbClr val="F287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0" name="Rectangle: Rounded Corners 11">
            <a:extLst>
              <a:ext uri="{FF2B5EF4-FFF2-40B4-BE49-F238E27FC236}">
                <a16:creationId xmlns:a16="http://schemas.microsoft.com/office/drawing/2014/main" id="{C43398C1-B672-9185-8999-C05A7A24A948}"/>
              </a:ext>
            </a:extLst>
          </p:cNvPr>
          <p:cNvSpPr/>
          <p:nvPr/>
        </p:nvSpPr>
        <p:spPr>
          <a:xfrm rot="5400000">
            <a:off x="11037094" y="5826919"/>
            <a:ext cx="369888" cy="863600"/>
          </a:xfrm>
          <a:prstGeom prst="roundRect">
            <a:avLst>
              <a:gd name="adj" fmla="val 50000"/>
            </a:avLst>
          </a:prstGeom>
          <a:gradFill>
            <a:gsLst>
              <a:gs pos="0">
                <a:srgbClr val="007367"/>
              </a:gs>
              <a:gs pos="100000">
                <a:srgbClr val="00736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dirty="0"/>
          </a:p>
        </p:txBody>
      </p:sp>
      <p:sp>
        <p:nvSpPr>
          <p:cNvPr id="11" name="Slide Number Placeholder 3">
            <a:extLst>
              <a:ext uri="{FF2B5EF4-FFF2-40B4-BE49-F238E27FC236}">
                <a16:creationId xmlns:a16="http://schemas.microsoft.com/office/drawing/2014/main" id="{C7EAC89B-FEB2-D200-D3A6-D662B370C967}"/>
              </a:ext>
            </a:extLst>
          </p:cNvPr>
          <p:cNvSpPr txBox="1">
            <a:spLocks/>
          </p:cNvSpPr>
          <p:nvPr/>
        </p:nvSpPr>
        <p:spPr bwMode="auto">
          <a:xfrm>
            <a:off x="10987088" y="6118225"/>
            <a:ext cx="47148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fld id="{B2B5A345-A607-45DF-A75F-9CE106888AFE}" type="slidenum">
              <a:rPr lang="nb-NO" altLang="nb-NO" sz="1400" smtClean="0">
                <a:solidFill>
                  <a:schemeClr val="bg1"/>
                </a:solidFill>
                <a:latin typeface="Poppins SemiBold" panose="00000700000000000000" pitchFamily="2" charset="0"/>
                <a:cs typeface="Poppins SemiBold" panose="00000700000000000000" pitchFamily="2" charset="0"/>
              </a:rPr>
              <a:pPr algn="ctr" eaLnBrk="1" hangingPunct="1"/>
              <a:t>23</a:t>
            </a:fld>
            <a:endParaRPr lang="nb-NO" altLang="nb-NO" sz="1400" dirty="0">
              <a:solidFill>
                <a:schemeClr val="bg1"/>
              </a:solidFill>
              <a:latin typeface="Poppins SemiBold" panose="00000700000000000000" pitchFamily="2" charset="0"/>
              <a:cs typeface="Poppins SemiBold" panose="00000700000000000000" pitchFamily="2" charset="0"/>
            </a:endParaRPr>
          </a:p>
        </p:txBody>
      </p:sp>
      <p:pic>
        <p:nvPicPr>
          <p:cNvPr id="13" name="Bilde 12">
            <a:extLst>
              <a:ext uri="{FF2B5EF4-FFF2-40B4-BE49-F238E27FC236}">
                <a16:creationId xmlns:a16="http://schemas.microsoft.com/office/drawing/2014/main" id="{49E2EB0B-D6BA-01B0-1595-93A9D5B6E4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834" y="357376"/>
            <a:ext cx="1969200" cy="539561"/>
          </a:xfrm>
          <a:prstGeom prst="rect">
            <a:avLst/>
          </a:prstGeom>
        </p:spPr>
      </p:pic>
      <p:grpSp>
        <p:nvGrpSpPr>
          <p:cNvPr id="21" name="Gruppe 20">
            <a:extLst>
              <a:ext uri="{FF2B5EF4-FFF2-40B4-BE49-F238E27FC236}">
                <a16:creationId xmlns:a16="http://schemas.microsoft.com/office/drawing/2014/main" id="{FABC98F1-7344-E924-4208-B941EE757B1D}"/>
              </a:ext>
            </a:extLst>
          </p:cNvPr>
          <p:cNvGrpSpPr>
            <a:grpSpLocks noChangeAspect="1"/>
          </p:cNvGrpSpPr>
          <p:nvPr/>
        </p:nvGrpSpPr>
        <p:grpSpPr>
          <a:xfrm>
            <a:off x="1254324" y="3652213"/>
            <a:ext cx="8111558" cy="1245662"/>
            <a:chOff x="154927" y="2945450"/>
            <a:chExt cx="9248802" cy="1420304"/>
          </a:xfrm>
        </p:grpSpPr>
        <p:pic>
          <p:nvPicPr>
            <p:cNvPr id="14" name="Bilde 13">
              <a:extLst>
                <a:ext uri="{FF2B5EF4-FFF2-40B4-BE49-F238E27FC236}">
                  <a16:creationId xmlns:a16="http://schemas.microsoft.com/office/drawing/2014/main" id="{03AA2FD6-BBE3-9E3A-AEE6-D845E9A61E76}"/>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8161364" y="2957188"/>
              <a:ext cx="1242365" cy="1404000"/>
            </a:xfrm>
            <a:prstGeom prst="rect">
              <a:avLst/>
            </a:prstGeom>
          </p:spPr>
        </p:pic>
        <p:pic>
          <p:nvPicPr>
            <p:cNvPr id="15" name="Bilde 14">
              <a:extLst>
                <a:ext uri="{FF2B5EF4-FFF2-40B4-BE49-F238E27FC236}">
                  <a16:creationId xmlns:a16="http://schemas.microsoft.com/office/drawing/2014/main" id="{4DCF9F1F-8A7B-DF1E-4C71-7635C183DD2B}"/>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5536194" y="2961419"/>
              <a:ext cx="1259038" cy="1404000"/>
            </a:xfrm>
            <a:prstGeom prst="rect">
              <a:avLst/>
            </a:prstGeom>
          </p:spPr>
        </p:pic>
        <p:pic>
          <p:nvPicPr>
            <p:cNvPr id="16" name="Bilde 15">
              <a:extLst>
                <a:ext uri="{FF2B5EF4-FFF2-40B4-BE49-F238E27FC236}">
                  <a16:creationId xmlns:a16="http://schemas.microsoft.com/office/drawing/2014/main" id="{BF90B93D-3C89-2A96-A0F3-A98D00D79F37}"/>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6876012" y="2961419"/>
              <a:ext cx="1259038" cy="1404000"/>
            </a:xfrm>
            <a:prstGeom prst="rect">
              <a:avLst/>
            </a:prstGeom>
          </p:spPr>
        </p:pic>
        <p:pic>
          <p:nvPicPr>
            <p:cNvPr id="17" name="Bilde 16">
              <a:extLst>
                <a:ext uri="{FF2B5EF4-FFF2-40B4-BE49-F238E27FC236}">
                  <a16:creationId xmlns:a16="http://schemas.microsoft.com/office/drawing/2014/main" id="{4B7D4C4C-9E1E-6518-639F-06E58982FC93}"/>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4154572" y="2961754"/>
              <a:ext cx="1259038" cy="1404000"/>
            </a:xfrm>
            <a:prstGeom prst="rect">
              <a:avLst/>
            </a:prstGeom>
          </p:spPr>
        </p:pic>
        <p:pic>
          <p:nvPicPr>
            <p:cNvPr id="18" name="Bilde 17">
              <a:extLst>
                <a:ext uri="{FF2B5EF4-FFF2-40B4-BE49-F238E27FC236}">
                  <a16:creationId xmlns:a16="http://schemas.microsoft.com/office/drawing/2014/main" id="{09F7BCF2-2D3D-E0FE-FF6C-1425357AB9C8}"/>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154927" y="2945450"/>
              <a:ext cx="1197443" cy="1404000"/>
            </a:xfrm>
            <a:prstGeom prst="rect">
              <a:avLst/>
            </a:prstGeom>
          </p:spPr>
        </p:pic>
        <p:pic>
          <p:nvPicPr>
            <p:cNvPr id="19" name="Bilde 18">
              <a:extLst>
                <a:ext uri="{FF2B5EF4-FFF2-40B4-BE49-F238E27FC236}">
                  <a16:creationId xmlns:a16="http://schemas.microsoft.com/office/drawing/2014/main" id="{FDCEF4CC-31C3-788F-4556-E82A9F17BE4A}"/>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2730264" y="2945450"/>
              <a:ext cx="1400783" cy="1404000"/>
            </a:xfrm>
            <a:prstGeom prst="rect">
              <a:avLst/>
            </a:prstGeom>
          </p:spPr>
        </p:pic>
        <p:pic>
          <p:nvPicPr>
            <p:cNvPr id="20" name="Bilde 19">
              <a:extLst>
                <a:ext uri="{FF2B5EF4-FFF2-40B4-BE49-F238E27FC236}">
                  <a16:creationId xmlns:a16="http://schemas.microsoft.com/office/drawing/2014/main" id="{7D98A151-5C19-6D14-A423-AF01B2C72E99}"/>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1411561" y="2945450"/>
              <a:ext cx="1400783" cy="1404000"/>
            </a:xfrm>
            <a:prstGeom prst="rect">
              <a:avLst/>
            </a:prstGeom>
          </p:spPr>
        </p:pic>
      </p:grpSp>
      <p:grpSp>
        <p:nvGrpSpPr>
          <p:cNvPr id="26" name="Gruppe 25">
            <a:extLst>
              <a:ext uri="{FF2B5EF4-FFF2-40B4-BE49-F238E27FC236}">
                <a16:creationId xmlns:a16="http://schemas.microsoft.com/office/drawing/2014/main" id="{A156A24B-938B-97B9-1897-9C8A970859E4}"/>
              </a:ext>
            </a:extLst>
          </p:cNvPr>
          <p:cNvGrpSpPr/>
          <p:nvPr/>
        </p:nvGrpSpPr>
        <p:grpSpPr>
          <a:xfrm>
            <a:off x="10352344" y="942116"/>
            <a:ext cx="1197443" cy="783868"/>
            <a:chOff x="1448065" y="3028895"/>
            <a:chExt cx="1341346" cy="794625"/>
          </a:xfrm>
        </p:grpSpPr>
        <p:sp>
          <p:nvSpPr>
            <p:cNvPr id="24" name="Snakkeboble: oval 23">
              <a:extLst>
                <a:ext uri="{FF2B5EF4-FFF2-40B4-BE49-F238E27FC236}">
                  <a16:creationId xmlns:a16="http://schemas.microsoft.com/office/drawing/2014/main" id="{B17DBFD3-9CB3-2CF2-1090-DE1FB851F5FE}"/>
                </a:ext>
              </a:extLst>
            </p:cNvPr>
            <p:cNvSpPr/>
            <p:nvPr/>
          </p:nvSpPr>
          <p:spPr>
            <a:xfrm>
              <a:off x="1448065" y="3028895"/>
              <a:ext cx="1341346" cy="794625"/>
            </a:xfrm>
            <a:prstGeom prst="wedgeEllipseCallout">
              <a:avLst>
                <a:gd name="adj1" fmla="val -53936"/>
                <a:gd name="adj2" fmla="val 76888"/>
              </a:avLst>
            </a:prstGeom>
            <a:solidFill>
              <a:srgbClr val="F28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TekstSylinder 24">
              <a:extLst>
                <a:ext uri="{FF2B5EF4-FFF2-40B4-BE49-F238E27FC236}">
                  <a16:creationId xmlns:a16="http://schemas.microsoft.com/office/drawing/2014/main" id="{5094270B-1A61-4CAB-F226-D0E5227EC3EE}"/>
                </a:ext>
              </a:extLst>
            </p:cNvPr>
            <p:cNvSpPr txBox="1"/>
            <p:nvPr/>
          </p:nvSpPr>
          <p:spPr>
            <a:xfrm>
              <a:off x="1591968" y="3255002"/>
              <a:ext cx="1197443" cy="307777"/>
            </a:xfrm>
            <a:prstGeom prst="rect">
              <a:avLst/>
            </a:prstGeom>
            <a:noFill/>
          </p:spPr>
          <p:txBody>
            <a:bodyPr wrap="square" rtlCol="0">
              <a:spAutoFit/>
            </a:bodyPr>
            <a:lstStyle/>
            <a:p>
              <a:r>
                <a:rPr lang="nb-NO" sz="1400" b="1" dirty="0">
                  <a:solidFill>
                    <a:schemeClr val="bg1"/>
                  </a:solidFill>
                  <a:latin typeface="Nunito" pitchFamily="2" charset="0"/>
                </a:rPr>
                <a:t>Forbruker</a:t>
              </a:r>
            </a:p>
          </p:txBody>
        </p:sp>
      </p:grpSp>
      <p:sp>
        <p:nvSpPr>
          <p:cNvPr id="7168" name="TekstSylinder 7167">
            <a:extLst>
              <a:ext uri="{FF2B5EF4-FFF2-40B4-BE49-F238E27FC236}">
                <a16:creationId xmlns:a16="http://schemas.microsoft.com/office/drawing/2014/main" id="{91F3DF7D-26E5-A0D5-2E08-4B3D859B4E27}"/>
              </a:ext>
            </a:extLst>
          </p:cNvPr>
          <p:cNvSpPr txBox="1"/>
          <p:nvPr/>
        </p:nvSpPr>
        <p:spPr>
          <a:xfrm>
            <a:off x="3620295" y="4743091"/>
            <a:ext cx="1197443" cy="307777"/>
          </a:xfrm>
          <a:prstGeom prst="rect">
            <a:avLst/>
          </a:prstGeom>
          <a:noFill/>
        </p:spPr>
        <p:txBody>
          <a:bodyPr wrap="square" rtlCol="0">
            <a:spAutoFit/>
          </a:bodyPr>
          <a:lstStyle/>
          <a:p>
            <a:r>
              <a:rPr lang="nb-NO" sz="1400" b="1" dirty="0">
                <a:solidFill>
                  <a:schemeClr val="bg1"/>
                </a:solidFill>
                <a:latin typeface="Nunito" pitchFamily="2" charset="0"/>
              </a:rPr>
              <a:t>Foredling</a:t>
            </a:r>
          </a:p>
        </p:txBody>
      </p:sp>
      <p:sp>
        <p:nvSpPr>
          <p:cNvPr id="7181" name="TekstSylinder 7180">
            <a:extLst>
              <a:ext uri="{FF2B5EF4-FFF2-40B4-BE49-F238E27FC236}">
                <a16:creationId xmlns:a16="http://schemas.microsoft.com/office/drawing/2014/main" id="{75DC651C-5E93-9423-1FBD-26D45A448DCC}"/>
              </a:ext>
            </a:extLst>
          </p:cNvPr>
          <p:cNvSpPr txBox="1"/>
          <p:nvPr/>
        </p:nvSpPr>
        <p:spPr>
          <a:xfrm>
            <a:off x="7129749" y="4738784"/>
            <a:ext cx="1282768" cy="307777"/>
          </a:xfrm>
          <a:prstGeom prst="rect">
            <a:avLst/>
          </a:prstGeom>
          <a:noFill/>
        </p:spPr>
        <p:txBody>
          <a:bodyPr wrap="square" rtlCol="0">
            <a:spAutoFit/>
          </a:bodyPr>
          <a:lstStyle/>
          <a:p>
            <a:pPr algn="ctr"/>
            <a:r>
              <a:rPr lang="nb-NO" sz="1400" b="1" dirty="0">
                <a:solidFill>
                  <a:schemeClr val="bg1"/>
                </a:solidFill>
                <a:latin typeface="Nunito" pitchFamily="2" charset="0"/>
              </a:rPr>
              <a:t>Distribusjon</a:t>
            </a:r>
          </a:p>
        </p:txBody>
      </p:sp>
      <p:sp>
        <p:nvSpPr>
          <p:cNvPr id="7185" name="TekstSylinder 7184">
            <a:extLst>
              <a:ext uri="{FF2B5EF4-FFF2-40B4-BE49-F238E27FC236}">
                <a16:creationId xmlns:a16="http://schemas.microsoft.com/office/drawing/2014/main" id="{F6642242-F435-4E3B-C246-CA1BFC053E92}"/>
              </a:ext>
            </a:extLst>
          </p:cNvPr>
          <p:cNvSpPr txBox="1"/>
          <p:nvPr/>
        </p:nvSpPr>
        <p:spPr>
          <a:xfrm>
            <a:off x="6072309" y="4723090"/>
            <a:ext cx="1034361" cy="523219"/>
          </a:xfrm>
          <a:prstGeom prst="rect">
            <a:avLst/>
          </a:prstGeom>
          <a:noFill/>
        </p:spPr>
        <p:txBody>
          <a:bodyPr wrap="square" rtlCol="0">
            <a:spAutoFit/>
          </a:bodyPr>
          <a:lstStyle/>
          <a:p>
            <a:pPr algn="ctr"/>
            <a:r>
              <a:rPr lang="nb-NO" sz="1400" b="1" dirty="0">
                <a:solidFill>
                  <a:schemeClr val="bg1"/>
                </a:solidFill>
                <a:latin typeface="Nunito" pitchFamily="2" charset="0"/>
              </a:rPr>
              <a:t>Innkjøp</a:t>
            </a:r>
          </a:p>
          <a:p>
            <a:pPr algn="ctr"/>
            <a:r>
              <a:rPr lang="nb-NO" sz="1400" b="1" dirty="0">
                <a:solidFill>
                  <a:schemeClr val="bg1"/>
                </a:solidFill>
                <a:latin typeface="Nunito" pitchFamily="2" charset="0"/>
              </a:rPr>
              <a:t>grossist</a:t>
            </a:r>
          </a:p>
        </p:txBody>
      </p:sp>
      <p:sp>
        <p:nvSpPr>
          <p:cNvPr id="7189" name="TekstSylinder 7188">
            <a:extLst>
              <a:ext uri="{FF2B5EF4-FFF2-40B4-BE49-F238E27FC236}">
                <a16:creationId xmlns:a16="http://schemas.microsoft.com/office/drawing/2014/main" id="{22C8FE43-3C7E-374D-6526-CE0115976054}"/>
              </a:ext>
            </a:extLst>
          </p:cNvPr>
          <p:cNvSpPr txBox="1"/>
          <p:nvPr/>
        </p:nvSpPr>
        <p:spPr>
          <a:xfrm>
            <a:off x="8496757" y="4723090"/>
            <a:ext cx="1197443" cy="307777"/>
          </a:xfrm>
          <a:prstGeom prst="rect">
            <a:avLst/>
          </a:prstGeom>
          <a:noFill/>
        </p:spPr>
        <p:txBody>
          <a:bodyPr wrap="square" rtlCol="0">
            <a:spAutoFit/>
          </a:bodyPr>
          <a:lstStyle/>
          <a:p>
            <a:r>
              <a:rPr lang="nb-NO" sz="1400" b="1" dirty="0">
                <a:solidFill>
                  <a:schemeClr val="bg1"/>
                </a:solidFill>
                <a:latin typeface="Nunito" pitchFamily="2" charset="0"/>
              </a:rPr>
              <a:t>Butikk</a:t>
            </a:r>
          </a:p>
        </p:txBody>
      </p:sp>
      <p:sp>
        <p:nvSpPr>
          <p:cNvPr id="7192" name="TekstSylinder 7191">
            <a:extLst>
              <a:ext uri="{FF2B5EF4-FFF2-40B4-BE49-F238E27FC236}">
                <a16:creationId xmlns:a16="http://schemas.microsoft.com/office/drawing/2014/main" id="{723A8050-4208-450B-8910-0FEC5AC1C1E4}"/>
              </a:ext>
            </a:extLst>
          </p:cNvPr>
          <p:cNvSpPr txBox="1"/>
          <p:nvPr/>
        </p:nvSpPr>
        <p:spPr>
          <a:xfrm>
            <a:off x="1301083" y="4723091"/>
            <a:ext cx="1068978" cy="307777"/>
          </a:xfrm>
          <a:prstGeom prst="rect">
            <a:avLst/>
          </a:prstGeom>
          <a:noFill/>
        </p:spPr>
        <p:txBody>
          <a:bodyPr wrap="square" rtlCol="0">
            <a:spAutoFit/>
          </a:bodyPr>
          <a:lstStyle/>
          <a:p>
            <a:r>
              <a:rPr lang="nb-NO" sz="1400" b="1" dirty="0">
                <a:solidFill>
                  <a:schemeClr val="bg1"/>
                </a:solidFill>
                <a:latin typeface="Nunito" pitchFamily="2" charset="0"/>
              </a:rPr>
              <a:t>Bonde</a:t>
            </a:r>
          </a:p>
        </p:txBody>
      </p:sp>
      <p:sp>
        <p:nvSpPr>
          <p:cNvPr id="1024" name="Ellipse 1023">
            <a:extLst>
              <a:ext uri="{FF2B5EF4-FFF2-40B4-BE49-F238E27FC236}">
                <a16:creationId xmlns:a16="http://schemas.microsoft.com/office/drawing/2014/main" id="{2553CC0C-0B75-452F-D4D4-59F8E8F12F60}"/>
              </a:ext>
            </a:extLst>
          </p:cNvPr>
          <p:cNvSpPr/>
          <p:nvPr/>
        </p:nvSpPr>
        <p:spPr>
          <a:xfrm>
            <a:off x="2303637" y="3040975"/>
            <a:ext cx="7340534" cy="2946858"/>
          </a:xfrm>
          <a:prstGeom prst="ellipse">
            <a:avLst/>
          </a:prstGeom>
          <a:noFill/>
          <a:ln w="31750">
            <a:solidFill>
              <a:srgbClr val="F287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98" name="Gruppe 7197">
            <a:extLst>
              <a:ext uri="{FF2B5EF4-FFF2-40B4-BE49-F238E27FC236}">
                <a16:creationId xmlns:a16="http://schemas.microsoft.com/office/drawing/2014/main" id="{214A0128-924F-0FC3-A843-705F9D55160B}"/>
              </a:ext>
            </a:extLst>
          </p:cNvPr>
          <p:cNvGrpSpPr/>
          <p:nvPr/>
        </p:nvGrpSpPr>
        <p:grpSpPr>
          <a:xfrm>
            <a:off x="3940933" y="2628322"/>
            <a:ext cx="3481486" cy="323850"/>
            <a:chOff x="4150198" y="1834210"/>
            <a:chExt cx="3481486" cy="323850"/>
          </a:xfrm>
        </p:grpSpPr>
        <p:grpSp>
          <p:nvGrpSpPr>
            <p:cNvPr id="4" name="Group 24">
              <a:extLst>
                <a:ext uri="{FF2B5EF4-FFF2-40B4-BE49-F238E27FC236}">
                  <a16:creationId xmlns:a16="http://schemas.microsoft.com/office/drawing/2014/main" id="{A036014B-3A6D-6B57-75E8-C273F6103854}"/>
                </a:ext>
              </a:extLst>
            </p:cNvPr>
            <p:cNvGrpSpPr>
              <a:grpSpLocks/>
            </p:cNvGrpSpPr>
            <p:nvPr/>
          </p:nvGrpSpPr>
          <p:grpSpPr bwMode="auto">
            <a:xfrm>
              <a:off x="5951229" y="1834210"/>
              <a:ext cx="1680455" cy="323850"/>
              <a:chOff x="2177708" y="4825141"/>
              <a:chExt cx="1348421" cy="324000"/>
            </a:xfrm>
          </p:grpSpPr>
          <p:sp>
            <p:nvSpPr>
              <p:cNvPr id="5" name="Rounded Rectangle 21">
                <a:extLst>
                  <a:ext uri="{FF2B5EF4-FFF2-40B4-BE49-F238E27FC236}">
                    <a16:creationId xmlns:a16="http://schemas.microsoft.com/office/drawing/2014/main" id="{5FDDD543-59E8-29EF-3D08-8828910AD253}"/>
                  </a:ext>
                </a:extLst>
              </p:cNvPr>
              <p:cNvSpPr/>
              <p:nvPr/>
            </p:nvSpPr>
            <p:spPr>
              <a:xfrm rot="5400000">
                <a:off x="2689918" y="4312931"/>
                <a:ext cx="324000" cy="1348420"/>
              </a:xfrm>
              <a:prstGeom prst="roundRect">
                <a:avLst>
                  <a:gd name="adj" fmla="val 50000"/>
                </a:avLst>
              </a:prstGeom>
              <a:solidFill>
                <a:srgbClr val="82A8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TextBox 22">
                <a:extLst>
                  <a:ext uri="{FF2B5EF4-FFF2-40B4-BE49-F238E27FC236}">
                    <a16:creationId xmlns:a16="http://schemas.microsoft.com/office/drawing/2014/main" id="{226D87DA-07E5-AD53-1F26-E1CE12555E03}"/>
                  </a:ext>
                </a:extLst>
              </p:cNvPr>
              <p:cNvSpPr txBox="1">
                <a:spLocks noChangeArrowheads="1"/>
              </p:cNvSpPr>
              <p:nvPr/>
            </p:nvSpPr>
            <p:spPr bwMode="auto">
              <a:xfrm>
                <a:off x="2177709" y="4833181"/>
                <a:ext cx="1348420" cy="30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nb-NO" altLang="nb-NO" sz="1400" b="1" dirty="0">
                    <a:solidFill>
                      <a:schemeClr val="bg1"/>
                    </a:solidFill>
                    <a:latin typeface="Nunito" pitchFamily="2" charset="0"/>
                  </a:rPr>
                  <a:t>5 mrd. forbrukere</a:t>
                </a:r>
                <a:endParaRPr lang="id-ID" altLang="nb-NO" sz="1400" b="1" dirty="0">
                  <a:solidFill>
                    <a:schemeClr val="bg1"/>
                  </a:solidFill>
                  <a:latin typeface="Nunito" pitchFamily="2" charset="0"/>
                </a:endParaRPr>
              </a:p>
            </p:txBody>
          </p:sp>
        </p:grpSp>
        <p:grpSp>
          <p:nvGrpSpPr>
            <p:cNvPr id="7178" name="Group 24">
              <a:extLst>
                <a:ext uri="{FF2B5EF4-FFF2-40B4-BE49-F238E27FC236}">
                  <a16:creationId xmlns:a16="http://schemas.microsoft.com/office/drawing/2014/main" id="{17BDCBD3-B635-E8D8-85D0-55C308C42E14}"/>
                </a:ext>
              </a:extLst>
            </p:cNvPr>
            <p:cNvGrpSpPr>
              <a:grpSpLocks/>
            </p:cNvGrpSpPr>
            <p:nvPr/>
          </p:nvGrpSpPr>
          <p:grpSpPr bwMode="auto">
            <a:xfrm>
              <a:off x="4150198" y="1834210"/>
              <a:ext cx="1680454" cy="323850"/>
              <a:chOff x="807107" y="3475674"/>
              <a:chExt cx="1348420" cy="324000"/>
            </a:xfrm>
          </p:grpSpPr>
          <p:sp>
            <p:nvSpPr>
              <p:cNvPr id="7179" name="Rounded Rectangle 21">
                <a:extLst>
                  <a:ext uri="{FF2B5EF4-FFF2-40B4-BE49-F238E27FC236}">
                    <a16:creationId xmlns:a16="http://schemas.microsoft.com/office/drawing/2014/main" id="{416A2283-5057-077F-AE50-07232A18962F}"/>
                  </a:ext>
                </a:extLst>
              </p:cNvPr>
              <p:cNvSpPr/>
              <p:nvPr/>
            </p:nvSpPr>
            <p:spPr>
              <a:xfrm rot="5400000">
                <a:off x="1319317" y="2963464"/>
                <a:ext cx="324000" cy="1348420"/>
              </a:xfrm>
              <a:prstGeom prst="roundRect">
                <a:avLst>
                  <a:gd name="adj" fmla="val 50000"/>
                </a:avLst>
              </a:prstGeom>
              <a:solidFill>
                <a:srgbClr val="F287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180" name="TextBox 22">
                <a:extLst>
                  <a:ext uri="{FF2B5EF4-FFF2-40B4-BE49-F238E27FC236}">
                    <a16:creationId xmlns:a16="http://schemas.microsoft.com/office/drawing/2014/main" id="{5E6600F0-D7B2-09C3-73FA-E8173282B1CC}"/>
                  </a:ext>
                </a:extLst>
              </p:cNvPr>
              <p:cNvSpPr txBox="1">
                <a:spLocks noChangeArrowheads="1"/>
              </p:cNvSpPr>
              <p:nvPr/>
            </p:nvSpPr>
            <p:spPr bwMode="auto">
              <a:xfrm>
                <a:off x="908816" y="3483714"/>
                <a:ext cx="1139364" cy="30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nb-NO" altLang="nb-NO" sz="1400" b="1" dirty="0">
                    <a:solidFill>
                      <a:schemeClr val="bg1"/>
                    </a:solidFill>
                    <a:latin typeface="Nunito" pitchFamily="2" charset="0"/>
                  </a:rPr>
                  <a:t>45 000 bønder</a:t>
                </a:r>
                <a:endParaRPr lang="id-ID" altLang="nb-NO" sz="1400" b="1" dirty="0">
                  <a:solidFill>
                    <a:schemeClr val="bg1"/>
                  </a:solidFill>
                  <a:latin typeface="Nunito" pitchFamily="2" charset="0"/>
                </a:endParaRPr>
              </a:p>
            </p:txBody>
          </p:sp>
        </p:grpSp>
      </p:grpSp>
      <p:sp>
        <p:nvSpPr>
          <p:cNvPr id="7196" name="Ellipse 7195">
            <a:extLst>
              <a:ext uri="{FF2B5EF4-FFF2-40B4-BE49-F238E27FC236}">
                <a16:creationId xmlns:a16="http://schemas.microsoft.com/office/drawing/2014/main" id="{99CA8C51-356E-DD18-446E-9DC85972E50E}"/>
              </a:ext>
            </a:extLst>
          </p:cNvPr>
          <p:cNvSpPr/>
          <p:nvPr/>
        </p:nvSpPr>
        <p:spPr>
          <a:xfrm>
            <a:off x="1119018" y="3202345"/>
            <a:ext cx="4890413" cy="2664202"/>
          </a:xfrm>
          <a:prstGeom prst="ellipse">
            <a:avLst/>
          </a:prstGeom>
          <a:noFill/>
          <a:ln w="31750">
            <a:solidFill>
              <a:srgbClr val="D556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28" name="Ellipse 1027">
            <a:extLst>
              <a:ext uri="{FF2B5EF4-FFF2-40B4-BE49-F238E27FC236}">
                <a16:creationId xmlns:a16="http://schemas.microsoft.com/office/drawing/2014/main" id="{BC28C8ED-E3FB-68CE-6BC3-569BC92B01B6}"/>
              </a:ext>
            </a:extLst>
          </p:cNvPr>
          <p:cNvSpPr/>
          <p:nvPr/>
        </p:nvSpPr>
        <p:spPr>
          <a:xfrm>
            <a:off x="1127428" y="3301767"/>
            <a:ext cx="3777778" cy="2453988"/>
          </a:xfrm>
          <a:prstGeom prst="ellipse">
            <a:avLst/>
          </a:prstGeom>
          <a:noFill/>
          <a:ln w="31750">
            <a:solidFill>
              <a:srgbClr val="5A75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99" name="Ellipse 7198">
            <a:extLst>
              <a:ext uri="{FF2B5EF4-FFF2-40B4-BE49-F238E27FC236}">
                <a16:creationId xmlns:a16="http://schemas.microsoft.com/office/drawing/2014/main" id="{578B0CBE-98BF-AA13-C871-C5EE58292447}"/>
              </a:ext>
            </a:extLst>
          </p:cNvPr>
          <p:cNvSpPr/>
          <p:nvPr/>
        </p:nvSpPr>
        <p:spPr>
          <a:xfrm>
            <a:off x="2798316" y="3196414"/>
            <a:ext cx="1429355" cy="685037"/>
          </a:xfrm>
          <a:prstGeom prst="ellipse">
            <a:avLst/>
          </a:prstGeom>
          <a:solidFill>
            <a:srgbClr val="D55617"/>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194" name="Bilde 7193">
            <a:extLst>
              <a:ext uri="{FF2B5EF4-FFF2-40B4-BE49-F238E27FC236}">
                <a16:creationId xmlns:a16="http://schemas.microsoft.com/office/drawing/2014/main" id="{BB03BB9C-F8BF-2016-F849-ABC51D26F4C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85053" y="3189245"/>
            <a:ext cx="855880" cy="673000"/>
          </a:xfrm>
          <a:prstGeom prst="rect">
            <a:avLst/>
          </a:prstGeom>
        </p:spPr>
      </p:pic>
      <p:grpSp>
        <p:nvGrpSpPr>
          <p:cNvPr id="1027" name="Gruppe 1026">
            <a:extLst>
              <a:ext uri="{FF2B5EF4-FFF2-40B4-BE49-F238E27FC236}">
                <a16:creationId xmlns:a16="http://schemas.microsoft.com/office/drawing/2014/main" id="{9F81BBAD-DC60-A9B6-E7D7-81DE41E2A24E}"/>
              </a:ext>
            </a:extLst>
          </p:cNvPr>
          <p:cNvGrpSpPr/>
          <p:nvPr/>
        </p:nvGrpSpPr>
        <p:grpSpPr>
          <a:xfrm>
            <a:off x="6974106" y="5126473"/>
            <a:ext cx="1429355" cy="685037"/>
            <a:chOff x="5871707" y="5345271"/>
            <a:chExt cx="1429355" cy="685037"/>
          </a:xfrm>
        </p:grpSpPr>
        <p:sp>
          <p:nvSpPr>
            <p:cNvPr id="1025" name="Ellipse 1024">
              <a:extLst>
                <a:ext uri="{FF2B5EF4-FFF2-40B4-BE49-F238E27FC236}">
                  <a16:creationId xmlns:a16="http://schemas.microsoft.com/office/drawing/2014/main" id="{4E74D173-5841-5D28-966C-7F3ABCCA444D}"/>
                </a:ext>
              </a:extLst>
            </p:cNvPr>
            <p:cNvSpPr/>
            <p:nvPr/>
          </p:nvSpPr>
          <p:spPr>
            <a:xfrm>
              <a:off x="5871707" y="5345271"/>
              <a:ext cx="1429355" cy="685037"/>
            </a:xfrm>
            <a:prstGeom prst="ellipse">
              <a:avLst/>
            </a:prstGeom>
            <a:solidFill>
              <a:srgbClr val="F28705"/>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26" name="Picture 2" descr="NorgesGruppen – Store norske leksikon">
              <a:extLst>
                <a:ext uri="{FF2B5EF4-FFF2-40B4-BE49-F238E27FC236}">
                  <a16:creationId xmlns:a16="http://schemas.microsoft.com/office/drawing/2014/main" id="{7F1A4B32-02D3-6F03-AE2E-6AA16A2679F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96000" y="5416742"/>
              <a:ext cx="1008000" cy="504000"/>
            </a:xfrm>
            <a:prstGeom prst="rect">
              <a:avLst/>
            </a:prstGeom>
            <a:noFill/>
            <a:extLst>
              <a:ext uri="{909E8E84-426E-40DD-AFC4-6F175D3DCCD1}">
                <a14:hiddenFill xmlns:a14="http://schemas.microsoft.com/office/drawing/2010/main">
                  <a:solidFill>
                    <a:srgbClr val="FFFFFF"/>
                  </a:solidFill>
                </a14:hiddenFill>
              </a:ext>
            </a:extLst>
          </p:spPr>
        </p:pic>
      </p:grpSp>
      <p:sp>
        <p:nvSpPr>
          <p:cNvPr id="1029" name="Ellipse 1028">
            <a:extLst>
              <a:ext uri="{FF2B5EF4-FFF2-40B4-BE49-F238E27FC236}">
                <a16:creationId xmlns:a16="http://schemas.microsoft.com/office/drawing/2014/main" id="{F9528C2A-21BC-652A-4B12-C298F70FC1BF}"/>
              </a:ext>
            </a:extLst>
          </p:cNvPr>
          <p:cNvSpPr/>
          <p:nvPr/>
        </p:nvSpPr>
        <p:spPr>
          <a:xfrm>
            <a:off x="2798315" y="5018753"/>
            <a:ext cx="1429355" cy="685037"/>
          </a:xfrm>
          <a:prstGeom prst="ellipse">
            <a:avLst/>
          </a:prstGeom>
          <a:solidFill>
            <a:srgbClr val="5A753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9" name="TekstSylinder 28">
            <a:extLst>
              <a:ext uri="{FF2B5EF4-FFF2-40B4-BE49-F238E27FC236}">
                <a16:creationId xmlns:a16="http://schemas.microsoft.com/office/drawing/2014/main" id="{AD54D62D-A271-32FC-4E56-8FD566C298D8}"/>
              </a:ext>
            </a:extLst>
          </p:cNvPr>
          <p:cNvSpPr txBox="1"/>
          <p:nvPr/>
        </p:nvSpPr>
        <p:spPr>
          <a:xfrm>
            <a:off x="2302371" y="4736256"/>
            <a:ext cx="1034361" cy="523219"/>
          </a:xfrm>
          <a:prstGeom prst="rect">
            <a:avLst/>
          </a:prstGeom>
          <a:noFill/>
        </p:spPr>
        <p:txBody>
          <a:bodyPr wrap="square" rtlCol="0">
            <a:spAutoFit/>
          </a:bodyPr>
          <a:lstStyle/>
          <a:p>
            <a:pPr algn="ctr"/>
            <a:r>
              <a:rPr lang="nb-NO" sz="1400" b="1" dirty="0">
                <a:solidFill>
                  <a:schemeClr val="bg1"/>
                </a:solidFill>
                <a:latin typeface="Nunito" pitchFamily="2" charset="0"/>
              </a:rPr>
              <a:t>Råvare</a:t>
            </a:r>
          </a:p>
          <a:p>
            <a:pPr algn="ctr"/>
            <a:r>
              <a:rPr lang="nb-NO" sz="1400" b="1" dirty="0">
                <a:solidFill>
                  <a:schemeClr val="bg1"/>
                </a:solidFill>
                <a:latin typeface="Nunito" pitchFamily="2" charset="0"/>
              </a:rPr>
              <a:t>mottaker</a:t>
            </a:r>
          </a:p>
        </p:txBody>
      </p:sp>
      <p:sp>
        <p:nvSpPr>
          <p:cNvPr id="7171" name="TekstSylinder 7170">
            <a:extLst>
              <a:ext uri="{FF2B5EF4-FFF2-40B4-BE49-F238E27FC236}">
                <a16:creationId xmlns:a16="http://schemas.microsoft.com/office/drawing/2014/main" id="{1C95852B-2D6B-8674-22C8-DCE02CA03751}"/>
              </a:ext>
            </a:extLst>
          </p:cNvPr>
          <p:cNvSpPr txBox="1"/>
          <p:nvPr/>
        </p:nvSpPr>
        <p:spPr>
          <a:xfrm>
            <a:off x="4675653" y="4738784"/>
            <a:ext cx="1282768" cy="307777"/>
          </a:xfrm>
          <a:prstGeom prst="rect">
            <a:avLst/>
          </a:prstGeom>
          <a:noFill/>
        </p:spPr>
        <p:txBody>
          <a:bodyPr wrap="square" rtlCol="0">
            <a:spAutoFit/>
          </a:bodyPr>
          <a:lstStyle/>
          <a:p>
            <a:pPr algn="ctr"/>
            <a:r>
              <a:rPr lang="nb-NO" sz="1400" b="1" dirty="0">
                <a:solidFill>
                  <a:schemeClr val="bg1"/>
                </a:solidFill>
                <a:latin typeface="Nunito" pitchFamily="2" charset="0"/>
              </a:rPr>
              <a:t>Distribusjon</a:t>
            </a:r>
          </a:p>
        </p:txBody>
      </p:sp>
      <p:pic>
        <p:nvPicPr>
          <p:cNvPr id="1031" name="Bilde 1030" descr="Et bilde som inneholder tekst, klokke&#10;&#10;Automatisk generert beskrivelse">
            <a:extLst>
              <a:ext uri="{FF2B5EF4-FFF2-40B4-BE49-F238E27FC236}">
                <a16:creationId xmlns:a16="http://schemas.microsoft.com/office/drawing/2014/main" id="{C95010DA-A349-5FB9-9509-A49C8580B79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16944" y="5259475"/>
            <a:ext cx="1087827" cy="216000"/>
          </a:xfrm>
          <a:prstGeom prst="rect">
            <a:avLst/>
          </a:prstGeom>
        </p:spPr>
      </p:pic>
    </p:spTree>
    <p:extLst>
      <p:ext uri="{BB962C8B-B14F-4D97-AF65-F5344CB8AC3E}">
        <p14:creationId xmlns:p14="http://schemas.microsoft.com/office/powerpoint/2010/main" val="2162241177"/>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2A853"/>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573697A1-3BBF-DFC7-C4DE-93021ADF5BA5}"/>
              </a:ext>
            </a:extLst>
          </p:cNvPr>
          <p:cNvSpPr/>
          <p:nvPr/>
        </p:nvSpPr>
        <p:spPr>
          <a:xfrm rot="1718159">
            <a:off x="8050213" y="-644525"/>
            <a:ext cx="3644900" cy="8921750"/>
          </a:xfrm>
          <a:custGeom>
            <a:avLst/>
            <a:gdLst>
              <a:gd name="connsiteX0" fmla="*/ 0 w 3644900"/>
              <a:gd name="connsiteY0" fmla="*/ 1107934 h 8921696"/>
              <a:gd name="connsiteX1" fmla="*/ 2029061 w 3644900"/>
              <a:gd name="connsiteY1" fmla="*/ 0 h 8921696"/>
              <a:gd name="connsiteX2" fmla="*/ 3644900 w 3644900"/>
              <a:gd name="connsiteY2" fmla="*/ 2959234 h 8921696"/>
              <a:gd name="connsiteX3" fmla="*/ 3644900 w 3644900"/>
              <a:gd name="connsiteY3" fmla="*/ 6931462 h 8921696"/>
              <a:gd name="connsiteX4" fmla="*/ 0 w 3644900"/>
              <a:gd name="connsiteY4" fmla="*/ 8921696 h 8921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4900" h="8921696">
                <a:moveTo>
                  <a:pt x="0" y="1107934"/>
                </a:moveTo>
                <a:lnTo>
                  <a:pt x="2029061" y="0"/>
                </a:lnTo>
                <a:lnTo>
                  <a:pt x="3644900" y="2959234"/>
                </a:lnTo>
                <a:lnTo>
                  <a:pt x="3644900" y="6931462"/>
                </a:lnTo>
                <a:lnTo>
                  <a:pt x="0" y="8921696"/>
                </a:lnTo>
                <a:close/>
              </a:path>
            </a:pathLst>
          </a:cu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49156" name="Slide Number Placeholder 3">
            <a:extLst>
              <a:ext uri="{FF2B5EF4-FFF2-40B4-BE49-F238E27FC236}">
                <a16:creationId xmlns:a16="http://schemas.microsoft.com/office/drawing/2014/main" id="{3F307D5E-90A4-8ED7-4E02-BD02E5DD391C}"/>
              </a:ext>
            </a:extLst>
          </p:cNvPr>
          <p:cNvSpPr txBox="1">
            <a:spLocks/>
          </p:cNvSpPr>
          <p:nvPr/>
        </p:nvSpPr>
        <p:spPr bwMode="auto">
          <a:xfrm>
            <a:off x="10987088" y="6118225"/>
            <a:ext cx="47148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nb-NO" sz="1400" dirty="0">
              <a:solidFill>
                <a:schemeClr val="accent2"/>
              </a:solidFill>
              <a:latin typeface="Poppins SemiBold" panose="00000700000000000000" pitchFamily="2" charset="0"/>
              <a:cs typeface="Poppins SemiBold" panose="00000700000000000000" pitchFamily="2" charset="0"/>
            </a:endParaRPr>
          </a:p>
        </p:txBody>
      </p:sp>
      <p:sp>
        <p:nvSpPr>
          <p:cNvPr id="49157" name="TextBox 6">
            <a:extLst>
              <a:ext uri="{FF2B5EF4-FFF2-40B4-BE49-F238E27FC236}">
                <a16:creationId xmlns:a16="http://schemas.microsoft.com/office/drawing/2014/main" id="{B299886C-CB11-1BC8-F022-71E8DED6F5B3}"/>
              </a:ext>
            </a:extLst>
          </p:cNvPr>
          <p:cNvSpPr txBox="1">
            <a:spLocks noChangeArrowheads="1"/>
          </p:cNvSpPr>
          <p:nvPr/>
        </p:nvSpPr>
        <p:spPr bwMode="auto">
          <a:xfrm>
            <a:off x="5658644" y="1448696"/>
            <a:ext cx="55641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nb-NO" sz="7200" b="1" dirty="0">
                <a:solidFill>
                  <a:schemeClr val="bg1"/>
                </a:solidFill>
                <a:latin typeface="Poppins SemiBold" panose="00000700000000000000" pitchFamily="2" charset="0"/>
                <a:cs typeface="Poppins SemiBold" panose="00000700000000000000" pitchFamily="2" charset="0"/>
              </a:rPr>
              <a:t>Oppgave!</a:t>
            </a:r>
            <a:endParaRPr lang="id-ID" altLang="nb-NO" sz="7200" b="1" dirty="0">
              <a:solidFill>
                <a:schemeClr val="bg1"/>
              </a:solidFill>
              <a:latin typeface="Poppins SemiBold" panose="00000700000000000000" pitchFamily="2" charset="0"/>
              <a:cs typeface="Poppins SemiBold" panose="00000700000000000000" pitchFamily="2" charset="0"/>
            </a:endParaRPr>
          </a:p>
        </p:txBody>
      </p:sp>
      <p:pic>
        <p:nvPicPr>
          <p:cNvPr id="4" name="Plassholder for bilde 3">
            <a:extLst>
              <a:ext uri="{FF2B5EF4-FFF2-40B4-BE49-F238E27FC236}">
                <a16:creationId xmlns:a16="http://schemas.microsoft.com/office/drawing/2014/main" id="{2F532108-2E03-AFFE-574D-8D234B034AC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a:xfrm>
            <a:off x="0" y="1322388"/>
            <a:ext cx="6096000" cy="5535612"/>
          </a:xfrm>
        </p:spPr>
      </p:pic>
      <p:pic>
        <p:nvPicPr>
          <p:cNvPr id="5" name="Bilde 4">
            <a:extLst>
              <a:ext uri="{FF2B5EF4-FFF2-40B4-BE49-F238E27FC236}">
                <a16:creationId xmlns:a16="http://schemas.microsoft.com/office/drawing/2014/main" id="{EEBBAE67-8C73-FE6E-35A7-52688F4854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452" y="277088"/>
            <a:ext cx="1970798" cy="540000"/>
          </a:xfrm>
          <a:prstGeom prst="rect">
            <a:avLst/>
          </a:prstGeom>
        </p:spPr>
      </p:pic>
      <p:sp>
        <p:nvSpPr>
          <p:cNvPr id="6" name="Rectangle: Rounded Corners 11">
            <a:extLst>
              <a:ext uri="{FF2B5EF4-FFF2-40B4-BE49-F238E27FC236}">
                <a16:creationId xmlns:a16="http://schemas.microsoft.com/office/drawing/2014/main" id="{96F04033-BD26-0A45-D173-A5C4D65A7C4E}"/>
              </a:ext>
            </a:extLst>
          </p:cNvPr>
          <p:cNvSpPr/>
          <p:nvPr/>
        </p:nvSpPr>
        <p:spPr>
          <a:xfrm rot="5400000">
            <a:off x="11189494" y="5979319"/>
            <a:ext cx="369888" cy="863600"/>
          </a:xfrm>
          <a:prstGeom prst="roundRect">
            <a:avLst>
              <a:gd name="adj" fmla="val 50000"/>
            </a:avLst>
          </a:prstGeom>
          <a:gradFill>
            <a:gsLst>
              <a:gs pos="0">
                <a:srgbClr val="007367"/>
              </a:gs>
              <a:gs pos="100000">
                <a:srgbClr val="00736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dirty="0"/>
          </a:p>
        </p:txBody>
      </p:sp>
      <p:sp>
        <p:nvSpPr>
          <p:cNvPr id="7" name="Slide Number Placeholder 3">
            <a:extLst>
              <a:ext uri="{FF2B5EF4-FFF2-40B4-BE49-F238E27FC236}">
                <a16:creationId xmlns:a16="http://schemas.microsoft.com/office/drawing/2014/main" id="{95E23913-9F88-6331-6DC6-CA8E5426B8A2}"/>
              </a:ext>
            </a:extLst>
          </p:cNvPr>
          <p:cNvSpPr txBox="1">
            <a:spLocks/>
          </p:cNvSpPr>
          <p:nvPr/>
        </p:nvSpPr>
        <p:spPr bwMode="auto">
          <a:xfrm>
            <a:off x="11139488" y="6270625"/>
            <a:ext cx="47148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fld id="{B2B5A345-A607-45DF-A75F-9CE106888AFE}" type="slidenum">
              <a:rPr lang="nb-NO" altLang="nb-NO" sz="1400" smtClean="0">
                <a:solidFill>
                  <a:schemeClr val="bg1"/>
                </a:solidFill>
                <a:latin typeface="Poppins SemiBold" panose="00000700000000000000" pitchFamily="2" charset="0"/>
                <a:cs typeface="Poppins SemiBold" panose="00000700000000000000" pitchFamily="2" charset="0"/>
              </a:rPr>
              <a:pPr algn="ctr" eaLnBrk="1" hangingPunct="1"/>
              <a:t>24</a:t>
            </a:fld>
            <a:endParaRPr lang="nb-NO" altLang="nb-NO" sz="1400" dirty="0">
              <a:solidFill>
                <a:schemeClr val="bg1"/>
              </a:solidFill>
              <a:latin typeface="Poppins SemiBold" panose="00000700000000000000" pitchFamily="2" charset="0"/>
              <a:cs typeface="Poppins SemiBold" panose="00000700000000000000" pitchFamily="2" charset="0"/>
            </a:endParaRPr>
          </a:p>
        </p:txBody>
      </p:sp>
      <p:sp>
        <p:nvSpPr>
          <p:cNvPr id="8" name="TextBox 14">
            <a:extLst>
              <a:ext uri="{FF2B5EF4-FFF2-40B4-BE49-F238E27FC236}">
                <a16:creationId xmlns:a16="http://schemas.microsoft.com/office/drawing/2014/main" id="{28AD8F35-D818-1CF0-1B93-C5F2B97E431C}"/>
              </a:ext>
            </a:extLst>
          </p:cNvPr>
          <p:cNvSpPr txBox="1">
            <a:spLocks noChangeArrowheads="1"/>
          </p:cNvSpPr>
          <p:nvPr/>
        </p:nvSpPr>
        <p:spPr bwMode="auto">
          <a:xfrm>
            <a:off x="6380595" y="3013501"/>
            <a:ext cx="5230379"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Aft>
                <a:spcPts val="1200"/>
              </a:spcAft>
            </a:pPr>
            <a:r>
              <a:rPr lang="nb-NO" dirty="0">
                <a:solidFill>
                  <a:schemeClr val="bg1"/>
                </a:solidFill>
                <a:latin typeface="Nunito" pitchFamily="2" charset="0"/>
              </a:rPr>
              <a:t>Diskuter med dem rundt deg: </a:t>
            </a:r>
          </a:p>
          <a:p>
            <a:pPr marL="452438" indent="-269875">
              <a:spcAft>
                <a:spcPts val="1200"/>
              </a:spcAft>
              <a:buFont typeface="+mj-lt"/>
              <a:buAutoNum type="arabicPeriod"/>
            </a:pPr>
            <a:r>
              <a:rPr lang="nb-NO" b="0" u="none" strike="noStrike" dirty="0">
                <a:solidFill>
                  <a:schemeClr val="bg1"/>
                </a:solidFill>
                <a:effectLst/>
                <a:latin typeface="Nunito" pitchFamily="2" charset="0"/>
              </a:rPr>
              <a:t>Betyr det noe hvordan en bedrift er organisert?</a:t>
            </a:r>
          </a:p>
          <a:p>
            <a:pPr marL="452438" indent="-269875">
              <a:buFont typeface="+mj-lt"/>
              <a:buAutoNum type="arabicPeriod"/>
            </a:pPr>
            <a:r>
              <a:rPr lang="nb-NO" dirty="0">
                <a:solidFill>
                  <a:schemeClr val="bg1"/>
                </a:solidFill>
                <a:latin typeface="Nunito" pitchFamily="2" charset="0"/>
              </a:rPr>
              <a:t>Hvilken betydning har landbrukssamvirkene for norsk landbruk og matindustri?</a:t>
            </a:r>
            <a:endParaRPr lang="nb-NO" b="0" u="none" strike="noStrike" dirty="0">
              <a:solidFill>
                <a:schemeClr val="bg1"/>
              </a:solidFill>
              <a:effectLst/>
              <a:latin typeface="Nunito" pitchFamily="2" charset="0"/>
            </a:endParaRPr>
          </a:p>
        </p:txBody>
      </p:sp>
    </p:spTree>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6">
            <a:extLst>
              <a:ext uri="{FF2B5EF4-FFF2-40B4-BE49-F238E27FC236}">
                <a16:creationId xmlns:a16="http://schemas.microsoft.com/office/drawing/2014/main" id="{695E7ADF-FAFB-E184-140C-D6F90C22030C}"/>
              </a:ext>
            </a:extLst>
          </p:cNvPr>
          <p:cNvSpPr/>
          <p:nvPr/>
        </p:nvSpPr>
        <p:spPr>
          <a:xfrm>
            <a:off x="8424304" y="2836821"/>
            <a:ext cx="2662238" cy="2660650"/>
          </a:xfrm>
          <a:prstGeom prst="ellipse">
            <a:avLst/>
          </a:prstGeom>
          <a:solidFill>
            <a:srgbClr val="82A853"/>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id-ID" dirty="0"/>
          </a:p>
        </p:txBody>
      </p:sp>
      <p:sp>
        <p:nvSpPr>
          <p:cNvPr id="25" name="Ellipse 24">
            <a:extLst>
              <a:ext uri="{FF2B5EF4-FFF2-40B4-BE49-F238E27FC236}">
                <a16:creationId xmlns:a16="http://schemas.microsoft.com/office/drawing/2014/main" id="{472A5548-4D24-322A-C075-3A84CBF02B0F}"/>
              </a:ext>
            </a:extLst>
          </p:cNvPr>
          <p:cNvSpPr/>
          <p:nvPr/>
        </p:nvSpPr>
        <p:spPr>
          <a:xfrm>
            <a:off x="6495921" y="4147993"/>
            <a:ext cx="2337591" cy="2334901"/>
          </a:xfrm>
          <a:prstGeom prst="ellipse">
            <a:avLst/>
          </a:prstGeom>
          <a:solidFill>
            <a:srgbClr val="F28705"/>
          </a:solidFill>
          <a:ln w="38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      </a:t>
            </a:r>
          </a:p>
        </p:txBody>
      </p:sp>
      <p:sp>
        <p:nvSpPr>
          <p:cNvPr id="5" name="Picture Placeholder 4">
            <a:extLst>
              <a:ext uri="{FF2B5EF4-FFF2-40B4-BE49-F238E27FC236}">
                <a16:creationId xmlns:a16="http://schemas.microsoft.com/office/drawing/2014/main" id="{86E88540-5287-1204-C6FE-417A32A7A937}"/>
              </a:ext>
            </a:extLst>
          </p:cNvPr>
          <p:cNvSpPr>
            <a:spLocks noGrp="1"/>
          </p:cNvSpPr>
          <p:nvPr>
            <p:ph type="pic" sz="quarter" idx="11"/>
          </p:nvPr>
        </p:nvSpPr>
        <p:spPr>
          <a:xfrm>
            <a:off x="4381184" y="3474463"/>
            <a:ext cx="2343150" cy="2343150"/>
          </a:xfrm>
          <a:solidFill>
            <a:srgbClr val="5A7532"/>
          </a:solidFill>
          <a:ln w="38100">
            <a:solidFill>
              <a:srgbClr val="FFFFFF"/>
            </a:solidFill>
          </a:ln>
        </p:spPr>
        <p:txBody>
          <a:bodyPr/>
          <a:lstStyle/>
          <a:p>
            <a:endParaRPr lang="nb-NO"/>
          </a:p>
        </p:txBody>
      </p:sp>
      <p:sp>
        <p:nvSpPr>
          <p:cNvPr id="3" name="Picture Placeholder 2">
            <a:extLst>
              <a:ext uri="{FF2B5EF4-FFF2-40B4-BE49-F238E27FC236}">
                <a16:creationId xmlns:a16="http://schemas.microsoft.com/office/drawing/2014/main" id="{260D839F-F87D-66CD-2AE6-36C3CE385C27}"/>
              </a:ext>
            </a:extLst>
          </p:cNvPr>
          <p:cNvSpPr>
            <a:spLocks noGrp="1"/>
          </p:cNvSpPr>
          <p:nvPr>
            <p:ph type="pic" sz="quarter" idx="10"/>
          </p:nvPr>
        </p:nvSpPr>
        <p:spPr>
          <a:xfrm>
            <a:off x="688252" y="1696254"/>
            <a:ext cx="2343150" cy="2341563"/>
          </a:xfrm>
          <a:solidFill>
            <a:srgbClr val="5A7532"/>
          </a:solidFill>
        </p:spPr>
        <p:txBody>
          <a:bodyPr/>
          <a:lstStyle/>
          <a:p>
            <a:endParaRPr lang="nb-NO"/>
          </a:p>
        </p:txBody>
      </p:sp>
      <p:sp>
        <p:nvSpPr>
          <p:cNvPr id="11" name="Oval 10">
            <a:extLst>
              <a:ext uri="{FF2B5EF4-FFF2-40B4-BE49-F238E27FC236}">
                <a16:creationId xmlns:a16="http://schemas.microsoft.com/office/drawing/2014/main" id="{F471244B-BE71-EEC0-AFEE-3550AB77A7EF}"/>
              </a:ext>
            </a:extLst>
          </p:cNvPr>
          <p:cNvSpPr/>
          <p:nvPr/>
        </p:nvSpPr>
        <p:spPr>
          <a:xfrm rot="10800000">
            <a:off x="3284317" y="800363"/>
            <a:ext cx="2662237" cy="2662238"/>
          </a:xfrm>
          <a:prstGeom prst="ellipse">
            <a:avLst/>
          </a:prstGeom>
          <a:solidFill>
            <a:srgbClr val="01474F"/>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id-ID" dirty="0"/>
          </a:p>
        </p:txBody>
      </p:sp>
      <p:sp>
        <p:nvSpPr>
          <p:cNvPr id="40971" name="TextBox 17">
            <a:extLst>
              <a:ext uri="{FF2B5EF4-FFF2-40B4-BE49-F238E27FC236}">
                <a16:creationId xmlns:a16="http://schemas.microsoft.com/office/drawing/2014/main" id="{44A3CBC7-0F6F-4D8E-1CF7-E7CA23AA93A3}"/>
              </a:ext>
            </a:extLst>
          </p:cNvPr>
          <p:cNvSpPr txBox="1">
            <a:spLocks noChangeArrowheads="1"/>
          </p:cNvSpPr>
          <p:nvPr/>
        </p:nvSpPr>
        <p:spPr bwMode="auto">
          <a:xfrm>
            <a:off x="4567930" y="3994183"/>
            <a:ext cx="200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nb-NO" altLang="nb-NO" b="1" dirty="0">
                <a:solidFill>
                  <a:schemeClr val="bg1"/>
                </a:solidFill>
                <a:latin typeface="Nunito" pitchFamily="2" charset="0"/>
              </a:rPr>
              <a:t>Fellesoppgaver</a:t>
            </a:r>
            <a:endParaRPr lang="id-ID" altLang="nb-NO" b="1" dirty="0">
              <a:solidFill>
                <a:schemeClr val="bg1"/>
              </a:solidFill>
              <a:latin typeface="Nunito" pitchFamily="2" charset="0"/>
            </a:endParaRPr>
          </a:p>
        </p:txBody>
      </p:sp>
      <p:sp>
        <p:nvSpPr>
          <p:cNvPr id="40976" name="TextBox 24">
            <a:extLst>
              <a:ext uri="{FF2B5EF4-FFF2-40B4-BE49-F238E27FC236}">
                <a16:creationId xmlns:a16="http://schemas.microsoft.com/office/drawing/2014/main" id="{C3D23C54-23A6-0C5E-B678-F551DB428A31}"/>
              </a:ext>
            </a:extLst>
          </p:cNvPr>
          <p:cNvSpPr txBox="1">
            <a:spLocks noChangeArrowheads="1"/>
          </p:cNvSpPr>
          <p:nvPr/>
        </p:nvSpPr>
        <p:spPr bwMode="auto">
          <a:xfrm>
            <a:off x="6495921" y="2108043"/>
            <a:ext cx="448151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nb-NO" altLang="nb-NO" sz="1600" dirty="0" err="1">
                <a:solidFill>
                  <a:srgbClr val="202122"/>
                </a:solidFill>
                <a:latin typeface="Nunito" pitchFamily="2" charset="0"/>
              </a:rPr>
              <a:t>Landbrukssamvirkenes</a:t>
            </a:r>
            <a:r>
              <a:rPr lang="nb-NO" altLang="nb-NO" sz="1600" dirty="0">
                <a:solidFill>
                  <a:srgbClr val="202122"/>
                </a:solidFill>
                <a:latin typeface="Nunito" pitchFamily="2" charset="0"/>
              </a:rPr>
              <a:t> </a:t>
            </a:r>
            <a:r>
              <a:rPr lang="nb-NO" altLang="nb-NO" sz="1600" b="1" dirty="0">
                <a:solidFill>
                  <a:srgbClr val="01474F"/>
                </a:solidFill>
                <a:latin typeface="Nunito" pitchFamily="2" charset="0"/>
              </a:rPr>
              <a:t>ROLLE</a:t>
            </a:r>
            <a:r>
              <a:rPr lang="nb-NO" altLang="nb-NO" sz="1600" dirty="0">
                <a:solidFill>
                  <a:srgbClr val="202122"/>
                </a:solidFill>
                <a:latin typeface="Nunito" pitchFamily="2" charset="0"/>
              </a:rPr>
              <a:t> og </a:t>
            </a:r>
            <a:r>
              <a:rPr lang="nb-NO" altLang="nb-NO" sz="1600" b="1" dirty="0">
                <a:solidFill>
                  <a:srgbClr val="F28705"/>
                </a:solidFill>
                <a:latin typeface="Nunito" pitchFamily="2" charset="0"/>
              </a:rPr>
              <a:t>VERDI</a:t>
            </a:r>
            <a:endParaRPr lang="id-ID" altLang="nb-NO" sz="1600" b="1" dirty="0">
              <a:solidFill>
                <a:srgbClr val="F28705"/>
              </a:solidFill>
              <a:latin typeface="Nunito" pitchFamily="2" charset="0"/>
            </a:endParaRPr>
          </a:p>
        </p:txBody>
      </p:sp>
      <p:sp>
        <p:nvSpPr>
          <p:cNvPr id="4" name="Rectangle: Rounded Corners 11">
            <a:extLst>
              <a:ext uri="{FF2B5EF4-FFF2-40B4-BE49-F238E27FC236}">
                <a16:creationId xmlns:a16="http://schemas.microsoft.com/office/drawing/2014/main" id="{74FD1311-C2B0-0C07-D6FD-B8504D46AE19}"/>
              </a:ext>
            </a:extLst>
          </p:cNvPr>
          <p:cNvSpPr/>
          <p:nvPr/>
        </p:nvSpPr>
        <p:spPr>
          <a:xfrm rot="5400000">
            <a:off x="11037094" y="5826919"/>
            <a:ext cx="369888" cy="863600"/>
          </a:xfrm>
          <a:prstGeom prst="roundRect">
            <a:avLst>
              <a:gd name="adj" fmla="val 50000"/>
            </a:avLst>
          </a:prstGeom>
          <a:gradFill>
            <a:gsLst>
              <a:gs pos="0">
                <a:srgbClr val="007367"/>
              </a:gs>
              <a:gs pos="100000">
                <a:srgbClr val="00736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6" name="Slide Number Placeholder 3">
            <a:extLst>
              <a:ext uri="{FF2B5EF4-FFF2-40B4-BE49-F238E27FC236}">
                <a16:creationId xmlns:a16="http://schemas.microsoft.com/office/drawing/2014/main" id="{0CF272DA-090D-4C76-EA06-018524C6FACB}"/>
              </a:ext>
            </a:extLst>
          </p:cNvPr>
          <p:cNvSpPr txBox="1">
            <a:spLocks/>
          </p:cNvSpPr>
          <p:nvPr/>
        </p:nvSpPr>
        <p:spPr bwMode="auto">
          <a:xfrm>
            <a:off x="10987088" y="6118225"/>
            <a:ext cx="47148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fld id="{B2B5A345-A607-45DF-A75F-9CE106888AFE}" type="slidenum">
              <a:rPr lang="en-US" altLang="nb-NO" sz="1400">
                <a:solidFill>
                  <a:schemeClr val="bg1"/>
                </a:solidFill>
                <a:latin typeface="Poppins SemiBold" panose="00000700000000000000" pitchFamily="2" charset="0"/>
                <a:cs typeface="Poppins SemiBold" panose="00000700000000000000" pitchFamily="2" charset="0"/>
              </a:rPr>
              <a:pPr algn="ctr" eaLnBrk="1" hangingPunct="1"/>
              <a:t>25</a:t>
            </a:fld>
            <a:endParaRPr lang="en-US" altLang="nb-NO" sz="1400">
              <a:solidFill>
                <a:schemeClr val="bg1"/>
              </a:solidFill>
              <a:latin typeface="Poppins SemiBold" panose="00000700000000000000" pitchFamily="2" charset="0"/>
              <a:cs typeface="Poppins SemiBold" panose="00000700000000000000" pitchFamily="2" charset="0"/>
            </a:endParaRPr>
          </a:p>
        </p:txBody>
      </p:sp>
      <p:pic>
        <p:nvPicPr>
          <p:cNvPr id="8" name="Bilde 7">
            <a:extLst>
              <a:ext uri="{FF2B5EF4-FFF2-40B4-BE49-F238E27FC236}">
                <a16:creationId xmlns:a16="http://schemas.microsoft.com/office/drawing/2014/main" id="{5F84AFB0-B1DD-4FD0-FCE1-645F9D49BB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834" y="357376"/>
            <a:ext cx="1969200" cy="539561"/>
          </a:xfrm>
          <a:prstGeom prst="rect">
            <a:avLst/>
          </a:prstGeom>
        </p:spPr>
      </p:pic>
      <p:sp>
        <p:nvSpPr>
          <p:cNvPr id="15" name="TextBox 7">
            <a:extLst>
              <a:ext uri="{FF2B5EF4-FFF2-40B4-BE49-F238E27FC236}">
                <a16:creationId xmlns:a16="http://schemas.microsoft.com/office/drawing/2014/main" id="{28A483A5-714D-E1B1-1566-5E3963EF8578}"/>
              </a:ext>
            </a:extLst>
          </p:cNvPr>
          <p:cNvSpPr txBox="1"/>
          <p:nvPr/>
        </p:nvSpPr>
        <p:spPr>
          <a:xfrm>
            <a:off x="7000434" y="531530"/>
            <a:ext cx="4217354" cy="1323439"/>
          </a:xfrm>
          <a:prstGeom prst="rect">
            <a:avLst/>
          </a:prstGeom>
          <a:noFill/>
        </p:spPr>
        <p:txBody>
          <a:bodyPr wrap="square">
            <a:spAutoFit/>
          </a:bodyPr>
          <a:lstStyle/>
          <a:p>
            <a:pPr eaLnBrk="1" fontAlgn="auto" hangingPunct="1">
              <a:spcBef>
                <a:spcPts val="0"/>
              </a:spcBef>
              <a:spcAft>
                <a:spcPts val="0"/>
              </a:spcAft>
              <a:defRPr/>
            </a:pPr>
            <a:r>
              <a:rPr lang="nb-NO" sz="4000" b="1" dirty="0">
                <a:solidFill>
                  <a:srgbClr val="01474F"/>
                </a:solidFill>
                <a:latin typeface="Poppins SemiBold" panose="00000700000000000000" pitchFamily="2" charset="0"/>
                <a:cs typeface="Poppins SemiBold" panose="00000700000000000000" pitchFamily="2" charset="0"/>
              </a:rPr>
              <a:t>Verdien i </a:t>
            </a:r>
          </a:p>
          <a:p>
            <a:pPr eaLnBrk="1" fontAlgn="auto" hangingPunct="1">
              <a:spcBef>
                <a:spcPts val="0"/>
              </a:spcBef>
              <a:spcAft>
                <a:spcPts val="0"/>
              </a:spcAft>
              <a:tabLst>
                <a:tab pos="717550" algn="l"/>
              </a:tabLst>
              <a:defRPr/>
            </a:pPr>
            <a:r>
              <a:rPr lang="nb-NO" sz="4000" b="1" dirty="0">
                <a:solidFill>
                  <a:srgbClr val="01474F"/>
                </a:solidFill>
                <a:latin typeface="Poppins SemiBold" panose="00000700000000000000" pitchFamily="2" charset="0"/>
                <a:cs typeface="Poppins SemiBold" panose="00000700000000000000" pitchFamily="2" charset="0"/>
              </a:rPr>
              <a:t>	et</a:t>
            </a:r>
            <a:r>
              <a:rPr lang="nb-NO" sz="4000" b="1" dirty="0">
                <a:solidFill>
                  <a:srgbClr val="5A7532"/>
                </a:solidFill>
                <a:latin typeface="Poppins SemiBold" panose="00000700000000000000" pitchFamily="2" charset="0"/>
                <a:cs typeface="Poppins SemiBold" panose="00000700000000000000" pitchFamily="2" charset="0"/>
              </a:rPr>
              <a:t> SAMVIRKE</a:t>
            </a:r>
          </a:p>
        </p:txBody>
      </p:sp>
      <p:grpSp>
        <p:nvGrpSpPr>
          <p:cNvPr id="17" name="Gruppe 16">
            <a:extLst>
              <a:ext uri="{FF2B5EF4-FFF2-40B4-BE49-F238E27FC236}">
                <a16:creationId xmlns:a16="http://schemas.microsoft.com/office/drawing/2014/main" id="{789F4648-2C2F-DF5A-35B1-704C3331BC6C}"/>
              </a:ext>
            </a:extLst>
          </p:cNvPr>
          <p:cNvGrpSpPr/>
          <p:nvPr/>
        </p:nvGrpSpPr>
        <p:grpSpPr>
          <a:xfrm>
            <a:off x="6663402" y="4581395"/>
            <a:ext cx="2008188" cy="1408787"/>
            <a:chOff x="1313566" y="4047574"/>
            <a:chExt cx="2008188" cy="1408787"/>
          </a:xfrm>
        </p:grpSpPr>
        <p:sp>
          <p:nvSpPr>
            <p:cNvPr id="40974" name="TextBox 21">
              <a:extLst>
                <a:ext uri="{FF2B5EF4-FFF2-40B4-BE49-F238E27FC236}">
                  <a16:creationId xmlns:a16="http://schemas.microsoft.com/office/drawing/2014/main" id="{AAB4323B-B87A-286F-2A9D-4E59209A10F1}"/>
                </a:ext>
              </a:extLst>
            </p:cNvPr>
            <p:cNvSpPr txBox="1">
              <a:spLocks noChangeArrowheads="1"/>
            </p:cNvSpPr>
            <p:nvPr/>
          </p:nvSpPr>
          <p:spPr bwMode="auto">
            <a:xfrm>
              <a:off x="1313566" y="4047574"/>
              <a:ext cx="20081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nb-NO" altLang="nb-NO" b="1" dirty="0">
                  <a:solidFill>
                    <a:schemeClr val="bg1"/>
                  </a:solidFill>
                  <a:latin typeface="Nunito" pitchFamily="2" charset="0"/>
                </a:rPr>
                <a:t>Langsiktighet</a:t>
              </a:r>
              <a:endParaRPr lang="id-ID" altLang="nb-NO" b="1" dirty="0">
                <a:solidFill>
                  <a:schemeClr val="bg1"/>
                </a:solidFill>
                <a:latin typeface="Nunito" pitchFamily="2" charset="0"/>
              </a:endParaRPr>
            </a:p>
          </p:txBody>
        </p:sp>
        <p:pic>
          <p:nvPicPr>
            <p:cNvPr id="16" name="Grafikk 15">
              <a:extLst>
                <a:ext uri="{FF2B5EF4-FFF2-40B4-BE49-F238E27FC236}">
                  <a16:creationId xmlns:a16="http://schemas.microsoft.com/office/drawing/2014/main" id="{46514118-F357-8EF8-BA96-0E166F7FCE86}"/>
                </a:ext>
              </a:extLst>
            </p:cNvPr>
            <p:cNvPicPr preferRelativeResize="0">
              <a:picLocks noChangeAspect="1"/>
            </p:cNvPicPr>
            <p:nvPr/>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30308" y="4655834"/>
              <a:ext cx="569144" cy="800527"/>
            </a:xfrm>
            <a:prstGeom prst="rect">
              <a:avLst/>
            </a:prstGeom>
          </p:spPr>
        </p:pic>
      </p:grpSp>
      <p:sp>
        <p:nvSpPr>
          <p:cNvPr id="7" name="Oval 6">
            <a:extLst>
              <a:ext uri="{FF2B5EF4-FFF2-40B4-BE49-F238E27FC236}">
                <a16:creationId xmlns:a16="http://schemas.microsoft.com/office/drawing/2014/main" id="{715FF0E2-C54C-667A-9C34-5D675DC0523F}"/>
              </a:ext>
            </a:extLst>
          </p:cNvPr>
          <p:cNvSpPr/>
          <p:nvPr/>
        </p:nvSpPr>
        <p:spPr>
          <a:xfrm>
            <a:off x="1495399" y="3707704"/>
            <a:ext cx="2662238" cy="2660650"/>
          </a:xfrm>
          <a:prstGeom prst="ellipse">
            <a:avLst/>
          </a:prstGeom>
          <a:solidFill>
            <a:srgbClr val="82A853"/>
          </a:solidFill>
          <a:ln w="38100">
            <a:solidFill>
              <a:srgbClr val="FFFFFF"/>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id-ID" dirty="0"/>
          </a:p>
        </p:txBody>
      </p:sp>
      <p:grpSp>
        <p:nvGrpSpPr>
          <p:cNvPr id="14" name="Gruppe 13">
            <a:extLst>
              <a:ext uri="{FF2B5EF4-FFF2-40B4-BE49-F238E27FC236}">
                <a16:creationId xmlns:a16="http://schemas.microsoft.com/office/drawing/2014/main" id="{F2C2F255-50F4-1A86-C041-958575C17F84}"/>
              </a:ext>
            </a:extLst>
          </p:cNvPr>
          <p:cNvGrpSpPr>
            <a:grpSpLocks noChangeAspect="1"/>
          </p:cNvGrpSpPr>
          <p:nvPr/>
        </p:nvGrpSpPr>
        <p:grpSpPr>
          <a:xfrm>
            <a:off x="8787805" y="3120310"/>
            <a:ext cx="1285150" cy="1551046"/>
            <a:chOff x="8354049" y="586737"/>
            <a:chExt cx="1044000" cy="1260000"/>
          </a:xfrm>
        </p:grpSpPr>
        <p:pic>
          <p:nvPicPr>
            <p:cNvPr id="10" name="Grafikk 9">
              <a:extLst>
                <a:ext uri="{FF2B5EF4-FFF2-40B4-BE49-F238E27FC236}">
                  <a16:creationId xmlns:a16="http://schemas.microsoft.com/office/drawing/2014/main" id="{50245C4F-5018-7313-1D98-47A91D9C4B6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86145" y="1129945"/>
              <a:ext cx="255777" cy="333375"/>
            </a:xfrm>
            <a:prstGeom prst="rect">
              <a:avLst/>
            </a:prstGeom>
          </p:spPr>
        </p:pic>
        <p:pic>
          <p:nvPicPr>
            <p:cNvPr id="13" name="Grafikk 12">
              <a:extLst>
                <a:ext uri="{FF2B5EF4-FFF2-40B4-BE49-F238E27FC236}">
                  <a16:creationId xmlns:a16="http://schemas.microsoft.com/office/drawing/2014/main" id="{F7194396-20BD-AA9A-44CA-D3341566404A}"/>
                </a:ext>
              </a:extLst>
            </p:cNvPr>
            <p:cNvPicPr>
              <a:picLocks noChangeAspect="1"/>
            </p:cNvPicPr>
            <p:nvPr/>
          </p:nvPicPr>
          <p:blipFill>
            <a:blip r:embed="rId8" cstate="screen">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54049" y="586737"/>
              <a:ext cx="1044000" cy="1260000"/>
            </a:xfrm>
            <a:prstGeom prst="rect">
              <a:avLst/>
            </a:prstGeom>
          </p:spPr>
        </p:pic>
      </p:grpSp>
      <p:sp>
        <p:nvSpPr>
          <p:cNvPr id="18" name="TextBox 21">
            <a:extLst>
              <a:ext uri="{FF2B5EF4-FFF2-40B4-BE49-F238E27FC236}">
                <a16:creationId xmlns:a16="http://schemas.microsoft.com/office/drawing/2014/main" id="{5203FECF-28F2-4610-6B6A-78E260D03E23}"/>
              </a:ext>
            </a:extLst>
          </p:cNvPr>
          <p:cNvSpPr txBox="1">
            <a:spLocks noChangeArrowheads="1"/>
          </p:cNvSpPr>
          <p:nvPr/>
        </p:nvSpPr>
        <p:spPr bwMode="auto">
          <a:xfrm>
            <a:off x="9062618" y="4330219"/>
            <a:ext cx="20081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nb-NO" altLang="nb-NO" b="1" dirty="0">
                <a:solidFill>
                  <a:schemeClr val="bg1"/>
                </a:solidFill>
                <a:latin typeface="Nunito" pitchFamily="2" charset="0"/>
              </a:rPr>
              <a:t>Nasjonalt</a:t>
            </a:r>
          </a:p>
          <a:p>
            <a:pPr algn="ctr" eaLnBrk="1" hangingPunct="1"/>
            <a:r>
              <a:rPr lang="nb-NO" altLang="nb-NO" b="1" dirty="0">
                <a:solidFill>
                  <a:schemeClr val="bg1"/>
                </a:solidFill>
                <a:latin typeface="Nunito" pitchFamily="2" charset="0"/>
              </a:rPr>
              <a:t>eierskap</a:t>
            </a:r>
            <a:endParaRPr lang="id-ID" altLang="nb-NO" sz="1400" b="1" dirty="0">
              <a:solidFill>
                <a:schemeClr val="bg1"/>
              </a:solidFill>
              <a:latin typeface="Nunito" pitchFamily="2" charset="0"/>
            </a:endParaRPr>
          </a:p>
        </p:txBody>
      </p:sp>
      <p:pic>
        <p:nvPicPr>
          <p:cNvPr id="19" name="Grafikk 18">
            <a:extLst>
              <a:ext uri="{FF2B5EF4-FFF2-40B4-BE49-F238E27FC236}">
                <a16:creationId xmlns:a16="http://schemas.microsoft.com/office/drawing/2014/main" id="{2093EF87-998A-E7F2-2276-5C929E367020}"/>
              </a:ext>
            </a:extLst>
          </p:cNvPr>
          <p:cNvPicPr>
            <a:picLocks noChangeAspect="1"/>
          </p:cNvPicPr>
          <p:nvPr/>
        </p:nvPicPr>
        <p:blipFill>
          <a:blip r:embed="rId10" cstate="screen">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083965" y="4508550"/>
            <a:ext cx="936000" cy="936000"/>
          </a:xfrm>
          <a:prstGeom prst="rect">
            <a:avLst/>
          </a:prstGeom>
        </p:spPr>
      </p:pic>
      <p:pic>
        <p:nvPicPr>
          <p:cNvPr id="20" name="Grafikk 19">
            <a:extLst>
              <a:ext uri="{FF2B5EF4-FFF2-40B4-BE49-F238E27FC236}">
                <a16:creationId xmlns:a16="http://schemas.microsoft.com/office/drawing/2014/main" id="{8E94CAE0-44DB-A6FE-724A-60DAC3B72E96}"/>
              </a:ext>
            </a:extLst>
          </p:cNvPr>
          <p:cNvPicPr>
            <a:picLocks noChangeAspect="1"/>
          </p:cNvPicPr>
          <p:nvPr/>
        </p:nvPicPr>
        <p:blipFill>
          <a:blip r:embed="rId12" cstate="screen">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312317" y="4940050"/>
            <a:ext cx="972000" cy="972000"/>
          </a:xfrm>
          <a:prstGeom prst="rect">
            <a:avLst/>
          </a:prstGeom>
        </p:spPr>
      </p:pic>
      <p:sp>
        <p:nvSpPr>
          <p:cNvPr id="21" name="TextBox 21">
            <a:extLst>
              <a:ext uri="{FF2B5EF4-FFF2-40B4-BE49-F238E27FC236}">
                <a16:creationId xmlns:a16="http://schemas.microsoft.com/office/drawing/2014/main" id="{469AE4A0-851F-78AC-2650-8DCF2EFE0B79}"/>
              </a:ext>
            </a:extLst>
          </p:cNvPr>
          <p:cNvSpPr txBox="1">
            <a:spLocks noChangeArrowheads="1"/>
          </p:cNvSpPr>
          <p:nvPr/>
        </p:nvSpPr>
        <p:spPr bwMode="auto">
          <a:xfrm>
            <a:off x="1803980" y="4100117"/>
            <a:ext cx="20081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nb-NO" altLang="nb-NO" b="1" dirty="0">
                <a:solidFill>
                  <a:schemeClr val="bg1"/>
                </a:solidFill>
                <a:latin typeface="Nunito" pitchFamily="2" charset="0"/>
              </a:rPr>
              <a:t>Andel </a:t>
            </a:r>
          </a:p>
          <a:p>
            <a:pPr algn="ctr" eaLnBrk="1" hangingPunct="1"/>
            <a:r>
              <a:rPr lang="nb-NO" altLang="nb-NO" b="1" dirty="0">
                <a:solidFill>
                  <a:schemeClr val="bg1"/>
                </a:solidFill>
                <a:latin typeface="Nunito" pitchFamily="2" charset="0"/>
              </a:rPr>
              <a:t>av overskudd</a:t>
            </a:r>
            <a:endParaRPr lang="id-ID" altLang="nb-NO" sz="1400" b="1" dirty="0">
              <a:solidFill>
                <a:schemeClr val="bg1"/>
              </a:solidFill>
              <a:latin typeface="Nunito" pitchFamily="2" charset="0"/>
            </a:endParaRPr>
          </a:p>
        </p:txBody>
      </p:sp>
      <p:sp>
        <p:nvSpPr>
          <p:cNvPr id="31" name="Ellipse 30">
            <a:extLst>
              <a:ext uri="{FF2B5EF4-FFF2-40B4-BE49-F238E27FC236}">
                <a16:creationId xmlns:a16="http://schemas.microsoft.com/office/drawing/2014/main" id="{BC2391A5-6795-8237-C8BA-653DCB7A3498}"/>
              </a:ext>
            </a:extLst>
          </p:cNvPr>
          <p:cNvSpPr/>
          <p:nvPr/>
        </p:nvSpPr>
        <p:spPr>
          <a:xfrm>
            <a:off x="1165747" y="2945822"/>
            <a:ext cx="190732" cy="27491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40960" name="Gruppe 40959">
            <a:extLst>
              <a:ext uri="{FF2B5EF4-FFF2-40B4-BE49-F238E27FC236}">
                <a16:creationId xmlns:a16="http://schemas.microsoft.com/office/drawing/2014/main" id="{5245CD72-3FDA-FCF1-AC99-B36AFD75A268}"/>
              </a:ext>
            </a:extLst>
          </p:cNvPr>
          <p:cNvGrpSpPr/>
          <p:nvPr/>
        </p:nvGrpSpPr>
        <p:grpSpPr>
          <a:xfrm>
            <a:off x="1058751" y="2668554"/>
            <a:ext cx="1171686" cy="1008000"/>
            <a:chOff x="5894928" y="3230275"/>
            <a:chExt cx="1171686" cy="1008000"/>
          </a:xfrm>
        </p:grpSpPr>
        <p:pic>
          <p:nvPicPr>
            <p:cNvPr id="40961" name="Grafikk 40960">
              <a:extLst>
                <a:ext uri="{FF2B5EF4-FFF2-40B4-BE49-F238E27FC236}">
                  <a16:creationId xmlns:a16="http://schemas.microsoft.com/office/drawing/2014/main" id="{C7808D22-ABC8-A123-54F2-F7969BCD00E9}"/>
                </a:ext>
              </a:extLst>
            </p:cNvPr>
            <p:cNvPicPr>
              <a:picLocks noChangeAspect="1"/>
            </p:cNvPicPr>
            <p:nvPr/>
          </p:nvPicPr>
          <p:blipFill>
            <a:blip r:embed="rId14" cstate="screen">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894928" y="3230275"/>
              <a:ext cx="1171686" cy="1008000"/>
            </a:xfrm>
            <a:prstGeom prst="rect">
              <a:avLst/>
            </a:prstGeom>
          </p:spPr>
        </p:pic>
        <p:sp>
          <p:nvSpPr>
            <p:cNvPr id="40962" name="TekstSylinder 40961">
              <a:extLst>
                <a:ext uri="{FF2B5EF4-FFF2-40B4-BE49-F238E27FC236}">
                  <a16:creationId xmlns:a16="http://schemas.microsoft.com/office/drawing/2014/main" id="{D33BCC30-8BB2-0F9C-ACBD-FB7E25FC95F8}"/>
                </a:ext>
              </a:extLst>
            </p:cNvPr>
            <p:cNvSpPr txBox="1"/>
            <p:nvPr/>
          </p:nvSpPr>
          <p:spPr>
            <a:xfrm>
              <a:off x="5940242" y="3505026"/>
              <a:ext cx="507323" cy="261610"/>
            </a:xfrm>
            <a:prstGeom prst="rect">
              <a:avLst/>
            </a:prstGeom>
            <a:noFill/>
          </p:spPr>
          <p:txBody>
            <a:bodyPr wrap="square" rtlCol="0">
              <a:spAutoFit/>
            </a:bodyPr>
            <a:lstStyle/>
            <a:p>
              <a:r>
                <a:rPr lang="nb-NO" sz="1100" b="1" dirty="0">
                  <a:solidFill>
                    <a:srgbClr val="007367"/>
                  </a:solidFill>
                </a:rPr>
                <a:t>KR</a:t>
              </a:r>
            </a:p>
          </p:txBody>
        </p:sp>
      </p:grpSp>
      <p:sp>
        <p:nvSpPr>
          <p:cNvPr id="40963" name="TextBox 21">
            <a:extLst>
              <a:ext uri="{FF2B5EF4-FFF2-40B4-BE49-F238E27FC236}">
                <a16:creationId xmlns:a16="http://schemas.microsoft.com/office/drawing/2014/main" id="{06C904CA-A4BD-2961-69F6-AE65C5026832}"/>
              </a:ext>
            </a:extLst>
          </p:cNvPr>
          <p:cNvSpPr txBox="1">
            <a:spLocks noChangeArrowheads="1"/>
          </p:cNvSpPr>
          <p:nvPr/>
        </p:nvSpPr>
        <p:spPr bwMode="auto">
          <a:xfrm>
            <a:off x="855733" y="1984125"/>
            <a:ext cx="20081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nb-NO" altLang="nb-NO" b="1" dirty="0">
                <a:solidFill>
                  <a:schemeClr val="bg1"/>
                </a:solidFill>
                <a:latin typeface="Nunito" pitchFamily="2" charset="0"/>
              </a:rPr>
              <a:t>    Stabil og</a:t>
            </a:r>
          </a:p>
          <a:p>
            <a:pPr algn="ctr" eaLnBrk="1" hangingPunct="1"/>
            <a:r>
              <a:rPr lang="nb-NO" altLang="nb-NO" b="1" dirty="0">
                <a:solidFill>
                  <a:schemeClr val="bg1"/>
                </a:solidFill>
                <a:latin typeface="Nunito" pitchFamily="2" charset="0"/>
              </a:rPr>
              <a:t>forutsigbar pris</a:t>
            </a:r>
            <a:endParaRPr lang="id-ID" altLang="nb-NO" sz="1400" b="1" dirty="0">
              <a:solidFill>
                <a:schemeClr val="bg1"/>
              </a:solidFill>
              <a:latin typeface="Nunito" pitchFamily="2" charset="0"/>
            </a:endParaRPr>
          </a:p>
        </p:txBody>
      </p:sp>
      <p:pic>
        <p:nvPicPr>
          <p:cNvPr id="40965" name="Grafikk 40964">
            <a:extLst>
              <a:ext uri="{FF2B5EF4-FFF2-40B4-BE49-F238E27FC236}">
                <a16:creationId xmlns:a16="http://schemas.microsoft.com/office/drawing/2014/main" id="{ADF31BA8-9F00-1198-4B8D-3995EDD462D9}"/>
              </a:ext>
            </a:extLst>
          </p:cNvPr>
          <p:cNvPicPr preferRelativeResize="0">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845623" y="1897333"/>
            <a:ext cx="1244346" cy="1045972"/>
          </a:xfrm>
          <a:prstGeom prst="rect">
            <a:avLst/>
          </a:prstGeom>
        </p:spPr>
      </p:pic>
      <p:sp>
        <p:nvSpPr>
          <p:cNvPr id="40967" name="TextBox 21">
            <a:extLst>
              <a:ext uri="{FF2B5EF4-FFF2-40B4-BE49-F238E27FC236}">
                <a16:creationId xmlns:a16="http://schemas.microsoft.com/office/drawing/2014/main" id="{04066BD2-8774-E1AE-94A6-7FF537C7122F}"/>
              </a:ext>
            </a:extLst>
          </p:cNvPr>
          <p:cNvSpPr txBox="1">
            <a:spLocks noChangeArrowheads="1"/>
          </p:cNvSpPr>
          <p:nvPr/>
        </p:nvSpPr>
        <p:spPr bwMode="auto">
          <a:xfrm>
            <a:off x="3563836" y="1113893"/>
            <a:ext cx="200818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nb-NO" altLang="nb-NO" b="1" dirty="0">
                <a:solidFill>
                  <a:schemeClr val="bg1"/>
                </a:solidFill>
                <a:latin typeface="Nunito" pitchFamily="2" charset="0"/>
              </a:rPr>
              <a:t>      Sikkerhet</a:t>
            </a:r>
            <a:endParaRPr lang="nb-NO" altLang="nb-NO" sz="1400" b="1" dirty="0">
              <a:solidFill>
                <a:schemeClr val="bg1"/>
              </a:solidFill>
              <a:latin typeface="Nunito" pitchFamily="2" charset="0"/>
            </a:endParaRPr>
          </a:p>
          <a:p>
            <a:pPr algn="ctr" eaLnBrk="1" hangingPunct="1"/>
            <a:r>
              <a:rPr lang="nb-NO" altLang="nb-NO" b="1" dirty="0">
                <a:solidFill>
                  <a:schemeClr val="bg1"/>
                </a:solidFill>
                <a:latin typeface="Nunito" pitchFamily="2" charset="0"/>
              </a:rPr>
              <a:t>for levering</a:t>
            </a:r>
            <a:endParaRPr lang="nb-NO" altLang="nb-NO" sz="2400" b="1" dirty="0">
              <a:solidFill>
                <a:schemeClr val="bg1"/>
              </a:solidFill>
              <a:latin typeface="Nunito" pitchFamily="2" charset="0"/>
            </a:endParaRPr>
          </a:p>
        </p:txBody>
      </p:sp>
      <p:pic>
        <p:nvPicPr>
          <p:cNvPr id="40983" name="Grafikk 40982">
            <a:extLst>
              <a:ext uri="{FF2B5EF4-FFF2-40B4-BE49-F238E27FC236}">
                <a16:creationId xmlns:a16="http://schemas.microsoft.com/office/drawing/2014/main" id="{3A430312-191C-4308-0833-84A2E909316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rot="1477739">
            <a:off x="608528" y="6494545"/>
            <a:ext cx="432000" cy="432000"/>
          </a:xfrm>
          <a:prstGeom prst="rect">
            <a:avLst/>
          </a:prstGeom>
        </p:spPr>
      </p:pic>
      <p:sp>
        <p:nvSpPr>
          <p:cNvPr id="40984" name="Oval 15">
            <a:extLst>
              <a:ext uri="{FF2B5EF4-FFF2-40B4-BE49-F238E27FC236}">
                <a16:creationId xmlns:a16="http://schemas.microsoft.com/office/drawing/2014/main" id="{E41B7CFC-044C-6AAE-7C50-812CE7F722D9}"/>
              </a:ext>
            </a:extLst>
          </p:cNvPr>
          <p:cNvSpPr/>
          <p:nvPr/>
        </p:nvSpPr>
        <p:spPr>
          <a:xfrm>
            <a:off x="10790238" y="2302911"/>
            <a:ext cx="279400" cy="279400"/>
          </a:xfrm>
          <a:prstGeom prst="ellipse">
            <a:avLst/>
          </a:prstGeom>
          <a:solidFill>
            <a:srgbClr val="F287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pic>
        <p:nvPicPr>
          <p:cNvPr id="40985" name="Grafikk 40984">
            <a:extLst>
              <a:ext uri="{FF2B5EF4-FFF2-40B4-BE49-F238E27FC236}">
                <a16:creationId xmlns:a16="http://schemas.microsoft.com/office/drawing/2014/main" id="{66E7B500-560F-59AF-DE9B-FA8208543F7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19911319">
            <a:off x="5783252" y="-78853"/>
            <a:ext cx="473425" cy="432000"/>
          </a:xfrm>
          <a:prstGeom prst="rect">
            <a:avLst/>
          </a:prstGeom>
        </p:spPr>
      </p:pic>
      <p:pic>
        <p:nvPicPr>
          <p:cNvPr id="40986" name="Grafikk 40985">
            <a:extLst>
              <a:ext uri="{FF2B5EF4-FFF2-40B4-BE49-F238E27FC236}">
                <a16:creationId xmlns:a16="http://schemas.microsoft.com/office/drawing/2014/main" id="{2F9CCA42-C1F3-454D-C0E6-B7C8AE19B2A6}"/>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9753472" y="6298659"/>
            <a:ext cx="762000" cy="762000"/>
          </a:xfrm>
          <a:prstGeom prst="rect">
            <a:avLst/>
          </a:prstGeom>
        </p:spPr>
      </p:pic>
      <p:pic>
        <p:nvPicPr>
          <p:cNvPr id="40972" name="Bilde 40971">
            <a:extLst>
              <a:ext uri="{FF2B5EF4-FFF2-40B4-BE49-F238E27FC236}">
                <a16:creationId xmlns:a16="http://schemas.microsoft.com/office/drawing/2014/main" id="{84325478-B5A1-BE13-D0EF-6E2B9117C805}"/>
              </a:ext>
            </a:extLst>
          </p:cNvPr>
          <p:cNvPicPr preferRelativeResize="0">
            <a:picLocks noChangeAspect="1"/>
          </p:cNvPicPr>
          <p:nvPr/>
        </p:nvPicPr>
        <p:blipFill>
          <a:blip r:embed="rId24">
            <a:extLst>
              <a:ext uri="{28A0092B-C50C-407E-A947-70E740481C1C}">
                <a14:useLocalDpi xmlns:a14="http://schemas.microsoft.com/office/drawing/2010/main" val="0"/>
              </a:ext>
            </a:extLst>
          </a:blip>
          <a:stretch>
            <a:fillRect/>
          </a:stretch>
        </p:blipFill>
        <p:spPr>
          <a:xfrm rot="18867277" flipV="1">
            <a:off x="2700810" y="1465744"/>
            <a:ext cx="809285" cy="809285"/>
          </a:xfrm>
          <a:prstGeom prst="rect">
            <a:avLst/>
          </a:prstGeom>
        </p:spPr>
      </p:pic>
      <p:pic>
        <p:nvPicPr>
          <p:cNvPr id="40973" name="Bilde 40972">
            <a:extLst>
              <a:ext uri="{FF2B5EF4-FFF2-40B4-BE49-F238E27FC236}">
                <a16:creationId xmlns:a16="http://schemas.microsoft.com/office/drawing/2014/main" id="{187D61EA-1F47-818D-8FB7-25AB51BF8CCF}"/>
              </a:ext>
            </a:extLst>
          </p:cNvPr>
          <p:cNvPicPr preferRelativeResize="0">
            <a:picLocks noChangeAspect="1"/>
          </p:cNvPicPr>
          <p:nvPr/>
        </p:nvPicPr>
        <p:blipFill>
          <a:blip r:embed="rId25">
            <a:extLst>
              <a:ext uri="{28A0092B-C50C-407E-A947-70E740481C1C}">
                <a14:useLocalDpi xmlns:a14="http://schemas.microsoft.com/office/drawing/2010/main" val="0"/>
              </a:ext>
            </a:extLst>
          </a:blip>
          <a:stretch>
            <a:fillRect/>
          </a:stretch>
        </p:blipFill>
        <p:spPr>
          <a:xfrm rot="2932829" flipH="1">
            <a:off x="917887" y="3716432"/>
            <a:ext cx="777240" cy="777240"/>
          </a:xfrm>
          <a:prstGeom prst="rect">
            <a:avLst/>
          </a:prstGeom>
        </p:spPr>
      </p:pic>
      <p:pic>
        <p:nvPicPr>
          <p:cNvPr id="40977" name="Bilde 40976" descr="Et bilde som inneholder pil&#10;&#10;Automatisk generert beskrivelse">
            <a:extLst>
              <a:ext uri="{FF2B5EF4-FFF2-40B4-BE49-F238E27FC236}">
                <a16:creationId xmlns:a16="http://schemas.microsoft.com/office/drawing/2014/main" id="{636BB976-D588-5878-0AC0-6546AD847D36}"/>
              </a:ext>
            </a:extLst>
          </p:cNvPr>
          <p:cNvPicPr preferRelativeResize="0">
            <a:picLocks noChangeAspect="1"/>
          </p:cNvPicPr>
          <p:nvPr/>
        </p:nvPicPr>
        <p:blipFill>
          <a:blip r:embed="rId26">
            <a:extLst>
              <a:ext uri="{28A0092B-C50C-407E-A947-70E740481C1C}">
                <a14:useLocalDpi xmlns:a14="http://schemas.microsoft.com/office/drawing/2010/main" val="0"/>
              </a:ext>
            </a:extLst>
          </a:blip>
          <a:stretch>
            <a:fillRect/>
          </a:stretch>
        </p:blipFill>
        <p:spPr>
          <a:xfrm rot="19638512" flipH="1">
            <a:off x="3827465" y="5201298"/>
            <a:ext cx="777240" cy="777240"/>
          </a:xfrm>
          <a:prstGeom prst="rect">
            <a:avLst/>
          </a:prstGeom>
        </p:spPr>
      </p:pic>
      <p:pic>
        <p:nvPicPr>
          <p:cNvPr id="40978" name="Bilde 40977" descr="Et bilde som inneholder pil&#10;&#10;Automatisk generert beskrivelse">
            <a:extLst>
              <a:ext uri="{FF2B5EF4-FFF2-40B4-BE49-F238E27FC236}">
                <a16:creationId xmlns:a16="http://schemas.microsoft.com/office/drawing/2014/main" id="{2F259D8B-50D4-86AA-309E-D7C761F7C419}"/>
              </a:ext>
            </a:extLst>
          </p:cNvPr>
          <p:cNvPicPr preferRelativeResize="0">
            <a:picLocks noChangeAspect="1"/>
          </p:cNvPicPr>
          <p:nvPr/>
        </p:nvPicPr>
        <p:blipFill>
          <a:blip r:embed="rId27">
            <a:extLst>
              <a:ext uri="{28A0092B-C50C-407E-A947-70E740481C1C}">
                <a14:useLocalDpi xmlns:a14="http://schemas.microsoft.com/office/drawing/2010/main" val="0"/>
              </a:ext>
            </a:extLst>
          </a:blip>
          <a:stretch>
            <a:fillRect/>
          </a:stretch>
        </p:blipFill>
        <p:spPr>
          <a:xfrm rot="1879024" flipH="1" flipV="1">
            <a:off x="6316929" y="3503327"/>
            <a:ext cx="785012" cy="785012"/>
          </a:xfrm>
          <a:prstGeom prst="rect">
            <a:avLst/>
          </a:prstGeom>
        </p:spPr>
      </p:pic>
      <p:pic>
        <p:nvPicPr>
          <p:cNvPr id="40988" name="Bilde 40987" descr="Et bilde som inneholder pil&#10;&#10;Automatisk generert beskrivelse">
            <a:extLst>
              <a:ext uri="{FF2B5EF4-FFF2-40B4-BE49-F238E27FC236}">
                <a16:creationId xmlns:a16="http://schemas.microsoft.com/office/drawing/2014/main" id="{672EECF5-7BEA-DFD3-5EEB-5874D63F5AC1}"/>
              </a:ext>
            </a:extLst>
          </p:cNvPr>
          <p:cNvPicPr preferRelativeResize="0">
            <a:picLocks noChangeAspect="1"/>
          </p:cNvPicPr>
          <p:nvPr/>
        </p:nvPicPr>
        <p:blipFill>
          <a:blip r:embed="rId26">
            <a:extLst>
              <a:ext uri="{28A0092B-C50C-407E-A947-70E740481C1C}">
                <a14:useLocalDpi xmlns:a14="http://schemas.microsoft.com/office/drawing/2010/main" val="0"/>
              </a:ext>
            </a:extLst>
          </a:blip>
          <a:stretch>
            <a:fillRect/>
          </a:stretch>
        </p:blipFill>
        <p:spPr>
          <a:xfrm rot="18993115" flipH="1">
            <a:off x="8729674" y="4936732"/>
            <a:ext cx="777240" cy="777240"/>
          </a:xfrm>
          <a:prstGeom prst="rect">
            <a:avLst/>
          </a:prstGeom>
        </p:spPr>
      </p:pic>
    </p:spTree>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ktangel 17">
            <a:extLst>
              <a:ext uri="{FF2B5EF4-FFF2-40B4-BE49-F238E27FC236}">
                <a16:creationId xmlns:a16="http://schemas.microsoft.com/office/drawing/2014/main" id="{3D624DD2-DA43-900C-60A9-F5CB5BD3811C}"/>
              </a:ext>
            </a:extLst>
          </p:cNvPr>
          <p:cNvSpPr/>
          <p:nvPr/>
        </p:nvSpPr>
        <p:spPr>
          <a:xfrm>
            <a:off x="4998027" y="2312860"/>
            <a:ext cx="7193973" cy="2196795"/>
          </a:xfrm>
          <a:prstGeom prst="rect">
            <a:avLst/>
          </a:prstGeom>
          <a:solidFill>
            <a:srgbClr val="82A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Oval 16">
            <a:extLst>
              <a:ext uri="{FF2B5EF4-FFF2-40B4-BE49-F238E27FC236}">
                <a16:creationId xmlns:a16="http://schemas.microsoft.com/office/drawing/2014/main" id="{BD4F50B8-B271-50FA-7613-290800B313F8}"/>
              </a:ext>
            </a:extLst>
          </p:cNvPr>
          <p:cNvSpPr/>
          <p:nvPr/>
        </p:nvSpPr>
        <p:spPr>
          <a:xfrm>
            <a:off x="807244" y="1705501"/>
            <a:ext cx="2019300" cy="2019300"/>
          </a:xfrm>
          <a:prstGeom prst="ellipse">
            <a:avLst/>
          </a:prstGeom>
          <a:solidFill>
            <a:srgbClr val="01474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21" name="TextBox 20">
            <a:extLst>
              <a:ext uri="{FF2B5EF4-FFF2-40B4-BE49-F238E27FC236}">
                <a16:creationId xmlns:a16="http://schemas.microsoft.com/office/drawing/2014/main" id="{D3B678FD-246D-90A1-F9BF-88E6DDA93BC5}"/>
              </a:ext>
            </a:extLst>
          </p:cNvPr>
          <p:cNvSpPr txBox="1"/>
          <p:nvPr/>
        </p:nvSpPr>
        <p:spPr>
          <a:xfrm>
            <a:off x="6627994" y="2487927"/>
            <a:ext cx="5415070" cy="1846659"/>
          </a:xfrm>
          <a:prstGeom prst="rect">
            <a:avLst/>
          </a:prstGeom>
          <a:noFill/>
        </p:spPr>
        <p:txBody>
          <a:bodyPr wrap="square">
            <a:spAutoFit/>
          </a:bodyPr>
          <a:lstStyle/>
          <a:p>
            <a:pPr marL="171450" indent="-171450" eaLnBrk="1" fontAlgn="auto" hangingPunct="1">
              <a:lnSpc>
                <a:spcPct val="150000"/>
              </a:lnSpc>
              <a:spcBef>
                <a:spcPts val="0"/>
              </a:spcBef>
              <a:spcAft>
                <a:spcPts val="1200"/>
              </a:spcAft>
              <a:buClr>
                <a:schemeClr val="bg1"/>
              </a:buClr>
              <a:buFont typeface="Arial" panose="020B0604020202020204" pitchFamily="34" charset="0"/>
              <a:buChar char="•"/>
              <a:defRPr/>
            </a:pPr>
            <a:r>
              <a:rPr lang="nb-NO" sz="1600" dirty="0">
                <a:solidFill>
                  <a:schemeClr val="bg1"/>
                </a:solidFill>
                <a:latin typeface="Nunito" pitchFamily="2" charset="77"/>
              </a:rPr>
              <a:t>Viktig å gi sikkerhet for </a:t>
            </a:r>
            <a:r>
              <a:rPr lang="nb-NO" sz="1600" b="1" dirty="0">
                <a:solidFill>
                  <a:srgbClr val="01474F"/>
                </a:solidFill>
                <a:latin typeface="Nunito" pitchFamily="2" charset="77"/>
              </a:rPr>
              <a:t>MOTTAK</a:t>
            </a:r>
            <a:r>
              <a:rPr lang="nb-NO" sz="1600" b="1" dirty="0">
                <a:solidFill>
                  <a:schemeClr val="bg1"/>
                </a:solidFill>
                <a:latin typeface="Nunito" pitchFamily="2" charset="77"/>
              </a:rPr>
              <a:t> </a:t>
            </a:r>
            <a:r>
              <a:rPr lang="nb-NO" sz="1600" dirty="0">
                <a:solidFill>
                  <a:schemeClr val="bg1"/>
                </a:solidFill>
                <a:latin typeface="Nunito" pitchFamily="2" charset="77"/>
              </a:rPr>
              <a:t>av råvarer fra landbruket</a:t>
            </a:r>
          </a:p>
          <a:p>
            <a:pPr marL="363538" indent="-171450" eaLnBrk="1" fontAlgn="auto" hangingPunct="1">
              <a:lnSpc>
                <a:spcPct val="150000"/>
              </a:lnSpc>
              <a:spcBef>
                <a:spcPts val="0"/>
              </a:spcBef>
              <a:spcAft>
                <a:spcPts val="1200"/>
              </a:spcAft>
              <a:buClr>
                <a:schemeClr val="bg1"/>
              </a:buClr>
              <a:buFont typeface="Arial" panose="020B0604020202020204" pitchFamily="34" charset="0"/>
              <a:buChar char="•"/>
              <a:defRPr/>
            </a:pPr>
            <a:r>
              <a:rPr lang="nb-NO" sz="1600" dirty="0">
                <a:solidFill>
                  <a:schemeClr val="bg1"/>
                </a:solidFill>
                <a:latin typeface="Nunito" pitchFamily="2" charset="77"/>
              </a:rPr>
              <a:t>Viktig å gi sikkerhet for </a:t>
            </a:r>
            <a:r>
              <a:rPr lang="nb-NO" sz="1600" b="1" dirty="0">
                <a:solidFill>
                  <a:srgbClr val="01474F"/>
                </a:solidFill>
                <a:latin typeface="Nunito" pitchFamily="2" charset="77"/>
              </a:rPr>
              <a:t>INVESTERINGER</a:t>
            </a:r>
            <a:r>
              <a:rPr lang="nb-NO" sz="1600" dirty="0">
                <a:solidFill>
                  <a:srgbClr val="01474F"/>
                </a:solidFill>
                <a:latin typeface="Nunito" pitchFamily="2" charset="77"/>
              </a:rPr>
              <a:t> </a:t>
            </a:r>
            <a:r>
              <a:rPr lang="nb-NO" sz="1600" dirty="0">
                <a:solidFill>
                  <a:schemeClr val="bg1"/>
                </a:solidFill>
                <a:latin typeface="Nunito" pitchFamily="2" charset="77"/>
              </a:rPr>
              <a:t>på gården</a:t>
            </a:r>
          </a:p>
          <a:p>
            <a:pPr marL="171450" indent="-171450" eaLnBrk="1" fontAlgn="auto" hangingPunct="1">
              <a:lnSpc>
                <a:spcPct val="150000"/>
              </a:lnSpc>
              <a:spcBef>
                <a:spcPts val="0"/>
              </a:spcBef>
              <a:spcAft>
                <a:spcPts val="0"/>
              </a:spcAft>
              <a:buClr>
                <a:schemeClr val="bg1"/>
              </a:buClr>
              <a:buFont typeface="Arial" panose="020B0604020202020204" pitchFamily="34" charset="0"/>
              <a:buChar char="•"/>
              <a:defRPr/>
            </a:pPr>
            <a:r>
              <a:rPr lang="nb-NO" sz="1600" dirty="0">
                <a:solidFill>
                  <a:schemeClr val="bg1"/>
                </a:solidFill>
                <a:latin typeface="Nunito" pitchFamily="2" charset="77"/>
              </a:rPr>
              <a:t>Viktig å gi sikkerhet for nye </a:t>
            </a:r>
            <a:r>
              <a:rPr lang="nb-NO" sz="1600" b="1" dirty="0">
                <a:solidFill>
                  <a:srgbClr val="01474F"/>
                </a:solidFill>
                <a:latin typeface="Nunito" pitchFamily="2" charset="77"/>
              </a:rPr>
              <a:t>BØNDER </a:t>
            </a:r>
            <a:r>
              <a:rPr lang="nb-NO" sz="1600" dirty="0">
                <a:solidFill>
                  <a:schemeClr val="bg1"/>
                </a:solidFill>
                <a:latin typeface="Nunito" pitchFamily="2" charset="77"/>
              </a:rPr>
              <a:t>inn i næringen</a:t>
            </a:r>
            <a:endParaRPr lang="id-ID" sz="1600" dirty="0">
              <a:solidFill>
                <a:schemeClr val="bg1"/>
              </a:solidFill>
              <a:latin typeface="Nunito" pitchFamily="2" charset="77"/>
            </a:endParaRPr>
          </a:p>
        </p:txBody>
      </p:sp>
      <p:pic>
        <p:nvPicPr>
          <p:cNvPr id="6" name="Plassholder for bilde 5" descr="Et bilde som inneholder tekst, grønn, utendørs, lastebil&#10;&#10;Automatisk generert beskrivelse">
            <a:extLst>
              <a:ext uri="{FF2B5EF4-FFF2-40B4-BE49-F238E27FC236}">
                <a16:creationId xmlns:a16="http://schemas.microsoft.com/office/drawing/2014/main" id="{A5B50856-EF3D-71E2-8B18-A99AFA3903AC}"/>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a:stretch/>
        </p:blipFill>
        <p:spPr>
          <a:xfrm>
            <a:off x="3108325" y="1492250"/>
            <a:ext cx="3333750" cy="3335338"/>
          </a:xfrm>
          <a:ln w="38100">
            <a:solidFill>
              <a:srgbClr val="FFFFFF"/>
            </a:solidFill>
          </a:ln>
        </p:spPr>
      </p:pic>
      <p:pic>
        <p:nvPicPr>
          <p:cNvPr id="9" name="Plassholder for bilde 8">
            <a:extLst>
              <a:ext uri="{FF2B5EF4-FFF2-40B4-BE49-F238E27FC236}">
                <a16:creationId xmlns:a16="http://schemas.microsoft.com/office/drawing/2014/main" id="{A835F681-65EC-9EEB-0CF3-BA6BAAABA7D6}"/>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a:stretch/>
        </p:blipFill>
        <p:spPr>
          <a:xfrm>
            <a:off x="1805564" y="3612667"/>
            <a:ext cx="2019300" cy="2019300"/>
          </a:xfrm>
          <a:ln w="38100">
            <a:solidFill>
              <a:srgbClr val="FFFFFF"/>
            </a:solidFill>
          </a:ln>
        </p:spPr>
      </p:pic>
      <p:sp>
        <p:nvSpPr>
          <p:cNvPr id="3" name="Rectangle: Rounded Corners 11">
            <a:extLst>
              <a:ext uri="{FF2B5EF4-FFF2-40B4-BE49-F238E27FC236}">
                <a16:creationId xmlns:a16="http://schemas.microsoft.com/office/drawing/2014/main" id="{8BCB71D2-205E-5233-79EA-FAE03C9AAAA9}"/>
              </a:ext>
            </a:extLst>
          </p:cNvPr>
          <p:cNvSpPr/>
          <p:nvPr/>
        </p:nvSpPr>
        <p:spPr>
          <a:xfrm rot="5400000">
            <a:off x="11037094" y="5826919"/>
            <a:ext cx="369888" cy="863600"/>
          </a:xfrm>
          <a:prstGeom prst="roundRect">
            <a:avLst>
              <a:gd name="adj" fmla="val 50000"/>
            </a:avLst>
          </a:prstGeom>
          <a:gradFill>
            <a:gsLst>
              <a:gs pos="0">
                <a:srgbClr val="007367"/>
              </a:gs>
              <a:gs pos="100000">
                <a:srgbClr val="00736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4" name="Slide Number Placeholder 3">
            <a:extLst>
              <a:ext uri="{FF2B5EF4-FFF2-40B4-BE49-F238E27FC236}">
                <a16:creationId xmlns:a16="http://schemas.microsoft.com/office/drawing/2014/main" id="{E3F1FE2D-7430-55EF-7E88-50C5BF7A7EC3}"/>
              </a:ext>
            </a:extLst>
          </p:cNvPr>
          <p:cNvSpPr txBox="1">
            <a:spLocks/>
          </p:cNvSpPr>
          <p:nvPr/>
        </p:nvSpPr>
        <p:spPr bwMode="auto">
          <a:xfrm>
            <a:off x="10987088" y="6118225"/>
            <a:ext cx="47148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fld id="{B2B5A345-A607-45DF-A75F-9CE106888AFE}" type="slidenum">
              <a:rPr lang="en-US" altLang="nb-NO" sz="1400">
                <a:solidFill>
                  <a:schemeClr val="bg1"/>
                </a:solidFill>
                <a:latin typeface="Poppins SemiBold" panose="00000700000000000000" pitchFamily="2" charset="0"/>
                <a:cs typeface="Poppins SemiBold" panose="00000700000000000000" pitchFamily="2" charset="0"/>
              </a:rPr>
              <a:pPr algn="ctr" eaLnBrk="1" hangingPunct="1"/>
              <a:t>26</a:t>
            </a:fld>
            <a:endParaRPr lang="en-US" altLang="nb-NO" sz="1400">
              <a:solidFill>
                <a:schemeClr val="bg1"/>
              </a:solidFill>
              <a:latin typeface="Poppins SemiBold" panose="00000700000000000000" pitchFamily="2" charset="0"/>
              <a:cs typeface="Poppins SemiBold" panose="00000700000000000000" pitchFamily="2" charset="0"/>
            </a:endParaRPr>
          </a:p>
        </p:txBody>
      </p:sp>
      <p:pic>
        <p:nvPicPr>
          <p:cNvPr id="5" name="Bilde 4">
            <a:extLst>
              <a:ext uri="{FF2B5EF4-FFF2-40B4-BE49-F238E27FC236}">
                <a16:creationId xmlns:a16="http://schemas.microsoft.com/office/drawing/2014/main" id="{8189022F-7B02-424C-3F3A-D1B568F228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834" y="357376"/>
            <a:ext cx="1969200" cy="539561"/>
          </a:xfrm>
          <a:prstGeom prst="rect">
            <a:avLst/>
          </a:prstGeom>
        </p:spPr>
      </p:pic>
      <p:sp>
        <p:nvSpPr>
          <p:cNvPr id="7" name="Oval 15">
            <a:extLst>
              <a:ext uri="{FF2B5EF4-FFF2-40B4-BE49-F238E27FC236}">
                <a16:creationId xmlns:a16="http://schemas.microsoft.com/office/drawing/2014/main" id="{C923F8AC-130E-5635-4339-DAE223AA8156}"/>
              </a:ext>
            </a:extLst>
          </p:cNvPr>
          <p:cNvSpPr/>
          <p:nvPr/>
        </p:nvSpPr>
        <p:spPr>
          <a:xfrm>
            <a:off x="3269237" y="1302368"/>
            <a:ext cx="279400" cy="279400"/>
          </a:xfrm>
          <a:prstGeom prst="ellipse">
            <a:avLst/>
          </a:prstGeom>
          <a:solidFill>
            <a:srgbClr val="F287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pic>
        <p:nvPicPr>
          <p:cNvPr id="8" name="Grafikk 7">
            <a:extLst>
              <a:ext uri="{FF2B5EF4-FFF2-40B4-BE49-F238E27FC236}">
                <a16:creationId xmlns:a16="http://schemas.microsoft.com/office/drawing/2014/main" id="{428F9AD9-D0F4-885C-2005-6FAB361C71E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13039" y="2312860"/>
            <a:ext cx="1007709" cy="847059"/>
          </a:xfrm>
          <a:prstGeom prst="rect">
            <a:avLst/>
          </a:prstGeom>
        </p:spPr>
      </p:pic>
      <p:sp>
        <p:nvSpPr>
          <p:cNvPr id="10" name="TextBox 7">
            <a:extLst>
              <a:ext uri="{FF2B5EF4-FFF2-40B4-BE49-F238E27FC236}">
                <a16:creationId xmlns:a16="http://schemas.microsoft.com/office/drawing/2014/main" id="{0DE0C4B4-6A90-C9C2-4679-5E3A4A66C645}"/>
              </a:ext>
            </a:extLst>
          </p:cNvPr>
          <p:cNvSpPr txBox="1"/>
          <p:nvPr/>
        </p:nvSpPr>
        <p:spPr>
          <a:xfrm>
            <a:off x="7615237" y="546929"/>
            <a:ext cx="4142509" cy="1323439"/>
          </a:xfrm>
          <a:prstGeom prst="rect">
            <a:avLst/>
          </a:prstGeom>
          <a:noFill/>
        </p:spPr>
        <p:txBody>
          <a:bodyPr wrap="square">
            <a:spAutoFit/>
          </a:bodyPr>
          <a:lstStyle/>
          <a:p>
            <a:pPr eaLnBrk="1" fontAlgn="auto" hangingPunct="1">
              <a:spcBef>
                <a:spcPts val="0"/>
              </a:spcBef>
              <a:spcAft>
                <a:spcPts val="0"/>
              </a:spcAft>
              <a:defRPr/>
            </a:pPr>
            <a:r>
              <a:rPr lang="nb-NO" sz="4000" b="1" dirty="0">
                <a:solidFill>
                  <a:srgbClr val="01474F"/>
                </a:solidFill>
                <a:latin typeface="Poppins SemiBold" panose="00000700000000000000" pitchFamily="2" charset="0"/>
                <a:cs typeface="Poppins SemiBold" panose="00000700000000000000" pitchFamily="2" charset="0"/>
              </a:rPr>
              <a:t>Sikkerhet</a:t>
            </a:r>
          </a:p>
          <a:p>
            <a:pPr eaLnBrk="1" fontAlgn="auto" hangingPunct="1">
              <a:spcBef>
                <a:spcPts val="0"/>
              </a:spcBef>
              <a:spcAft>
                <a:spcPts val="0"/>
              </a:spcAft>
              <a:tabLst>
                <a:tab pos="446088" algn="l"/>
              </a:tabLst>
              <a:defRPr/>
            </a:pPr>
            <a:r>
              <a:rPr lang="nb-NO" sz="4000" b="1" dirty="0">
                <a:solidFill>
                  <a:srgbClr val="01474F"/>
                </a:solidFill>
                <a:latin typeface="Poppins SemiBold" panose="00000700000000000000" pitchFamily="2" charset="0"/>
                <a:cs typeface="Poppins SemiBold" panose="00000700000000000000" pitchFamily="2" charset="0"/>
              </a:rPr>
              <a:t>	for</a:t>
            </a:r>
            <a:r>
              <a:rPr lang="nb-NO" sz="4000" b="1" dirty="0">
                <a:solidFill>
                  <a:srgbClr val="5A7532"/>
                </a:solidFill>
                <a:latin typeface="Poppins SemiBold" panose="00000700000000000000" pitchFamily="2" charset="0"/>
                <a:cs typeface="Poppins SemiBold" panose="00000700000000000000" pitchFamily="2" charset="0"/>
              </a:rPr>
              <a:t> LEVERING</a:t>
            </a:r>
          </a:p>
        </p:txBody>
      </p:sp>
      <p:sp>
        <p:nvSpPr>
          <p:cNvPr id="14" name="TextBox 16">
            <a:extLst>
              <a:ext uri="{FF2B5EF4-FFF2-40B4-BE49-F238E27FC236}">
                <a16:creationId xmlns:a16="http://schemas.microsoft.com/office/drawing/2014/main" id="{A2CF502E-EA76-8D1B-EA33-CAC7BC2383F4}"/>
              </a:ext>
            </a:extLst>
          </p:cNvPr>
          <p:cNvSpPr txBox="1">
            <a:spLocks noChangeArrowheads="1"/>
          </p:cNvSpPr>
          <p:nvPr/>
        </p:nvSpPr>
        <p:spPr bwMode="auto">
          <a:xfrm>
            <a:off x="5924983" y="4920089"/>
            <a:ext cx="583276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Aft>
                <a:spcPts val="600"/>
              </a:spcAft>
            </a:pPr>
            <a:r>
              <a:rPr lang="nb-NO" sz="1600" b="1" dirty="0">
                <a:solidFill>
                  <a:srgbClr val="F28705"/>
                </a:solidFill>
                <a:latin typeface="Nunito" pitchFamily="2" charset="0"/>
                <a:ea typeface="Roboto" panose="02000000000000000000" pitchFamily="2" charset="0"/>
                <a:cs typeface="Lato Light" panose="020F0502020204030203" pitchFamily="34" charset="0"/>
              </a:rPr>
              <a:t>SAMVIKE</a:t>
            </a:r>
            <a:r>
              <a:rPr lang="nb-NO" sz="1600" dirty="0">
                <a:latin typeface="Nunito" pitchFamily="2" charset="0"/>
                <a:ea typeface="Roboto" panose="02000000000000000000" pitchFamily="2" charset="0"/>
                <a:cs typeface="Lato Light" panose="020F0502020204030203" pitchFamily="34" charset="0"/>
              </a:rPr>
              <a:t> fungerer som en kollektiv </a:t>
            </a:r>
            <a:r>
              <a:rPr lang="nb-NO" sz="1600" b="1" dirty="0">
                <a:solidFill>
                  <a:srgbClr val="5A7532"/>
                </a:solidFill>
                <a:latin typeface="Nunito" pitchFamily="2" charset="0"/>
                <a:ea typeface="Roboto" panose="02000000000000000000" pitchFamily="2" charset="0"/>
                <a:cs typeface="Lato Light" panose="020F0502020204030203" pitchFamily="34" charset="0"/>
              </a:rPr>
              <a:t>FORSIKRING</a:t>
            </a:r>
            <a:r>
              <a:rPr lang="nb-NO" sz="1600" dirty="0">
                <a:latin typeface="Nunito" pitchFamily="2" charset="0"/>
                <a:ea typeface="Roboto" panose="02000000000000000000" pitchFamily="2" charset="0"/>
                <a:cs typeface="Lato Light" panose="020F0502020204030203" pitchFamily="34" charset="0"/>
              </a:rPr>
              <a:t> for bønder når de i fellesskap </a:t>
            </a:r>
            <a:r>
              <a:rPr lang="nb-NO" sz="1600" b="1" dirty="0">
                <a:solidFill>
                  <a:srgbClr val="01474F"/>
                </a:solidFill>
                <a:latin typeface="Nunito" pitchFamily="2" charset="0"/>
                <a:ea typeface="Roboto" panose="02000000000000000000" pitchFamily="2" charset="0"/>
                <a:cs typeface="Lato Light" panose="020F0502020204030203" pitchFamily="34" charset="0"/>
              </a:rPr>
              <a:t>EIER</a:t>
            </a:r>
            <a:r>
              <a:rPr lang="nb-NO" sz="1600" dirty="0">
                <a:latin typeface="Nunito" pitchFamily="2" charset="0"/>
                <a:ea typeface="Roboto" panose="02000000000000000000" pitchFamily="2" charset="0"/>
                <a:cs typeface="Lato Light" panose="020F0502020204030203" pitchFamily="34" charset="0"/>
              </a:rPr>
              <a:t> og har </a:t>
            </a:r>
            <a:r>
              <a:rPr lang="nb-NO" sz="1600" b="1" dirty="0">
                <a:solidFill>
                  <a:srgbClr val="F28705"/>
                </a:solidFill>
                <a:latin typeface="Nunito" pitchFamily="2" charset="0"/>
                <a:ea typeface="Roboto" panose="02000000000000000000" pitchFamily="2" charset="0"/>
                <a:cs typeface="Lato Light" panose="020F0502020204030203" pitchFamily="34" charset="0"/>
              </a:rPr>
              <a:t>KONTROLL</a:t>
            </a:r>
            <a:r>
              <a:rPr lang="nb-NO" sz="1600" dirty="0">
                <a:latin typeface="Nunito" pitchFamily="2" charset="0"/>
                <a:ea typeface="Roboto" panose="02000000000000000000" pitchFamily="2" charset="0"/>
                <a:cs typeface="Lato Light" panose="020F0502020204030203" pitchFamily="34" charset="0"/>
              </a:rPr>
              <a:t> over foredling og industri.</a:t>
            </a:r>
          </a:p>
        </p:txBody>
      </p:sp>
      <p:pic>
        <p:nvPicPr>
          <p:cNvPr id="15" name="Grafikk 14">
            <a:extLst>
              <a:ext uri="{FF2B5EF4-FFF2-40B4-BE49-F238E27FC236}">
                <a16:creationId xmlns:a16="http://schemas.microsoft.com/office/drawing/2014/main" id="{59085BDA-7CC9-4706-D945-F7BDF71BBB6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9911319">
            <a:off x="6205362" y="371251"/>
            <a:ext cx="473425" cy="432000"/>
          </a:xfrm>
          <a:prstGeom prst="rect">
            <a:avLst/>
          </a:prstGeom>
        </p:spPr>
      </p:pic>
      <p:pic>
        <p:nvPicPr>
          <p:cNvPr id="16" name="Grafikk 15">
            <a:extLst>
              <a:ext uri="{FF2B5EF4-FFF2-40B4-BE49-F238E27FC236}">
                <a16:creationId xmlns:a16="http://schemas.microsoft.com/office/drawing/2014/main" id="{8859F6FF-18E0-8922-435A-77AFEB7CC7C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153333" y="6221052"/>
            <a:ext cx="762000" cy="762000"/>
          </a:xfrm>
          <a:prstGeom prst="rect">
            <a:avLst/>
          </a:prstGeom>
        </p:spPr>
      </p:pic>
    </p:spTree>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950718ED-3578-B1C6-5872-92086DFAF9F4}"/>
              </a:ext>
            </a:extLst>
          </p:cNvPr>
          <p:cNvSpPr/>
          <p:nvPr/>
        </p:nvSpPr>
        <p:spPr>
          <a:xfrm rot="5400000">
            <a:off x="6477794" y="1100931"/>
            <a:ext cx="2012950" cy="2662238"/>
          </a:xfrm>
          <a:prstGeom prst="roundRect">
            <a:avLst>
              <a:gd name="adj" fmla="val 16474"/>
            </a:avLst>
          </a:prstGeom>
          <a:solidFill>
            <a:srgbClr val="82A8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endParaRPr>
          </a:p>
        </p:txBody>
      </p:sp>
      <p:sp>
        <p:nvSpPr>
          <p:cNvPr id="6" name="Rounded Rectangle 5">
            <a:extLst>
              <a:ext uri="{FF2B5EF4-FFF2-40B4-BE49-F238E27FC236}">
                <a16:creationId xmlns:a16="http://schemas.microsoft.com/office/drawing/2014/main" id="{EC11A8A8-4BB1-505D-9C8E-603FB1CBB463}"/>
              </a:ext>
            </a:extLst>
          </p:cNvPr>
          <p:cNvSpPr/>
          <p:nvPr/>
        </p:nvSpPr>
        <p:spPr>
          <a:xfrm rot="5400000">
            <a:off x="10047827" y="2383888"/>
            <a:ext cx="832741" cy="3116646"/>
          </a:xfrm>
          <a:prstGeom prst="roundRect">
            <a:avLst>
              <a:gd name="adj" fmla="val 20011"/>
            </a:avLst>
          </a:prstGeom>
          <a:solidFill>
            <a:srgbClr val="5A75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endParaRPr>
          </a:p>
        </p:txBody>
      </p:sp>
      <p:sp>
        <p:nvSpPr>
          <p:cNvPr id="3" name="Picture Placeholder 2">
            <a:extLst>
              <a:ext uri="{FF2B5EF4-FFF2-40B4-BE49-F238E27FC236}">
                <a16:creationId xmlns:a16="http://schemas.microsoft.com/office/drawing/2014/main" id="{BD3D8213-5EAE-7E81-D467-3DCFE9A33791}"/>
              </a:ext>
            </a:extLst>
          </p:cNvPr>
          <p:cNvSpPr>
            <a:spLocks noGrp="1"/>
          </p:cNvSpPr>
          <p:nvPr>
            <p:ph type="pic" sz="quarter" idx="10"/>
          </p:nvPr>
        </p:nvSpPr>
        <p:spPr>
          <a:xfrm>
            <a:off x="8905875" y="0"/>
            <a:ext cx="3116646" cy="3443288"/>
          </a:xfrm>
          <a:solidFill>
            <a:srgbClr val="FFFFFF"/>
          </a:solidFill>
          <a:ln w="15875">
            <a:solidFill>
              <a:srgbClr val="F28705"/>
            </a:solidFill>
          </a:ln>
        </p:spPr>
        <p:txBody>
          <a:bodyPr/>
          <a:lstStyle/>
          <a:p>
            <a:endParaRPr lang="nb-NO" dirty="0"/>
          </a:p>
        </p:txBody>
      </p:sp>
      <p:pic>
        <p:nvPicPr>
          <p:cNvPr id="17" name="Plassholder for bilde 16" descr="Et bilde som inneholder tekst&#10;&#10;Automatisk generert beskrivelse">
            <a:extLst>
              <a:ext uri="{FF2B5EF4-FFF2-40B4-BE49-F238E27FC236}">
                <a16:creationId xmlns:a16="http://schemas.microsoft.com/office/drawing/2014/main" id="{D1949857-0201-463E-86FB-576F0663BA69}"/>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a:fillRect/>
          </a:stretch>
        </p:blipFill>
        <p:spPr>
          <a:xfrm>
            <a:off x="6153150" y="3525838"/>
            <a:ext cx="2662238" cy="3332162"/>
          </a:xfrm>
          <a:ln w="15875">
            <a:solidFill>
              <a:srgbClr val="82A853"/>
            </a:solidFill>
          </a:ln>
        </p:spPr>
      </p:pic>
      <p:sp>
        <p:nvSpPr>
          <p:cNvPr id="7" name="TextBox 16">
            <a:extLst>
              <a:ext uri="{FF2B5EF4-FFF2-40B4-BE49-F238E27FC236}">
                <a16:creationId xmlns:a16="http://schemas.microsoft.com/office/drawing/2014/main" id="{816FB5CE-8519-0D40-D2E2-D0F8D1885724}"/>
              </a:ext>
            </a:extLst>
          </p:cNvPr>
          <p:cNvSpPr txBox="1">
            <a:spLocks noChangeArrowheads="1"/>
          </p:cNvSpPr>
          <p:nvPr/>
        </p:nvSpPr>
        <p:spPr bwMode="auto">
          <a:xfrm>
            <a:off x="6244365" y="923316"/>
            <a:ext cx="239419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nb-NO" altLang="nb-NO" sz="1400" b="1" dirty="0">
                <a:solidFill>
                  <a:schemeClr val="bg1"/>
                </a:solidFill>
                <a:latin typeface="Nunito" pitchFamily="2" charset="0"/>
              </a:rPr>
              <a:t>STABIL KOSTNADSPRIS</a:t>
            </a:r>
            <a:endParaRPr lang="id-ID" altLang="nb-NO" sz="1400" b="1" dirty="0">
              <a:solidFill>
                <a:schemeClr val="bg1"/>
              </a:solidFill>
              <a:latin typeface="Nunito" pitchFamily="2" charset="0"/>
            </a:endParaRPr>
          </a:p>
        </p:txBody>
      </p:sp>
      <p:sp>
        <p:nvSpPr>
          <p:cNvPr id="9" name="Rounded Rectangle 14">
            <a:extLst>
              <a:ext uri="{FF2B5EF4-FFF2-40B4-BE49-F238E27FC236}">
                <a16:creationId xmlns:a16="http://schemas.microsoft.com/office/drawing/2014/main" id="{6C3BDE02-9BAF-61F0-2A0C-2738F063D9FA}"/>
              </a:ext>
            </a:extLst>
          </p:cNvPr>
          <p:cNvSpPr/>
          <p:nvPr/>
        </p:nvSpPr>
        <p:spPr>
          <a:xfrm rot="5400000">
            <a:off x="6477794" y="-999332"/>
            <a:ext cx="2012950" cy="2662238"/>
          </a:xfrm>
          <a:prstGeom prst="roundRect">
            <a:avLst>
              <a:gd name="adj" fmla="val 16474"/>
            </a:avLst>
          </a:prstGeom>
          <a:solidFill>
            <a:srgbClr val="82A8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endParaRPr>
          </a:p>
        </p:txBody>
      </p:sp>
      <p:sp>
        <p:nvSpPr>
          <p:cNvPr id="10" name="Rounded Rectangle 5">
            <a:extLst>
              <a:ext uri="{FF2B5EF4-FFF2-40B4-BE49-F238E27FC236}">
                <a16:creationId xmlns:a16="http://schemas.microsoft.com/office/drawing/2014/main" id="{76793F61-7484-2BEA-4B06-61ADB423CF91}"/>
              </a:ext>
            </a:extLst>
          </p:cNvPr>
          <p:cNvSpPr/>
          <p:nvPr/>
        </p:nvSpPr>
        <p:spPr>
          <a:xfrm rot="5400000">
            <a:off x="9722641" y="3654872"/>
            <a:ext cx="1483113" cy="3116646"/>
          </a:xfrm>
          <a:prstGeom prst="roundRect">
            <a:avLst>
              <a:gd name="adj" fmla="val 20011"/>
            </a:avLst>
          </a:prstGeom>
          <a:solidFill>
            <a:srgbClr val="5A75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endParaRPr>
          </a:p>
        </p:txBody>
      </p:sp>
      <p:sp>
        <p:nvSpPr>
          <p:cNvPr id="13" name="TextBox 16">
            <a:extLst>
              <a:ext uri="{FF2B5EF4-FFF2-40B4-BE49-F238E27FC236}">
                <a16:creationId xmlns:a16="http://schemas.microsoft.com/office/drawing/2014/main" id="{5291D19A-0952-8D94-A25D-EFB520ECA6D6}"/>
              </a:ext>
            </a:extLst>
          </p:cNvPr>
          <p:cNvSpPr txBox="1">
            <a:spLocks noChangeArrowheads="1"/>
          </p:cNvSpPr>
          <p:nvPr/>
        </p:nvSpPr>
        <p:spPr bwMode="auto">
          <a:xfrm>
            <a:off x="6343970" y="754482"/>
            <a:ext cx="23398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nb-NO" altLang="nb-NO" sz="1400" b="1" dirty="0">
                <a:solidFill>
                  <a:schemeClr val="bg1"/>
                </a:solidFill>
                <a:latin typeface="Nunito" pitchFamily="2" charset="0"/>
              </a:rPr>
              <a:t>STABIL KOSTNADSPRIS</a:t>
            </a:r>
            <a:endParaRPr lang="id-ID" altLang="nb-NO" sz="1400" b="1" dirty="0">
              <a:solidFill>
                <a:schemeClr val="bg1"/>
              </a:solidFill>
              <a:latin typeface="Nunito" pitchFamily="2" charset="0"/>
            </a:endParaRPr>
          </a:p>
        </p:txBody>
      </p:sp>
      <p:sp>
        <p:nvSpPr>
          <p:cNvPr id="14" name="TextBox 19">
            <a:extLst>
              <a:ext uri="{FF2B5EF4-FFF2-40B4-BE49-F238E27FC236}">
                <a16:creationId xmlns:a16="http://schemas.microsoft.com/office/drawing/2014/main" id="{DED8C217-B8BA-9813-611D-B664ED3B5F8F}"/>
              </a:ext>
            </a:extLst>
          </p:cNvPr>
          <p:cNvSpPr txBox="1">
            <a:spLocks noChangeArrowheads="1"/>
          </p:cNvSpPr>
          <p:nvPr/>
        </p:nvSpPr>
        <p:spPr bwMode="auto">
          <a:xfrm>
            <a:off x="6057436" y="1971026"/>
            <a:ext cx="2780434" cy="922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93663" lvl="1" indent="0" algn="ctr">
              <a:lnSpc>
                <a:spcPts val="2150"/>
              </a:lnSpc>
              <a:spcAft>
                <a:spcPts val="600"/>
              </a:spcAft>
            </a:pPr>
            <a:r>
              <a:rPr lang="nb-NO" sz="1400" dirty="0">
                <a:solidFill>
                  <a:schemeClr val="bg1"/>
                </a:solidFill>
                <a:latin typeface="Nunito" pitchFamily="2" charset="0"/>
                <a:ea typeface="Roboto Light" panose="02000000000000000000" pitchFamily="2" charset="0"/>
                <a:cs typeface="Lato Light" panose="020F0502020204030203" pitchFamily="34" charset="0"/>
              </a:rPr>
              <a:t>Innkjøpssamvirkene stabiliserer innkjøpskostnader og holder kostnadene nede!</a:t>
            </a:r>
          </a:p>
        </p:txBody>
      </p:sp>
      <p:pic>
        <p:nvPicPr>
          <p:cNvPr id="18" name="Bilde 17">
            <a:extLst>
              <a:ext uri="{FF2B5EF4-FFF2-40B4-BE49-F238E27FC236}">
                <a16:creationId xmlns:a16="http://schemas.microsoft.com/office/drawing/2014/main" id="{0170A7E7-998C-7D97-36D5-299D592D52FA}"/>
              </a:ext>
            </a:extLst>
          </p:cNvPr>
          <p:cNvPicPr>
            <a:picLocks noChangeAspect="1"/>
          </p:cNvPicPr>
          <p:nvPr/>
        </p:nvPicPr>
        <p:blipFill rotWithShape="1">
          <a:blip r:embed="rId4">
            <a:extLst>
              <a:ext uri="{28A0092B-C50C-407E-A947-70E740481C1C}">
                <a14:useLocalDpi xmlns:a14="http://schemas.microsoft.com/office/drawing/2010/main" val="0"/>
              </a:ext>
            </a:extLst>
          </a:blip>
          <a:srcRect t="-21121"/>
          <a:stretch/>
        </p:blipFill>
        <p:spPr>
          <a:xfrm>
            <a:off x="9059434" y="792581"/>
            <a:ext cx="2820232" cy="1901247"/>
          </a:xfrm>
          <a:prstGeom prst="rect">
            <a:avLst/>
          </a:prstGeom>
        </p:spPr>
      </p:pic>
      <p:sp>
        <p:nvSpPr>
          <p:cNvPr id="19" name="TextBox 17">
            <a:extLst>
              <a:ext uri="{FF2B5EF4-FFF2-40B4-BE49-F238E27FC236}">
                <a16:creationId xmlns:a16="http://schemas.microsoft.com/office/drawing/2014/main" id="{89CAC08B-EA2E-ACB9-EAD2-50D7AB606B07}"/>
              </a:ext>
            </a:extLst>
          </p:cNvPr>
          <p:cNvSpPr txBox="1">
            <a:spLocks noChangeArrowheads="1"/>
          </p:cNvSpPr>
          <p:nvPr/>
        </p:nvSpPr>
        <p:spPr bwMode="auto">
          <a:xfrm>
            <a:off x="9318455" y="3782978"/>
            <a:ext cx="2291484"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nb-NO" altLang="nb-NO" sz="1400" b="1" dirty="0">
                <a:solidFill>
                  <a:schemeClr val="bg1"/>
                </a:solidFill>
                <a:latin typeface="Nunito" pitchFamily="2" charset="0"/>
              </a:rPr>
              <a:t>STABILT MARKED</a:t>
            </a:r>
            <a:endParaRPr lang="id-ID" altLang="nb-NO" sz="1400" b="1" dirty="0">
              <a:solidFill>
                <a:schemeClr val="bg1"/>
              </a:solidFill>
              <a:latin typeface="Nunito" pitchFamily="2" charset="0"/>
            </a:endParaRPr>
          </a:p>
        </p:txBody>
      </p:sp>
      <p:sp>
        <p:nvSpPr>
          <p:cNvPr id="20" name="TextBox 19">
            <a:extLst>
              <a:ext uri="{FF2B5EF4-FFF2-40B4-BE49-F238E27FC236}">
                <a16:creationId xmlns:a16="http://schemas.microsoft.com/office/drawing/2014/main" id="{FF77EF93-9510-885E-46AE-3351D195D317}"/>
              </a:ext>
            </a:extLst>
          </p:cNvPr>
          <p:cNvSpPr txBox="1">
            <a:spLocks noChangeArrowheads="1"/>
          </p:cNvSpPr>
          <p:nvPr/>
        </p:nvSpPr>
        <p:spPr bwMode="auto">
          <a:xfrm>
            <a:off x="8921173" y="4713577"/>
            <a:ext cx="2983490" cy="922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93663" lvl="1" indent="0" algn="ctr">
              <a:lnSpc>
                <a:spcPts val="2150"/>
              </a:lnSpc>
              <a:spcAft>
                <a:spcPts val="600"/>
              </a:spcAft>
            </a:pPr>
            <a:r>
              <a:rPr lang="nb-NO" sz="1400" dirty="0">
                <a:solidFill>
                  <a:schemeClr val="bg1"/>
                </a:solidFill>
                <a:latin typeface="Nunito" pitchFamily="2" charset="0"/>
                <a:ea typeface="Roboto Light" panose="02000000000000000000" pitchFamily="2" charset="0"/>
                <a:cs typeface="Lato Light" panose="020F0502020204030203" pitchFamily="34" charset="0"/>
              </a:rPr>
              <a:t>Produksjonssamvirkene reduserer prisvariasjoner. Dette sikrer en stabil og forutsigbar pris over tid!</a:t>
            </a:r>
          </a:p>
        </p:txBody>
      </p:sp>
      <p:grpSp>
        <p:nvGrpSpPr>
          <p:cNvPr id="37" name="Gruppe 36">
            <a:extLst>
              <a:ext uri="{FF2B5EF4-FFF2-40B4-BE49-F238E27FC236}">
                <a16:creationId xmlns:a16="http://schemas.microsoft.com/office/drawing/2014/main" id="{F6676CD1-7AC1-1356-CC26-275D0579919F}"/>
              </a:ext>
            </a:extLst>
          </p:cNvPr>
          <p:cNvGrpSpPr/>
          <p:nvPr/>
        </p:nvGrpSpPr>
        <p:grpSpPr>
          <a:xfrm>
            <a:off x="2855822" y="760443"/>
            <a:ext cx="2375304" cy="1519205"/>
            <a:chOff x="2986342" y="743681"/>
            <a:chExt cx="2375304" cy="1519205"/>
          </a:xfrm>
        </p:grpSpPr>
        <p:sp>
          <p:nvSpPr>
            <p:cNvPr id="27" name="TextBox 7">
              <a:extLst>
                <a:ext uri="{FF2B5EF4-FFF2-40B4-BE49-F238E27FC236}">
                  <a16:creationId xmlns:a16="http://schemas.microsoft.com/office/drawing/2014/main" id="{2D5CD419-EB98-2734-6CBA-F40B998BA09F}"/>
                </a:ext>
              </a:extLst>
            </p:cNvPr>
            <p:cNvSpPr txBox="1"/>
            <p:nvPr/>
          </p:nvSpPr>
          <p:spPr>
            <a:xfrm>
              <a:off x="2986342" y="743681"/>
              <a:ext cx="2375304" cy="1323439"/>
            </a:xfrm>
            <a:prstGeom prst="rect">
              <a:avLst/>
            </a:prstGeom>
            <a:noFill/>
          </p:spPr>
          <p:txBody>
            <a:bodyPr wrap="square">
              <a:spAutoFit/>
            </a:bodyPr>
            <a:lstStyle/>
            <a:p>
              <a:pPr eaLnBrk="1" fontAlgn="auto" hangingPunct="1">
                <a:spcBef>
                  <a:spcPts val="0"/>
                </a:spcBef>
                <a:spcAft>
                  <a:spcPts val="0"/>
                </a:spcAft>
                <a:tabLst>
                  <a:tab pos="363538" algn="l"/>
                </a:tabLst>
                <a:defRPr/>
              </a:pPr>
              <a:r>
                <a:rPr lang="nb-NO" sz="4000" b="1" dirty="0">
                  <a:solidFill>
                    <a:srgbClr val="01474F"/>
                  </a:solidFill>
                  <a:latin typeface="Poppins SemiBold" panose="00000700000000000000" pitchFamily="2" charset="0"/>
                  <a:cs typeface="Poppins SemiBold" panose="00000700000000000000" pitchFamily="2" charset="0"/>
                </a:rPr>
                <a:t>	Stabil</a:t>
              </a:r>
            </a:p>
            <a:p>
              <a:pPr eaLnBrk="1" fontAlgn="auto" hangingPunct="1">
                <a:spcBef>
                  <a:spcPts val="0"/>
                </a:spcBef>
                <a:spcAft>
                  <a:spcPts val="0"/>
                </a:spcAft>
                <a:defRPr/>
              </a:pPr>
              <a:r>
                <a:rPr lang="nb-NO" sz="4000" b="1" dirty="0">
                  <a:solidFill>
                    <a:srgbClr val="5A7532"/>
                  </a:solidFill>
                  <a:latin typeface="Poppins SemiBold" panose="00000700000000000000" pitchFamily="2" charset="0"/>
                  <a:cs typeface="Poppins SemiBold" panose="00000700000000000000" pitchFamily="2" charset="0"/>
                </a:rPr>
                <a:t>PRIS</a:t>
              </a:r>
            </a:p>
          </p:txBody>
        </p:sp>
        <p:sp>
          <p:nvSpPr>
            <p:cNvPr id="28" name="Oval 15">
              <a:extLst>
                <a:ext uri="{FF2B5EF4-FFF2-40B4-BE49-F238E27FC236}">
                  <a16:creationId xmlns:a16="http://schemas.microsoft.com/office/drawing/2014/main" id="{7BB990E4-E13F-B7C6-688E-ADF02AA9CF2C}"/>
                </a:ext>
              </a:extLst>
            </p:cNvPr>
            <p:cNvSpPr/>
            <p:nvPr/>
          </p:nvSpPr>
          <p:spPr>
            <a:xfrm>
              <a:off x="4838989" y="1983486"/>
              <a:ext cx="279400" cy="279400"/>
            </a:xfrm>
            <a:prstGeom prst="ellipse">
              <a:avLst/>
            </a:prstGeom>
            <a:solidFill>
              <a:srgbClr val="F287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grpSp>
      <p:sp>
        <p:nvSpPr>
          <p:cNvPr id="29" name="Rectangle: Rounded Corners 11">
            <a:extLst>
              <a:ext uri="{FF2B5EF4-FFF2-40B4-BE49-F238E27FC236}">
                <a16:creationId xmlns:a16="http://schemas.microsoft.com/office/drawing/2014/main" id="{9E3A1A37-1179-B827-CA31-3D857E3AAC9E}"/>
              </a:ext>
            </a:extLst>
          </p:cNvPr>
          <p:cNvSpPr/>
          <p:nvPr/>
        </p:nvSpPr>
        <p:spPr>
          <a:xfrm rot="5400000">
            <a:off x="11037094" y="5826919"/>
            <a:ext cx="369888" cy="863600"/>
          </a:xfrm>
          <a:prstGeom prst="roundRect">
            <a:avLst>
              <a:gd name="adj" fmla="val 50000"/>
            </a:avLst>
          </a:prstGeom>
          <a:gradFill>
            <a:gsLst>
              <a:gs pos="0">
                <a:srgbClr val="007367"/>
              </a:gs>
              <a:gs pos="100000">
                <a:srgbClr val="00736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30" name="Slide Number Placeholder 3">
            <a:extLst>
              <a:ext uri="{FF2B5EF4-FFF2-40B4-BE49-F238E27FC236}">
                <a16:creationId xmlns:a16="http://schemas.microsoft.com/office/drawing/2014/main" id="{2D22AEA9-81FA-05AA-BB51-B7B3EB0ADECC}"/>
              </a:ext>
            </a:extLst>
          </p:cNvPr>
          <p:cNvSpPr txBox="1">
            <a:spLocks/>
          </p:cNvSpPr>
          <p:nvPr/>
        </p:nvSpPr>
        <p:spPr bwMode="auto">
          <a:xfrm>
            <a:off x="10987088" y="6118225"/>
            <a:ext cx="47148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fld id="{B2B5A345-A607-45DF-A75F-9CE106888AFE}" type="slidenum">
              <a:rPr lang="en-US" altLang="nb-NO" sz="1400">
                <a:solidFill>
                  <a:schemeClr val="bg1"/>
                </a:solidFill>
                <a:latin typeface="Poppins SemiBold" panose="00000700000000000000" pitchFamily="2" charset="0"/>
                <a:cs typeface="Poppins SemiBold" panose="00000700000000000000" pitchFamily="2" charset="0"/>
              </a:rPr>
              <a:pPr algn="ctr" eaLnBrk="1" hangingPunct="1"/>
              <a:t>27</a:t>
            </a:fld>
            <a:endParaRPr lang="en-US" altLang="nb-NO" sz="1400">
              <a:solidFill>
                <a:schemeClr val="bg1"/>
              </a:solidFill>
              <a:latin typeface="Poppins SemiBold" panose="00000700000000000000" pitchFamily="2" charset="0"/>
              <a:cs typeface="Poppins SemiBold" panose="00000700000000000000" pitchFamily="2" charset="0"/>
            </a:endParaRPr>
          </a:p>
        </p:txBody>
      </p:sp>
      <p:pic>
        <p:nvPicPr>
          <p:cNvPr id="33" name="Bilde 32">
            <a:extLst>
              <a:ext uri="{FF2B5EF4-FFF2-40B4-BE49-F238E27FC236}">
                <a16:creationId xmlns:a16="http://schemas.microsoft.com/office/drawing/2014/main" id="{DE89C06B-B7B3-007D-8C8A-F164115F07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834" y="357376"/>
            <a:ext cx="1969200" cy="539561"/>
          </a:xfrm>
          <a:prstGeom prst="rect">
            <a:avLst/>
          </a:prstGeom>
        </p:spPr>
      </p:pic>
      <p:sp>
        <p:nvSpPr>
          <p:cNvPr id="34" name="TextBox 15">
            <a:extLst>
              <a:ext uri="{FF2B5EF4-FFF2-40B4-BE49-F238E27FC236}">
                <a16:creationId xmlns:a16="http://schemas.microsoft.com/office/drawing/2014/main" id="{ED835B2E-36F5-FA53-2ABB-1828D292F7EE}"/>
              </a:ext>
            </a:extLst>
          </p:cNvPr>
          <p:cNvSpPr txBox="1">
            <a:spLocks noChangeArrowheads="1"/>
          </p:cNvSpPr>
          <p:nvPr/>
        </p:nvSpPr>
        <p:spPr bwMode="auto">
          <a:xfrm>
            <a:off x="478143" y="2961553"/>
            <a:ext cx="4479946" cy="2948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893763" lvl="1">
              <a:lnSpc>
                <a:spcPts val="2150"/>
              </a:lnSpc>
              <a:spcAft>
                <a:spcPts val="1200"/>
              </a:spcAft>
              <a:buClr>
                <a:srgbClr val="5A7532"/>
              </a:buClr>
              <a:buFont typeface="Nunito" pitchFamily="2" charset="0"/>
              <a:buChar char="&gt;"/>
              <a:tabLst>
                <a:tab pos="893763" algn="l"/>
              </a:tabLst>
            </a:pPr>
            <a:r>
              <a:rPr lang="nb-NO" sz="1400" dirty="0">
                <a:latin typeface="Nunito" pitchFamily="2" charset="0"/>
                <a:ea typeface="Roboto Light" panose="02000000000000000000" pitchFamily="2" charset="0"/>
                <a:cs typeface="Lato Light" panose="020F0502020204030203" pitchFamily="34" charset="0"/>
              </a:rPr>
              <a:t>Reduserer prisvariasjoner</a:t>
            </a:r>
          </a:p>
          <a:p>
            <a:pPr marL="893763" lvl="1">
              <a:lnSpc>
                <a:spcPts val="2150"/>
              </a:lnSpc>
              <a:spcAft>
                <a:spcPts val="1200"/>
              </a:spcAft>
              <a:buClr>
                <a:srgbClr val="5A7532"/>
              </a:buClr>
              <a:buFont typeface="Nunito" pitchFamily="2" charset="0"/>
              <a:buChar char="&gt;"/>
              <a:tabLst>
                <a:tab pos="893763" algn="l"/>
              </a:tabLst>
            </a:pPr>
            <a:r>
              <a:rPr lang="nb-NO" sz="1400" dirty="0">
                <a:latin typeface="Nunito" pitchFamily="2" charset="0"/>
                <a:ea typeface="Roboto Light" panose="02000000000000000000" pitchFamily="2" charset="0"/>
                <a:cs typeface="Lato Light" panose="020F0502020204030203" pitchFamily="34" charset="0"/>
              </a:rPr>
              <a:t>Gir forutsigbare priser</a:t>
            </a:r>
          </a:p>
          <a:p>
            <a:pPr marL="893763" lvl="1">
              <a:lnSpc>
                <a:spcPts val="2150"/>
              </a:lnSpc>
              <a:spcAft>
                <a:spcPts val="1200"/>
              </a:spcAft>
              <a:buClr>
                <a:srgbClr val="5A7532"/>
              </a:buClr>
              <a:buFont typeface="Nunito" pitchFamily="2" charset="0"/>
              <a:buChar char="&gt;"/>
              <a:tabLst>
                <a:tab pos="893763" algn="l"/>
              </a:tabLst>
            </a:pPr>
            <a:r>
              <a:rPr lang="nb-NO" sz="1400" dirty="0">
                <a:latin typeface="Nunito" pitchFamily="2" charset="0"/>
                <a:ea typeface="Roboto Light" panose="02000000000000000000" pitchFamily="2" charset="0"/>
                <a:cs typeface="Lato Light" panose="020F0502020204030203" pitchFamily="34" charset="0"/>
              </a:rPr>
              <a:t>Sikrer relativt like priser og kostander til ulike produksjoner og regioner</a:t>
            </a:r>
          </a:p>
          <a:p>
            <a:pPr marL="893763" lvl="1">
              <a:lnSpc>
                <a:spcPts val="2150"/>
              </a:lnSpc>
              <a:spcAft>
                <a:spcPts val="1200"/>
              </a:spcAft>
              <a:buClr>
                <a:srgbClr val="5A7532"/>
              </a:buClr>
              <a:buFont typeface="Nunito" pitchFamily="2" charset="0"/>
              <a:buChar char="&gt;"/>
              <a:tabLst>
                <a:tab pos="893763" algn="l"/>
              </a:tabLst>
            </a:pPr>
            <a:r>
              <a:rPr lang="nb-NO" sz="1400" dirty="0">
                <a:latin typeface="Nunito" pitchFamily="2" charset="0"/>
                <a:ea typeface="Roboto Light" panose="02000000000000000000" pitchFamily="2" charset="0"/>
                <a:cs typeface="Lato Light" panose="020F0502020204030203" pitchFamily="34" charset="0"/>
              </a:rPr>
              <a:t>Skiller i liten grad på store og små gårdsbruk</a:t>
            </a:r>
          </a:p>
          <a:p>
            <a:pPr marL="893763" lvl="1">
              <a:lnSpc>
                <a:spcPts val="2150"/>
              </a:lnSpc>
              <a:spcAft>
                <a:spcPts val="600"/>
              </a:spcAft>
              <a:buClr>
                <a:srgbClr val="5A7532"/>
              </a:buClr>
              <a:buFont typeface="Nunito" pitchFamily="2" charset="0"/>
              <a:buChar char="&gt;"/>
              <a:tabLst>
                <a:tab pos="893763" algn="l"/>
              </a:tabLst>
            </a:pPr>
            <a:r>
              <a:rPr lang="nb-NO" sz="1400" dirty="0">
                <a:latin typeface="Nunito" pitchFamily="2" charset="0"/>
                <a:ea typeface="Roboto Light" panose="02000000000000000000" pitchFamily="2" charset="0"/>
                <a:cs typeface="Lato Light" panose="020F0502020204030203" pitchFamily="34" charset="0"/>
              </a:rPr>
              <a:t>Stabiliserer  innkjøpskostnader og holder prisene nede</a:t>
            </a:r>
          </a:p>
        </p:txBody>
      </p:sp>
      <p:sp>
        <p:nvSpPr>
          <p:cNvPr id="35" name="TextBox 15">
            <a:extLst>
              <a:ext uri="{FF2B5EF4-FFF2-40B4-BE49-F238E27FC236}">
                <a16:creationId xmlns:a16="http://schemas.microsoft.com/office/drawing/2014/main" id="{58A0CAAE-824D-CD50-9D14-9EEB927B88A7}"/>
              </a:ext>
            </a:extLst>
          </p:cNvPr>
          <p:cNvSpPr txBox="1">
            <a:spLocks noChangeArrowheads="1"/>
          </p:cNvSpPr>
          <p:nvPr/>
        </p:nvSpPr>
        <p:spPr bwMode="auto">
          <a:xfrm>
            <a:off x="944207" y="2518137"/>
            <a:ext cx="3032468" cy="365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lvl="1" indent="0">
              <a:lnSpc>
                <a:spcPts val="2150"/>
              </a:lnSpc>
              <a:spcAft>
                <a:spcPts val="1200"/>
              </a:spcAft>
              <a:buClr>
                <a:srgbClr val="5A7532"/>
              </a:buClr>
              <a:tabLst>
                <a:tab pos="990600" algn="l"/>
              </a:tabLst>
            </a:pPr>
            <a:r>
              <a:rPr lang="nb-NO" sz="1600" b="1" dirty="0">
                <a:solidFill>
                  <a:srgbClr val="F28705"/>
                </a:solidFill>
                <a:latin typeface="Nunito" pitchFamily="2" charset="0"/>
                <a:ea typeface="Roboto Light" panose="02000000000000000000" pitchFamily="2" charset="0"/>
                <a:cs typeface="Lato Light" panose="020F0502020204030203" pitchFamily="34" charset="0"/>
              </a:rPr>
              <a:t>LANDBRUKSSAMVIRKENE</a:t>
            </a:r>
          </a:p>
        </p:txBody>
      </p:sp>
      <p:pic>
        <p:nvPicPr>
          <p:cNvPr id="36" name="Plassholder for bilde 20">
            <a:extLst>
              <a:ext uri="{FF2B5EF4-FFF2-40B4-BE49-F238E27FC236}">
                <a16:creationId xmlns:a16="http://schemas.microsoft.com/office/drawing/2014/main" id="{AFEB07AA-294B-7778-19B2-3E79B0A64EA6}"/>
              </a:ext>
            </a:extLst>
          </p:cNvPr>
          <p:cNvPicPr>
            <a:picLocks noChangeAspect="1"/>
          </p:cNvPicPr>
          <p:nvPr/>
        </p:nvPicPr>
        <p:blipFill rotWithShape="1">
          <a:blip r:embed="rId6">
            <a:extLst>
              <a:ext uri="{28A0092B-C50C-407E-A947-70E740481C1C}">
                <a14:useLocalDpi xmlns:a14="http://schemas.microsoft.com/office/drawing/2010/main" val="0"/>
              </a:ext>
            </a:extLst>
          </a:blip>
          <a:srcRect l="-5587" t="-12449" r="77994" b="-12449"/>
          <a:stretch/>
        </p:blipFill>
        <p:spPr>
          <a:xfrm>
            <a:off x="7973006" y="5998167"/>
            <a:ext cx="665552" cy="539561"/>
          </a:xfrm>
          <a:custGeom>
            <a:avLst/>
            <a:gdLst>
              <a:gd name="connsiteX0" fmla="*/ 290607 w 2641603"/>
              <a:gd name="connsiteY0" fmla="*/ 0 h 2141695"/>
              <a:gd name="connsiteX1" fmla="*/ 2350996 w 2641603"/>
              <a:gd name="connsiteY1" fmla="*/ 0 h 2141695"/>
              <a:gd name="connsiteX2" fmla="*/ 2641603 w 2641603"/>
              <a:gd name="connsiteY2" fmla="*/ 290607 h 2141695"/>
              <a:gd name="connsiteX3" fmla="*/ 2641603 w 2641603"/>
              <a:gd name="connsiteY3" fmla="*/ 1851088 h 2141695"/>
              <a:gd name="connsiteX4" fmla="*/ 2350996 w 2641603"/>
              <a:gd name="connsiteY4" fmla="*/ 2141695 h 2141695"/>
              <a:gd name="connsiteX5" fmla="*/ 290607 w 2641603"/>
              <a:gd name="connsiteY5" fmla="*/ 2141695 h 2141695"/>
              <a:gd name="connsiteX6" fmla="*/ 0 w 2641603"/>
              <a:gd name="connsiteY6" fmla="*/ 1851088 h 2141695"/>
              <a:gd name="connsiteX7" fmla="*/ 0 w 2641603"/>
              <a:gd name="connsiteY7" fmla="*/ 290607 h 2141695"/>
              <a:gd name="connsiteX8" fmla="*/ 290607 w 2641603"/>
              <a:gd name="connsiteY8" fmla="*/ 0 h 214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1603" h="2141695">
                <a:moveTo>
                  <a:pt x="290607" y="0"/>
                </a:moveTo>
                <a:lnTo>
                  <a:pt x="2350996" y="0"/>
                </a:lnTo>
                <a:cubicBezTo>
                  <a:pt x="2511494" y="0"/>
                  <a:pt x="2641603" y="130109"/>
                  <a:pt x="2641603" y="290607"/>
                </a:cubicBezTo>
                <a:lnTo>
                  <a:pt x="2641603" y="1851088"/>
                </a:lnTo>
                <a:cubicBezTo>
                  <a:pt x="2641603" y="2011586"/>
                  <a:pt x="2511494" y="2141695"/>
                  <a:pt x="2350996" y="2141695"/>
                </a:cubicBezTo>
                <a:lnTo>
                  <a:pt x="290607" y="2141695"/>
                </a:lnTo>
                <a:cubicBezTo>
                  <a:pt x="130109" y="2141695"/>
                  <a:pt x="0" y="2011586"/>
                  <a:pt x="0" y="1851088"/>
                </a:cubicBezTo>
                <a:lnTo>
                  <a:pt x="0" y="290607"/>
                </a:lnTo>
                <a:cubicBezTo>
                  <a:pt x="0" y="130109"/>
                  <a:pt x="130109" y="0"/>
                  <a:pt x="290607" y="0"/>
                </a:cubicBezTo>
                <a:close/>
              </a:path>
            </a:pathLst>
          </a:custGeom>
          <a:solidFill>
            <a:schemeClr val="bg1"/>
          </a:solidFill>
        </p:spPr>
      </p:pic>
      <p:pic>
        <p:nvPicPr>
          <p:cNvPr id="2" name="Grafikk 1">
            <a:extLst>
              <a:ext uri="{FF2B5EF4-FFF2-40B4-BE49-F238E27FC236}">
                <a16:creationId xmlns:a16="http://schemas.microsoft.com/office/drawing/2014/main" id="{319C35DF-7B80-F6D1-C663-53CC247A107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9911319">
            <a:off x="-103183" y="2443436"/>
            <a:ext cx="473425" cy="432000"/>
          </a:xfrm>
          <a:prstGeom prst="rect">
            <a:avLst/>
          </a:prstGeom>
        </p:spPr>
      </p:pic>
      <p:pic>
        <p:nvPicPr>
          <p:cNvPr id="4" name="Grafikk 3">
            <a:extLst>
              <a:ext uri="{FF2B5EF4-FFF2-40B4-BE49-F238E27FC236}">
                <a16:creationId xmlns:a16="http://schemas.microsoft.com/office/drawing/2014/main" id="{855FC93A-FDC8-C7B1-76A5-ABEE2837AB1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53333" y="6221052"/>
            <a:ext cx="762000" cy="762000"/>
          </a:xfrm>
          <a:prstGeom prst="rect">
            <a:avLst/>
          </a:prstGeom>
        </p:spPr>
      </p:pic>
      <p:sp>
        <p:nvSpPr>
          <p:cNvPr id="5" name="TextBox 15">
            <a:extLst>
              <a:ext uri="{FF2B5EF4-FFF2-40B4-BE49-F238E27FC236}">
                <a16:creationId xmlns:a16="http://schemas.microsoft.com/office/drawing/2014/main" id="{62C4F1C2-9159-B16A-2808-4A901798D461}"/>
              </a:ext>
            </a:extLst>
          </p:cNvPr>
          <p:cNvSpPr txBox="1">
            <a:spLocks noChangeArrowheads="1"/>
          </p:cNvSpPr>
          <p:nvPr/>
        </p:nvSpPr>
        <p:spPr bwMode="auto">
          <a:xfrm>
            <a:off x="8914993" y="468192"/>
            <a:ext cx="3116645" cy="365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lvl="1" indent="0" algn="ctr">
              <a:lnSpc>
                <a:spcPts val="2150"/>
              </a:lnSpc>
              <a:spcAft>
                <a:spcPts val="1200"/>
              </a:spcAft>
              <a:buClr>
                <a:srgbClr val="5A7532"/>
              </a:buClr>
              <a:tabLst>
                <a:tab pos="990600" algn="l"/>
              </a:tabLst>
            </a:pPr>
            <a:r>
              <a:rPr lang="nb-NO" sz="1600" b="1" dirty="0">
                <a:solidFill>
                  <a:srgbClr val="F28705"/>
                </a:solidFill>
                <a:latin typeface="Nunito" pitchFamily="2" charset="0"/>
                <a:ea typeface="Roboto Light" panose="02000000000000000000" pitchFamily="2" charset="0"/>
                <a:cs typeface="Lato Light" panose="020F0502020204030203" pitchFamily="34" charset="0"/>
              </a:rPr>
              <a:t>UTVIKLING RÅVAREPRIS</a:t>
            </a:r>
          </a:p>
        </p:txBody>
      </p:sp>
      <p:sp>
        <p:nvSpPr>
          <p:cNvPr id="8" name="TextBox 15">
            <a:extLst>
              <a:ext uri="{FF2B5EF4-FFF2-40B4-BE49-F238E27FC236}">
                <a16:creationId xmlns:a16="http://schemas.microsoft.com/office/drawing/2014/main" id="{5A24A881-8481-C354-BB3E-2434CF944005}"/>
              </a:ext>
            </a:extLst>
          </p:cNvPr>
          <p:cNvSpPr txBox="1">
            <a:spLocks noChangeArrowheads="1"/>
          </p:cNvSpPr>
          <p:nvPr/>
        </p:nvSpPr>
        <p:spPr bwMode="auto">
          <a:xfrm>
            <a:off x="11344542" y="1449194"/>
            <a:ext cx="831538" cy="350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lvl="1" indent="0">
              <a:lnSpc>
                <a:spcPts val="2150"/>
              </a:lnSpc>
              <a:spcAft>
                <a:spcPts val="1200"/>
              </a:spcAft>
              <a:buClr>
                <a:srgbClr val="5A7532"/>
              </a:buClr>
              <a:tabLst>
                <a:tab pos="990600" algn="l"/>
              </a:tabLst>
            </a:pPr>
            <a:r>
              <a:rPr lang="nb-NO" sz="900" dirty="0">
                <a:latin typeface="Nunito" pitchFamily="2" charset="0"/>
                <a:ea typeface="Roboto Light" panose="02000000000000000000" pitchFamily="2" charset="0"/>
                <a:cs typeface="Lato Light" panose="020F0502020204030203" pitchFamily="34" charset="0"/>
              </a:rPr>
              <a:t>Norge</a:t>
            </a:r>
          </a:p>
        </p:txBody>
      </p:sp>
      <p:sp>
        <p:nvSpPr>
          <p:cNvPr id="11" name="TextBox 15">
            <a:extLst>
              <a:ext uri="{FF2B5EF4-FFF2-40B4-BE49-F238E27FC236}">
                <a16:creationId xmlns:a16="http://schemas.microsoft.com/office/drawing/2014/main" id="{EAB2C608-380B-F199-2018-F3FF30EBA0EF}"/>
              </a:ext>
            </a:extLst>
          </p:cNvPr>
          <p:cNvSpPr txBox="1">
            <a:spLocks noChangeArrowheads="1"/>
          </p:cNvSpPr>
          <p:nvPr/>
        </p:nvSpPr>
        <p:spPr bwMode="auto">
          <a:xfrm>
            <a:off x="11442859" y="1979528"/>
            <a:ext cx="831538" cy="350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lvl="1" indent="0">
              <a:lnSpc>
                <a:spcPts val="2150"/>
              </a:lnSpc>
              <a:spcAft>
                <a:spcPts val="1200"/>
              </a:spcAft>
              <a:buClr>
                <a:srgbClr val="5A7532"/>
              </a:buClr>
              <a:tabLst>
                <a:tab pos="990600" algn="l"/>
              </a:tabLst>
            </a:pPr>
            <a:r>
              <a:rPr lang="nb-NO" sz="900" dirty="0">
                <a:latin typeface="Nunito" pitchFamily="2" charset="0"/>
                <a:ea typeface="Roboto Light" panose="02000000000000000000" pitchFamily="2" charset="0"/>
                <a:cs typeface="Lato Light" panose="020F0502020204030203" pitchFamily="34" charset="0"/>
              </a:rPr>
              <a:t>EU</a:t>
            </a:r>
          </a:p>
        </p:txBody>
      </p:sp>
    </p:spTree>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Grafikk 46083">
            <a:extLst>
              <a:ext uri="{FF2B5EF4-FFF2-40B4-BE49-F238E27FC236}">
                <a16:creationId xmlns:a16="http://schemas.microsoft.com/office/drawing/2014/main" id="{2519C680-EDDA-E101-F975-3DD304D689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477739">
            <a:off x="11100735" y="3737961"/>
            <a:ext cx="432000" cy="432000"/>
          </a:xfrm>
          <a:prstGeom prst="rect">
            <a:avLst/>
          </a:prstGeom>
        </p:spPr>
      </p:pic>
      <p:sp>
        <p:nvSpPr>
          <p:cNvPr id="4" name="Round Single Corner Rectangle 3">
            <a:extLst>
              <a:ext uri="{FF2B5EF4-FFF2-40B4-BE49-F238E27FC236}">
                <a16:creationId xmlns:a16="http://schemas.microsoft.com/office/drawing/2014/main" id="{E675E531-BF91-24B1-819B-0F3C462F7065}"/>
              </a:ext>
            </a:extLst>
          </p:cNvPr>
          <p:cNvSpPr/>
          <p:nvPr/>
        </p:nvSpPr>
        <p:spPr>
          <a:xfrm>
            <a:off x="-23813" y="3429000"/>
            <a:ext cx="10618788" cy="3481388"/>
          </a:xfrm>
          <a:prstGeom prst="round1Rect">
            <a:avLst>
              <a:gd name="adj" fmla="val 14783"/>
            </a:avLst>
          </a:prstGeom>
          <a:solidFill>
            <a:srgbClr val="82A8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9" name="Plassholder for bilde 8">
            <a:extLst>
              <a:ext uri="{FF2B5EF4-FFF2-40B4-BE49-F238E27FC236}">
                <a16:creationId xmlns:a16="http://schemas.microsoft.com/office/drawing/2014/main" id="{DB7BFF2C-78FF-29D8-CEEA-8BC8358721D5}"/>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a:stretch/>
        </p:blipFill>
        <p:spPr>
          <a:xfrm>
            <a:off x="746125" y="1252538"/>
            <a:ext cx="4745038" cy="4700587"/>
          </a:xfrm>
        </p:spPr>
      </p:pic>
      <p:sp>
        <p:nvSpPr>
          <p:cNvPr id="5" name="Rectangle: Rounded Corners 11">
            <a:extLst>
              <a:ext uri="{FF2B5EF4-FFF2-40B4-BE49-F238E27FC236}">
                <a16:creationId xmlns:a16="http://schemas.microsoft.com/office/drawing/2014/main" id="{6EF175BA-DC1F-1BD8-342E-C90A400880A8}"/>
              </a:ext>
            </a:extLst>
          </p:cNvPr>
          <p:cNvSpPr/>
          <p:nvPr/>
        </p:nvSpPr>
        <p:spPr>
          <a:xfrm rot="5400000">
            <a:off x="11037094" y="5826919"/>
            <a:ext cx="369888" cy="863600"/>
          </a:xfrm>
          <a:prstGeom prst="roundRect">
            <a:avLst>
              <a:gd name="adj" fmla="val 50000"/>
            </a:avLst>
          </a:prstGeom>
          <a:gradFill>
            <a:gsLst>
              <a:gs pos="0">
                <a:srgbClr val="007367"/>
              </a:gs>
              <a:gs pos="100000">
                <a:srgbClr val="00736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6" name="Slide Number Placeholder 3">
            <a:extLst>
              <a:ext uri="{FF2B5EF4-FFF2-40B4-BE49-F238E27FC236}">
                <a16:creationId xmlns:a16="http://schemas.microsoft.com/office/drawing/2014/main" id="{1037157B-A47F-829A-065D-666E9E3C0ED2}"/>
              </a:ext>
            </a:extLst>
          </p:cNvPr>
          <p:cNvSpPr txBox="1">
            <a:spLocks/>
          </p:cNvSpPr>
          <p:nvPr/>
        </p:nvSpPr>
        <p:spPr bwMode="auto">
          <a:xfrm>
            <a:off x="10987088" y="6118225"/>
            <a:ext cx="47148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fld id="{B2B5A345-A607-45DF-A75F-9CE106888AFE}" type="slidenum">
              <a:rPr lang="en-US" altLang="nb-NO" sz="1400">
                <a:solidFill>
                  <a:schemeClr val="bg1"/>
                </a:solidFill>
                <a:latin typeface="Poppins SemiBold" panose="00000700000000000000" pitchFamily="2" charset="0"/>
                <a:cs typeface="Poppins SemiBold" panose="00000700000000000000" pitchFamily="2" charset="0"/>
              </a:rPr>
              <a:pPr algn="ctr" eaLnBrk="1" hangingPunct="1"/>
              <a:t>28</a:t>
            </a:fld>
            <a:endParaRPr lang="en-US" altLang="nb-NO" sz="1400">
              <a:solidFill>
                <a:schemeClr val="bg1"/>
              </a:solidFill>
              <a:latin typeface="Poppins SemiBold" panose="00000700000000000000" pitchFamily="2" charset="0"/>
              <a:cs typeface="Poppins SemiBold" panose="00000700000000000000" pitchFamily="2" charset="0"/>
            </a:endParaRPr>
          </a:p>
        </p:txBody>
      </p:sp>
      <p:pic>
        <p:nvPicPr>
          <p:cNvPr id="7" name="Bilde 6">
            <a:extLst>
              <a:ext uri="{FF2B5EF4-FFF2-40B4-BE49-F238E27FC236}">
                <a16:creationId xmlns:a16="http://schemas.microsoft.com/office/drawing/2014/main" id="{341AAF6D-7AEF-605B-8686-997D0AC463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834" y="357376"/>
            <a:ext cx="1969200" cy="539561"/>
          </a:xfrm>
          <a:prstGeom prst="rect">
            <a:avLst/>
          </a:prstGeom>
        </p:spPr>
      </p:pic>
      <p:sp>
        <p:nvSpPr>
          <p:cNvPr id="11" name="Oval 15">
            <a:extLst>
              <a:ext uri="{FF2B5EF4-FFF2-40B4-BE49-F238E27FC236}">
                <a16:creationId xmlns:a16="http://schemas.microsoft.com/office/drawing/2014/main" id="{D12D714A-A765-FE19-2FE3-97EBCD529D03}"/>
              </a:ext>
            </a:extLst>
          </p:cNvPr>
          <p:cNvSpPr/>
          <p:nvPr/>
        </p:nvSpPr>
        <p:spPr>
          <a:xfrm>
            <a:off x="609025" y="1731168"/>
            <a:ext cx="279400" cy="279400"/>
          </a:xfrm>
          <a:prstGeom prst="ellipse">
            <a:avLst/>
          </a:prstGeom>
          <a:solidFill>
            <a:srgbClr val="F287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grpSp>
        <p:nvGrpSpPr>
          <p:cNvPr id="31" name="Gruppe 30">
            <a:extLst>
              <a:ext uri="{FF2B5EF4-FFF2-40B4-BE49-F238E27FC236}">
                <a16:creationId xmlns:a16="http://schemas.microsoft.com/office/drawing/2014/main" id="{8281F84C-F8A5-97CA-6C9F-40BC52A3AC56}"/>
              </a:ext>
            </a:extLst>
          </p:cNvPr>
          <p:cNvGrpSpPr/>
          <p:nvPr/>
        </p:nvGrpSpPr>
        <p:grpSpPr>
          <a:xfrm>
            <a:off x="6126012" y="3962513"/>
            <a:ext cx="3988665" cy="2352858"/>
            <a:chOff x="6132513" y="3736975"/>
            <a:chExt cx="3988665" cy="2352858"/>
          </a:xfrm>
        </p:grpSpPr>
        <p:grpSp>
          <p:nvGrpSpPr>
            <p:cNvPr id="13" name="Gruppe 12">
              <a:extLst>
                <a:ext uri="{FF2B5EF4-FFF2-40B4-BE49-F238E27FC236}">
                  <a16:creationId xmlns:a16="http://schemas.microsoft.com/office/drawing/2014/main" id="{79F02FD2-D036-A364-19B7-B2E367388A1F}"/>
                </a:ext>
              </a:extLst>
            </p:cNvPr>
            <p:cNvGrpSpPr/>
            <p:nvPr/>
          </p:nvGrpSpPr>
          <p:grpSpPr>
            <a:xfrm>
              <a:off x="6132513" y="3736975"/>
              <a:ext cx="3915496" cy="338554"/>
              <a:chOff x="6132513" y="3736975"/>
              <a:chExt cx="3915496" cy="338554"/>
            </a:xfrm>
          </p:grpSpPr>
          <p:grpSp>
            <p:nvGrpSpPr>
              <p:cNvPr id="46087" name="Group 13">
                <a:extLst>
                  <a:ext uri="{FF2B5EF4-FFF2-40B4-BE49-F238E27FC236}">
                    <a16:creationId xmlns:a16="http://schemas.microsoft.com/office/drawing/2014/main" id="{8E4FEF4F-ED35-6EBF-A650-8FA47D58D4DB}"/>
                  </a:ext>
                </a:extLst>
              </p:cNvPr>
              <p:cNvGrpSpPr>
                <a:grpSpLocks/>
              </p:cNvGrpSpPr>
              <p:nvPr/>
            </p:nvGrpSpPr>
            <p:grpSpPr bwMode="auto">
              <a:xfrm>
                <a:off x="6132513" y="3763963"/>
                <a:ext cx="250825" cy="250825"/>
                <a:chOff x="1521381" y="3406668"/>
                <a:chExt cx="251164" cy="251164"/>
              </a:xfrm>
            </p:grpSpPr>
            <p:sp>
              <p:nvSpPr>
                <p:cNvPr id="17" name="Oval 16">
                  <a:extLst>
                    <a:ext uri="{FF2B5EF4-FFF2-40B4-BE49-F238E27FC236}">
                      <a16:creationId xmlns:a16="http://schemas.microsoft.com/office/drawing/2014/main" id="{FBF146F8-B3A3-0FFA-C74F-7A1DB98EA3D6}"/>
                    </a:ext>
                  </a:extLst>
                </p:cNvPr>
                <p:cNvSpPr/>
                <p:nvPr/>
              </p:nvSpPr>
              <p:spPr>
                <a:xfrm>
                  <a:off x="1521381" y="3406668"/>
                  <a:ext cx="251164" cy="251164"/>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pic>
              <p:nvPicPr>
                <p:cNvPr id="46101" name="Graphic 17">
                  <a:extLst>
                    <a:ext uri="{FF2B5EF4-FFF2-40B4-BE49-F238E27FC236}">
                      <a16:creationId xmlns:a16="http://schemas.microsoft.com/office/drawing/2014/main" id="{2727002B-2B81-3BB4-ADC3-4444CF74BD7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74963" y="3463808"/>
                  <a:ext cx="144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6089" name="TextBox 15">
                <a:extLst>
                  <a:ext uri="{FF2B5EF4-FFF2-40B4-BE49-F238E27FC236}">
                    <a16:creationId xmlns:a16="http://schemas.microsoft.com/office/drawing/2014/main" id="{811A1844-CCA0-4200-1C11-9A6E1EEFEAF0}"/>
                  </a:ext>
                </a:extLst>
              </p:cNvPr>
              <p:cNvSpPr txBox="1">
                <a:spLocks noChangeArrowheads="1"/>
              </p:cNvSpPr>
              <p:nvPr/>
            </p:nvSpPr>
            <p:spPr bwMode="auto">
              <a:xfrm>
                <a:off x="6486525" y="3736975"/>
                <a:ext cx="35614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nb-NO" altLang="nb-NO" sz="1600" b="1" dirty="0">
                    <a:solidFill>
                      <a:schemeClr val="bg1"/>
                    </a:solidFill>
                    <a:latin typeface="Nunito" pitchFamily="2" charset="0"/>
                  </a:rPr>
                  <a:t>Stimulerer til aktivitet</a:t>
                </a:r>
                <a:endParaRPr lang="id-ID" altLang="nb-NO" sz="1600" b="1" dirty="0">
                  <a:solidFill>
                    <a:schemeClr val="bg1"/>
                  </a:solidFill>
                  <a:latin typeface="Nunito" pitchFamily="2" charset="0"/>
                </a:endParaRPr>
              </a:p>
            </p:txBody>
          </p:sp>
        </p:grpSp>
        <p:grpSp>
          <p:nvGrpSpPr>
            <p:cNvPr id="14" name="Gruppe 13">
              <a:extLst>
                <a:ext uri="{FF2B5EF4-FFF2-40B4-BE49-F238E27FC236}">
                  <a16:creationId xmlns:a16="http://schemas.microsoft.com/office/drawing/2014/main" id="{4692C230-A143-70DE-B2F0-6E5057127B19}"/>
                </a:ext>
              </a:extLst>
            </p:cNvPr>
            <p:cNvGrpSpPr/>
            <p:nvPr/>
          </p:nvGrpSpPr>
          <p:grpSpPr>
            <a:xfrm>
              <a:off x="6132513" y="4411383"/>
              <a:ext cx="3988232" cy="338554"/>
              <a:chOff x="6132513" y="5062538"/>
              <a:chExt cx="3988232" cy="338554"/>
            </a:xfrm>
          </p:grpSpPr>
          <p:grpSp>
            <p:nvGrpSpPr>
              <p:cNvPr id="46090" name="Group 19">
                <a:extLst>
                  <a:ext uri="{FF2B5EF4-FFF2-40B4-BE49-F238E27FC236}">
                    <a16:creationId xmlns:a16="http://schemas.microsoft.com/office/drawing/2014/main" id="{2294A8C9-29C9-4245-EB0B-15DAB769ED6B}"/>
                  </a:ext>
                </a:extLst>
              </p:cNvPr>
              <p:cNvGrpSpPr>
                <a:grpSpLocks/>
              </p:cNvGrpSpPr>
              <p:nvPr/>
            </p:nvGrpSpPr>
            <p:grpSpPr bwMode="auto">
              <a:xfrm>
                <a:off x="6132513" y="5091113"/>
                <a:ext cx="250825" cy="250825"/>
                <a:chOff x="1521381" y="3406668"/>
                <a:chExt cx="251164" cy="251164"/>
              </a:xfrm>
            </p:grpSpPr>
            <p:sp>
              <p:nvSpPr>
                <p:cNvPr id="23" name="Oval 22">
                  <a:extLst>
                    <a:ext uri="{FF2B5EF4-FFF2-40B4-BE49-F238E27FC236}">
                      <a16:creationId xmlns:a16="http://schemas.microsoft.com/office/drawing/2014/main" id="{91C45E1B-8B86-8695-E358-86E5E97C9FF3}"/>
                    </a:ext>
                  </a:extLst>
                </p:cNvPr>
                <p:cNvSpPr/>
                <p:nvPr/>
              </p:nvSpPr>
              <p:spPr>
                <a:xfrm>
                  <a:off x="1521381" y="3406668"/>
                  <a:ext cx="251164" cy="251164"/>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pic>
              <p:nvPicPr>
                <p:cNvPr id="46099" name="Graphic 23">
                  <a:extLst>
                    <a:ext uri="{FF2B5EF4-FFF2-40B4-BE49-F238E27FC236}">
                      <a16:creationId xmlns:a16="http://schemas.microsoft.com/office/drawing/2014/main" id="{257C0C93-2E17-F683-CB05-70292C3FA8E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74963" y="3463808"/>
                  <a:ext cx="144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6092" name="TextBox 21">
                <a:extLst>
                  <a:ext uri="{FF2B5EF4-FFF2-40B4-BE49-F238E27FC236}">
                    <a16:creationId xmlns:a16="http://schemas.microsoft.com/office/drawing/2014/main" id="{2FED6516-B193-D7CC-F0FE-46A5C42567FF}"/>
                  </a:ext>
                </a:extLst>
              </p:cNvPr>
              <p:cNvSpPr txBox="1">
                <a:spLocks noChangeArrowheads="1"/>
              </p:cNvSpPr>
              <p:nvPr/>
            </p:nvSpPr>
            <p:spPr bwMode="auto">
              <a:xfrm>
                <a:off x="6486525" y="5062538"/>
                <a:ext cx="36342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nb-NO" altLang="nb-NO" sz="1600" b="1" dirty="0">
                    <a:solidFill>
                      <a:schemeClr val="bg1"/>
                    </a:solidFill>
                    <a:latin typeface="Nunito" pitchFamily="2" charset="0"/>
                  </a:rPr>
                  <a:t>Nå økonomiske mål</a:t>
                </a:r>
                <a:endParaRPr lang="id-ID" altLang="nb-NO" sz="1600" b="1" dirty="0">
                  <a:solidFill>
                    <a:schemeClr val="bg1"/>
                  </a:solidFill>
                  <a:latin typeface="Nunito" pitchFamily="2" charset="0"/>
                </a:endParaRPr>
              </a:p>
            </p:txBody>
          </p:sp>
        </p:grpSp>
        <p:grpSp>
          <p:nvGrpSpPr>
            <p:cNvPr id="16" name="Gruppe 15">
              <a:extLst>
                <a:ext uri="{FF2B5EF4-FFF2-40B4-BE49-F238E27FC236}">
                  <a16:creationId xmlns:a16="http://schemas.microsoft.com/office/drawing/2014/main" id="{4FEA7832-51EC-D9CE-711B-9411D75842EB}"/>
                </a:ext>
              </a:extLst>
            </p:cNvPr>
            <p:cNvGrpSpPr/>
            <p:nvPr/>
          </p:nvGrpSpPr>
          <p:grpSpPr>
            <a:xfrm>
              <a:off x="6132946" y="5076871"/>
              <a:ext cx="3915496" cy="338554"/>
              <a:chOff x="6132513" y="3736975"/>
              <a:chExt cx="3915496" cy="338554"/>
            </a:xfrm>
          </p:grpSpPr>
          <p:grpSp>
            <p:nvGrpSpPr>
              <p:cNvPr id="18" name="Group 13">
                <a:extLst>
                  <a:ext uri="{FF2B5EF4-FFF2-40B4-BE49-F238E27FC236}">
                    <a16:creationId xmlns:a16="http://schemas.microsoft.com/office/drawing/2014/main" id="{C3A2921F-7713-5CE5-50AC-4AA293E4DB80}"/>
                  </a:ext>
                </a:extLst>
              </p:cNvPr>
              <p:cNvGrpSpPr>
                <a:grpSpLocks/>
              </p:cNvGrpSpPr>
              <p:nvPr/>
            </p:nvGrpSpPr>
            <p:grpSpPr bwMode="auto">
              <a:xfrm>
                <a:off x="6132513" y="3763963"/>
                <a:ext cx="250825" cy="250825"/>
                <a:chOff x="1521381" y="3406668"/>
                <a:chExt cx="251164" cy="251164"/>
              </a:xfrm>
            </p:grpSpPr>
            <p:sp>
              <p:nvSpPr>
                <p:cNvPr id="20" name="Oval 16">
                  <a:extLst>
                    <a:ext uri="{FF2B5EF4-FFF2-40B4-BE49-F238E27FC236}">
                      <a16:creationId xmlns:a16="http://schemas.microsoft.com/office/drawing/2014/main" id="{3A5508CD-B010-565D-DDA9-547699D58024}"/>
                    </a:ext>
                  </a:extLst>
                </p:cNvPr>
                <p:cNvSpPr/>
                <p:nvPr/>
              </p:nvSpPr>
              <p:spPr>
                <a:xfrm>
                  <a:off x="1521381" y="3406668"/>
                  <a:ext cx="251164" cy="251164"/>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pic>
              <p:nvPicPr>
                <p:cNvPr id="21" name="Graphic 17">
                  <a:extLst>
                    <a:ext uri="{FF2B5EF4-FFF2-40B4-BE49-F238E27FC236}">
                      <a16:creationId xmlns:a16="http://schemas.microsoft.com/office/drawing/2014/main" id="{7DDBD3E4-0708-A826-8F25-A626149299C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74963" y="3463808"/>
                  <a:ext cx="144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extBox 15">
                <a:extLst>
                  <a:ext uri="{FF2B5EF4-FFF2-40B4-BE49-F238E27FC236}">
                    <a16:creationId xmlns:a16="http://schemas.microsoft.com/office/drawing/2014/main" id="{D3B94F17-ABB4-D814-1707-C94046BDA936}"/>
                  </a:ext>
                </a:extLst>
              </p:cNvPr>
              <p:cNvSpPr txBox="1">
                <a:spLocks noChangeArrowheads="1"/>
              </p:cNvSpPr>
              <p:nvPr/>
            </p:nvSpPr>
            <p:spPr bwMode="auto">
              <a:xfrm>
                <a:off x="6486525" y="3736975"/>
                <a:ext cx="35614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nb-NO" altLang="nb-NO" sz="1600" b="1" dirty="0">
                    <a:solidFill>
                      <a:schemeClr val="bg1"/>
                    </a:solidFill>
                    <a:latin typeface="Nunito" pitchFamily="2" charset="0"/>
                  </a:rPr>
                  <a:t>Optimal medlemsnytte</a:t>
                </a:r>
                <a:endParaRPr lang="id-ID" altLang="nb-NO" sz="1600" b="1" dirty="0">
                  <a:solidFill>
                    <a:schemeClr val="bg1"/>
                  </a:solidFill>
                  <a:latin typeface="Nunito" pitchFamily="2" charset="0"/>
                </a:endParaRPr>
              </a:p>
            </p:txBody>
          </p:sp>
        </p:grpSp>
        <p:grpSp>
          <p:nvGrpSpPr>
            <p:cNvPr id="22" name="Gruppe 21">
              <a:extLst>
                <a:ext uri="{FF2B5EF4-FFF2-40B4-BE49-F238E27FC236}">
                  <a16:creationId xmlns:a16="http://schemas.microsoft.com/office/drawing/2014/main" id="{B56274CE-71CB-4AE4-21FC-DE55239570AC}"/>
                </a:ext>
              </a:extLst>
            </p:cNvPr>
            <p:cNvGrpSpPr/>
            <p:nvPr/>
          </p:nvGrpSpPr>
          <p:grpSpPr>
            <a:xfrm>
              <a:off x="6132946" y="5751279"/>
              <a:ext cx="3988232" cy="338554"/>
              <a:chOff x="6132513" y="5062538"/>
              <a:chExt cx="3988232" cy="338554"/>
            </a:xfrm>
          </p:grpSpPr>
          <p:grpSp>
            <p:nvGrpSpPr>
              <p:cNvPr id="24" name="Group 19">
                <a:extLst>
                  <a:ext uri="{FF2B5EF4-FFF2-40B4-BE49-F238E27FC236}">
                    <a16:creationId xmlns:a16="http://schemas.microsoft.com/office/drawing/2014/main" id="{5BFEEB56-01C4-E8D3-05CA-3307B4E5BF39}"/>
                  </a:ext>
                </a:extLst>
              </p:cNvPr>
              <p:cNvGrpSpPr>
                <a:grpSpLocks/>
              </p:cNvGrpSpPr>
              <p:nvPr/>
            </p:nvGrpSpPr>
            <p:grpSpPr bwMode="auto">
              <a:xfrm>
                <a:off x="6132513" y="5091113"/>
                <a:ext cx="250825" cy="250825"/>
                <a:chOff x="1521381" y="3406668"/>
                <a:chExt cx="251164" cy="251164"/>
              </a:xfrm>
            </p:grpSpPr>
            <p:sp>
              <p:nvSpPr>
                <p:cNvPr id="26" name="Oval 22">
                  <a:extLst>
                    <a:ext uri="{FF2B5EF4-FFF2-40B4-BE49-F238E27FC236}">
                      <a16:creationId xmlns:a16="http://schemas.microsoft.com/office/drawing/2014/main" id="{B405C935-0381-400C-585B-4FFA94C76942}"/>
                    </a:ext>
                  </a:extLst>
                </p:cNvPr>
                <p:cNvSpPr/>
                <p:nvPr/>
              </p:nvSpPr>
              <p:spPr>
                <a:xfrm>
                  <a:off x="1521381" y="3406668"/>
                  <a:ext cx="251164" cy="251164"/>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pic>
              <p:nvPicPr>
                <p:cNvPr id="29" name="Graphic 23">
                  <a:extLst>
                    <a:ext uri="{FF2B5EF4-FFF2-40B4-BE49-F238E27FC236}">
                      <a16:creationId xmlns:a16="http://schemas.microsoft.com/office/drawing/2014/main" id="{AEE116E2-484C-6748-486D-429AD06E5F2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74963" y="3463808"/>
                  <a:ext cx="144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TextBox 21">
                <a:extLst>
                  <a:ext uri="{FF2B5EF4-FFF2-40B4-BE49-F238E27FC236}">
                    <a16:creationId xmlns:a16="http://schemas.microsoft.com/office/drawing/2014/main" id="{4ED09CDD-50C4-0558-C5B5-50223AD0CE27}"/>
                  </a:ext>
                </a:extLst>
              </p:cNvPr>
              <p:cNvSpPr txBox="1">
                <a:spLocks noChangeArrowheads="1"/>
              </p:cNvSpPr>
              <p:nvPr/>
            </p:nvSpPr>
            <p:spPr bwMode="auto">
              <a:xfrm>
                <a:off x="6486525" y="5062538"/>
                <a:ext cx="36342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nb-NO" altLang="nb-NO" sz="1600" b="1" dirty="0">
                    <a:solidFill>
                      <a:schemeClr val="bg1"/>
                    </a:solidFill>
                    <a:latin typeface="Nunito" pitchFamily="2" charset="0"/>
                  </a:rPr>
                  <a:t>Demokratisk kontroll i verdikjeden</a:t>
                </a:r>
                <a:endParaRPr lang="id-ID" altLang="nb-NO" sz="1600" b="1" dirty="0">
                  <a:solidFill>
                    <a:schemeClr val="bg1"/>
                  </a:solidFill>
                  <a:latin typeface="Nunito" pitchFamily="2" charset="0"/>
                </a:endParaRPr>
              </a:p>
            </p:txBody>
          </p:sp>
        </p:grpSp>
      </p:grpSp>
      <p:sp>
        <p:nvSpPr>
          <p:cNvPr id="46080" name="TextBox 16">
            <a:extLst>
              <a:ext uri="{FF2B5EF4-FFF2-40B4-BE49-F238E27FC236}">
                <a16:creationId xmlns:a16="http://schemas.microsoft.com/office/drawing/2014/main" id="{D2913F4F-C14C-F0B3-F160-D3919250EE1A}"/>
              </a:ext>
            </a:extLst>
          </p:cNvPr>
          <p:cNvSpPr txBox="1">
            <a:spLocks noChangeArrowheads="1"/>
          </p:cNvSpPr>
          <p:nvPr/>
        </p:nvSpPr>
        <p:spPr bwMode="auto">
          <a:xfrm>
            <a:off x="5154324" y="2355350"/>
            <a:ext cx="64995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Aft>
                <a:spcPts val="600"/>
              </a:spcAft>
            </a:pPr>
            <a:r>
              <a:rPr lang="nb-NO" sz="1600" b="1" dirty="0">
                <a:solidFill>
                  <a:srgbClr val="F28705"/>
                </a:solidFill>
                <a:latin typeface="Nunito" pitchFamily="2" charset="0"/>
                <a:ea typeface="Roboto" panose="02000000000000000000" pitchFamily="2" charset="0"/>
                <a:cs typeface="Lato Light" panose="020F0502020204030203" pitchFamily="34" charset="0"/>
              </a:rPr>
              <a:t>SAMVIKE</a:t>
            </a:r>
            <a:r>
              <a:rPr lang="nb-NO" sz="1600" dirty="0">
                <a:latin typeface="Nunito" pitchFamily="2" charset="0"/>
                <a:ea typeface="Roboto" panose="02000000000000000000" pitchFamily="2" charset="0"/>
                <a:cs typeface="Lato Light" panose="020F0502020204030203" pitchFamily="34" charset="0"/>
              </a:rPr>
              <a:t> beregner utbetaling av overskudd basert på </a:t>
            </a:r>
            <a:r>
              <a:rPr lang="nb-NO" sz="1600" b="1" dirty="0">
                <a:solidFill>
                  <a:srgbClr val="5A7532"/>
                </a:solidFill>
                <a:latin typeface="Nunito" pitchFamily="2" charset="0"/>
                <a:ea typeface="Roboto" panose="02000000000000000000" pitchFamily="2" charset="0"/>
                <a:cs typeface="Lato Light" panose="020F0502020204030203" pitchFamily="34" charset="0"/>
              </a:rPr>
              <a:t>OMSETNING</a:t>
            </a:r>
            <a:endParaRPr lang="nb-NO" sz="1600" dirty="0">
              <a:latin typeface="Nunito" pitchFamily="2" charset="0"/>
              <a:ea typeface="Roboto" panose="02000000000000000000" pitchFamily="2" charset="0"/>
              <a:cs typeface="Lato Light" panose="020F0502020204030203" pitchFamily="34" charset="0"/>
            </a:endParaRPr>
          </a:p>
        </p:txBody>
      </p:sp>
      <p:sp>
        <p:nvSpPr>
          <p:cNvPr id="46081" name="TextBox 7">
            <a:extLst>
              <a:ext uri="{FF2B5EF4-FFF2-40B4-BE49-F238E27FC236}">
                <a16:creationId xmlns:a16="http://schemas.microsoft.com/office/drawing/2014/main" id="{835DC70C-6D68-2E3F-A2A2-2665B187E76D}"/>
              </a:ext>
            </a:extLst>
          </p:cNvPr>
          <p:cNvSpPr txBox="1"/>
          <p:nvPr/>
        </p:nvSpPr>
        <p:spPr>
          <a:xfrm>
            <a:off x="5288901" y="461976"/>
            <a:ext cx="4429919" cy="1323439"/>
          </a:xfrm>
          <a:prstGeom prst="rect">
            <a:avLst/>
          </a:prstGeom>
          <a:noFill/>
        </p:spPr>
        <p:txBody>
          <a:bodyPr wrap="square">
            <a:spAutoFit/>
          </a:bodyPr>
          <a:lstStyle/>
          <a:p>
            <a:pPr eaLnBrk="1" fontAlgn="auto" hangingPunct="1">
              <a:spcBef>
                <a:spcPts val="0"/>
              </a:spcBef>
              <a:spcAft>
                <a:spcPts val="0"/>
              </a:spcAft>
              <a:defRPr/>
            </a:pPr>
            <a:r>
              <a:rPr lang="nb-NO" sz="4000" b="1" dirty="0">
                <a:solidFill>
                  <a:srgbClr val="01474F"/>
                </a:solidFill>
                <a:latin typeface="Poppins SemiBold" panose="00000700000000000000" pitchFamily="2" charset="0"/>
                <a:cs typeface="Poppins SemiBold" panose="00000700000000000000" pitchFamily="2" charset="0"/>
              </a:rPr>
              <a:t>Andel av</a:t>
            </a:r>
          </a:p>
          <a:p>
            <a:pPr eaLnBrk="1" fontAlgn="auto" hangingPunct="1">
              <a:spcBef>
                <a:spcPts val="0"/>
              </a:spcBef>
              <a:spcAft>
                <a:spcPts val="0"/>
              </a:spcAft>
              <a:defRPr/>
            </a:pPr>
            <a:r>
              <a:rPr lang="nb-NO" sz="4000" b="1" dirty="0">
                <a:solidFill>
                  <a:srgbClr val="5A7532"/>
                </a:solidFill>
                <a:latin typeface="Poppins SemiBold" panose="00000700000000000000" pitchFamily="2" charset="0"/>
                <a:cs typeface="Poppins SemiBold" panose="00000700000000000000" pitchFamily="2" charset="0"/>
              </a:rPr>
              <a:t>OVERSKUDD</a:t>
            </a:r>
          </a:p>
        </p:txBody>
      </p:sp>
      <p:pic>
        <p:nvPicPr>
          <p:cNvPr id="46086" name="Grafikk 46085">
            <a:extLst>
              <a:ext uri="{FF2B5EF4-FFF2-40B4-BE49-F238E27FC236}">
                <a16:creationId xmlns:a16="http://schemas.microsoft.com/office/drawing/2014/main" id="{AA2A0F69-B549-9452-6C8D-1A1EE6E7B7D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9911319">
            <a:off x="9684169" y="-53778"/>
            <a:ext cx="473425" cy="432000"/>
          </a:xfrm>
          <a:prstGeom prst="rect">
            <a:avLst/>
          </a:prstGeom>
        </p:spPr>
      </p:pic>
      <p:pic>
        <p:nvPicPr>
          <p:cNvPr id="46095" name="Grafikk 46094">
            <a:extLst>
              <a:ext uri="{FF2B5EF4-FFF2-40B4-BE49-F238E27FC236}">
                <a16:creationId xmlns:a16="http://schemas.microsoft.com/office/drawing/2014/main" id="{48964F78-767B-E0A0-AF2C-0E8798E4B41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404626" y="6307221"/>
            <a:ext cx="762000" cy="762000"/>
          </a:xfrm>
          <a:prstGeom prst="rect">
            <a:avLst/>
          </a:prstGeom>
        </p:spPr>
      </p:pic>
    </p:spTree>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k 12">
            <a:extLst>
              <a:ext uri="{FF2B5EF4-FFF2-40B4-BE49-F238E27FC236}">
                <a16:creationId xmlns:a16="http://schemas.microsoft.com/office/drawing/2014/main" id="{7C104F41-2FD6-89BC-2FAC-CBD1CDF6E1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266175" flipH="1">
            <a:off x="5492125" y="6168937"/>
            <a:ext cx="762000" cy="762000"/>
          </a:xfrm>
          <a:prstGeom prst="rect">
            <a:avLst/>
          </a:prstGeom>
        </p:spPr>
      </p:pic>
      <p:sp>
        <p:nvSpPr>
          <p:cNvPr id="10" name="Oval 15">
            <a:extLst>
              <a:ext uri="{FF2B5EF4-FFF2-40B4-BE49-F238E27FC236}">
                <a16:creationId xmlns:a16="http://schemas.microsoft.com/office/drawing/2014/main" id="{DFD4935C-412D-4FAA-1E91-75FD898BB67F}"/>
              </a:ext>
            </a:extLst>
          </p:cNvPr>
          <p:cNvSpPr/>
          <p:nvPr/>
        </p:nvSpPr>
        <p:spPr>
          <a:xfrm>
            <a:off x="226219" y="4481589"/>
            <a:ext cx="279400" cy="279400"/>
          </a:xfrm>
          <a:prstGeom prst="ellipse">
            <a:avLst/>
          </a:prstGeom>
          <a:solidFill>
            <a:srgbClr val="F287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pic>
        <p:nvPicPr>
          <p:cNvPr id="4" name="Grafikk 3">
            <a:extLst>
              <a:ext uri="{FF2B5EF4-FFF2-40B4-BE49-F238E27FC236}">
                <a16:creationId xmlns:a16="http://schemas.microsoft.com/office/drawing/2014/main" id="{38C4CE69-B81E-D78E-F912-5DD4537DA75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477739">
            <a:off x="11889304" y="2789598"/>
            <a:ext cx="432000" cy="432000"/>
          </a:xfrm>
          <a:prstGeom prst="rect">
            <a:avLst/>
          </a:prstGeom>
        </p:spPr>
      </p:pic>
      <p:pic>
        <p:nvPicPr>
          <p:cNvPr id="8" name="Plassholder for bilde 7">
            <a:extLst>
              <a:ext uri="{FF2B5EF4-FFF2-40B4-BE49-F238E27FC236}">
                <a16:creationId xmlns:a16="http://schemas.microsoft.com/office/drawing/2014/main" id="{934AB008-E165-434C-D450-E8988A89CC34}"/>
              </a:ext>
            </a:extLst>
          </p:cNvPr>
          <p:cNvPicPr>
            <a:picLocks noGrp="1" noChangeAspect="1"/>
          </p:cNvPicPr>
          <p:nvPr>
            <p:ph type="pic" sz="quarter" idx="10"/>
          </p:nvPr>
        </p:nvPicPr>
        <p:blipFill>
          <a:blip r:embed="rId7">
            <a:extLst>
              <a:ext uri="{28A0092B-C50C-407E-A947-70E740481C1C}">
                <a14:useLocalDpi xmlns:a14="http://schemas.microsoft.com/office/drawing/2010/main" val="0"/>
              </a:ext>
            </a:extLst>
          </a:blip>
          <a:srcRect/>
          <a:stretch/>
        </p:blipFill>
        <p:spPr>
          <a:xfrm>
            <a:off x="0" y="1276350"/>
            <a:ext cx="10987088" cy="2889250"/>
          </a:xfrm>
        </p:spPr>
      </p:pic>
      <p:sp>
        <p:nvSpPr>
          <p:cNvPr id="6" name="Rounded Rectangle 5">
            <a:extLst>
              <a:ext uri="{FF2B5EF4-FFF2-40B4-BE49-F238E27FC236}">
                <a16:creationId xmlns:a16="http://schemas.microsoft.com/office/drawing/2014/main" id="{4335DCFE-9BAC-79B0-546F-BD93701FF35F}"/>
              </a:ext>
            </a:extLst>
          </p:cNvPr>
          <p:cNvSpPr/>
          <p:nvPr/>
        </p:nvSpPr>
        <p:spPr>
          <a:xfrm rot="5400000">
            <a:off x="886269" y="2790380"/>
            <a:ext cx="4671125" cy="4779963"/>
          </a:xfrm>
          <a:prstGeom prst="roundRect">
            <a:avLst>
              <a:gd name="adj" fmla="val 13569"/>
            </a:avLst>
          </a:prstGeom>
          <a:solidFill>
            <a:srgbClr val="82A8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endParaRPr>
          </a:p>
        </p:txBody>
      </p:sp>
      <p:grpSp>
        <p:nvGrpSpPr>
          <p:cNvPr id="28696" name="Gruppe 28695">
            <a:extLst>
              <a:ext uri="{FF2B5EF4-FFF2-40B4-BE49-F238E27FC236}">
                <a16:creationId xmlns:a16="http://schemas.microsoft.com/office/drawing/2014/main" id="{8DCD64CF-EAF5-7B44-F1CE-2147A2C6C88F}"/>
              </a:ext>
            </a:extLst>
          </p:cNvPr>
          <p:cNvGrpSpPr/>
          <p:nvPr/>
        </p:nvGrpSpPr>
        <p:grpSpPr>
          <a:xfrm>
            <a:off x="6283877" y="4451682"/>
            <a:ext cx="2369469" cy="338554"/>
            <a:chOff x="8356600" y="5332413"/>
            <a:chExt cx="2369469" cy="338554"/>
          </a:xfrm>
        </p:grpSpPr>
        <p:grpSp>
          <p:nvGrpSpPr>
            <p:cNvPr id="28686" name="Group 28">
              <a:extLst>
                <a:ext uri="{FF2B5EF4-FFF2-40B4-BE49-F238E27FC236}">
                  <a16:creationId xmlns:a16="http://schemas.microsoft.com/office/drawing/2014/main" id="{1AEDF239-A168-E932-E16A-965A34B44656}"/>
                </a:ext>
              </a:extLst>
            </p:cNvPr>
            <p:cNvGrpSpPr>
              <a:grpSpLocks/>
            </p:cNvGrpSpPr>
            <p:nvPr/>
          </p:nvGrpSpPr>
          <p:grpSpPr bwMode="auto">
            <a:xfrm>
              <a:off x="8356600" y="5353050"/>
              <a:ext cx="252413" cy="250825"/>
              <a:chOff x="1521381" y="3406668"/>
              <a:chExt cx="251164" cy="251164"/>
            </a:xfrm>
          </p:grpSpPr>
          <p:sp>
            <p:nvSpPr>
              <p:cNvPr id="31" name="Oval 30">
                <a:extLst>
                  <a:ext uri="{FF2B5EF4-FFF2-40B4-BE49-F238E27FC236}">
                    <a16:creationId xmlns:a16="http://schemas.microsoft.com/office/drawing/2014/main" id="{DB596623-7B78-8AB9-8E57-D4E334AC380D}"/>
                  </a:ext>
                </a:extLst>
              </p:cNvPr>
              <p:cNvSpPr/>
              <p:nvPr/>
            </p:nvSpPr>
            <p:spPr>
              <a:xfrm>
                <a:off x="1521381" y="3406668"/>
                <a:ext cx="251164" cy="251164"/>
              </a:xfrm>
              <a:prstGeom prst="ellipse">
                <a:avLst/>
              </a:prstGeom>
              <a:solidFill>
                <a:srgbClr val="01474F"/>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b="1">
                  <a:latin typeface="Nunito" pitchFamily="2" charset="77"/>
                </a:endParaRPr>
              </a:p>
            </p:txBody>
          </p:sp>
          <p:pic>
            <p:nvPicPr>
              <p:cNvPr id="28693" name="Graphic 31">
                <a:extLst>
                  <a:ext uri="{FF2B5EF4-FFF2-40B4-BE49-F238E27FC236}">
                    <a16:creationId xmlns:a16="http://schemas.microsoft.com/office/drawing/2014/main" id="{3904F8CE-2D87-B08F-36CF-8A65C5726A7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74963" y="3463808"/>
                <a:ext cx="144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 name="TextBox 29">
              <a:extLst>
                <a:ext uri="{FF2B5EF4-FFF2-40B4-BE49-F238E27FC236}">
                  <a16:creationId xmlns:a16="http://schemas.microsoft.com/office/drawing/2014/main" id="{EF52C0E9-CBB1-8D68-F337-7A1A35FFF453}"/>
                </a:ext>
              </a:extLst>
            </p:cNvPr>
            <p:cNvSpPr txBox="1"/>
            <p:nvPr/>
          </p:nvSpPr>
          <p:spPr>
            <a:xfrm>
              <a:off x="8620125" y="5332413"/>
              <a:ext cx="2105944" cy="338554"/>
            </a:xfrm>
            <a:prstGeom prst="rect">
              <a:avLst/>
            </a:prstGeom>
            <a:noFill/>
          </p:spPr>
          <p:txBody>
            <a:bodyPr wrap="square">
              <a:spAutoFit/>
            </a:bodyPr>
            <a:lstStyle/>
            <a:p>
              <a:pPr eaLnBrk="1" fontAlgn="auto" hangingPunct="1">
                <a:spcBef>
                  <a:spcPts val="0"/>
                </a:spcBef>
                <a:spcAft>
                  <a:spcPts val="0"/>
                </a:spcAft>
                <a:defRPr/>
              </a:pPr>
              <a:r>
                <a:rPr lang="nb-NO" sz="1600" b="1" dirty="0">
                  <a:solidFill>
                    <a:srgbClr val="F28705"/>
                  </a:solidFill>
                  <a:latin typeface="Nunito" pitchFamily="2" charset="77"/>
                </a:rPr>
                <a:t>Fellesoppgaver</a:t>
              </a:r>
              <a:endParaRPr lang="id-ID" sz="1600" b="1" dirty="0">
                <a:solidFill>
                  <a:srgbClr val="F28705"/>
                </a:solidFill>
                <a:latin typeface="Nunito" pitchFamily="2" charset="77"/>
              </a:endParaRPr>
            </a:p>
          </p:txBody>
        </p:sp>
      </p:grpSp>
      <p:sp>
        <p:nvSpPr>
          <p:cNvPr id="3" name="TextBox 7">
            <a:extLst>
              <a:ext uri="{FF2B5EF4-FFF2-40B4-BE49-F238E27FC236}">
                <a16:creationId xmlns:a16="http://schemas.microsoft.com/office/drawing/2014/main" id="{4947D865-3F75-085C-DFE8-49D8E941F6D2}"/>
              </a:ext>
            </a:extLst>
          </p:cNvPr>
          <p:cNvSpPr txBox="1"/>
          <p:nvPr/>
        </p:nvSpPr>
        <p:spPr>
          <a:xfrm>
            <a:off x="1334226" y="3320131"/>
            <a:ext cx="4429919" cy="707886"/>
          </a:xfrm>
          <a:prstGeom prst="rect">
            <a:avLst/>
          </a:prstGeom>
          <a:noFill/>
        </p:spPr>
        <p:txBody>
          <a:bodyPr wrap="square">
            <a:spAutoFit/>
          </a:bodyPr>
          <a:lstStyle/>
          <a:p>
            <a:pPr eaLnBrk="1" fontAlgn="auto" hangingPunct="1">
              <a:spcBef>
                <a:spcPts val="0"/>
              </a:spcBef>
              <a:spcAft>
                <a:spcPts val="0"/>
              </a:spcAft>
              <a:defRPr/>
            </a:pPr>
            <a:r>
              <a:rPr lang="nb-NO" sz="4000" b="1" dirty="0">
                <a:solidFill>
                  <a:schemeClr val="bg1"/>
                </a:solidFill>
                <a:latin typeface="Poppins SemiBold" panose="00000700000000000000" pitchFamily="2" charset="0"/>
                <a:cs typeface="Poppins SemiBold" panose="00000700000000000000" pitchFamily="2" charset="0"/>
              </a:rPr>
              <a:t>Fellesgoder</a:t>
            </a:r>
          </a:p>
        </p:txBody>
      </p:sp>
      <p:sp>
        <p:nvSpPr>
          <p:cNvPr id="5" name="Rectangle: Rounded Corners 11">
            <a:extLst>
              <a:ext uri="{FF2B5EF4-FFF2-40B4-BE49-F238E27FC236}">
                <a16:creationId xmlns:a16="http://schemas.microsoft.com/office/drawing/2014/main" id="{BA65A643-B1C5-D044-7CBD-C02735C871CD}"/>
              </a:ext>
            </a:extLst>
          </p:cNvPr>
          <p:cNvSpPr/>
          <p:nvPr/>
        </p:nvSpPr>
        <p:spPr>
          <a:xfrm rot="5400000">
            <a:off x="11037094" y="5826919"/>
            <a:ext cx="369888" cy="863600"/>
          </a:xfrm>
          <a:prstGeom prst="roundRect">
            <a:avLst>
              <a:gd name="adj" fmla="val 50000"/>
            </a:avLst>
          </a:prstGeom>
          <a:gradFill>
            <a:gsLst>
              <a:gs pos="0">
                <a:srgbClr val="007367"/>
              </a:gs>
              <a:gs pos="100000">
                <a:srgbClr val="00736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7" name="Slide Number Placeholder 3">
            <a:extLst>
              <a:ext uri="{FF2B5EF4-FFF2-40B4-BE49-F238E27FC236}">
                <a16:creationId xmlns:a16="http://schemas.microsoft.com/office/drawing/2014/main" id="{D22C57D8-7D4D-9623-F725-D1A221B18C77}"/>
              </a:ext>
            </a:extLst>
          </p:cNvPr>
          <p:cNvSpPr txBox="1">
            <a:spLocks/>
          </p:cNvSpPr>
          <p:nvPr/>
        </p:nvSpPr>
        <p:spPr bwMode="auto">
          <a:xfrm>
            <a:off x="10987088" y="6118225"/>
            <a:ext cx="47148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fld id="{B2B5A345-A607-45DF-A75F-9CE106888AFE}" type="slidenum">
              <a:rPr lang="en-US" altLang="nb-NO" sz="1400">
                <a:solidFill>
                  <a:schemeClr val="bg1"/>
                </a:solidFill>
                <a:latin typeface="Poppins SemiBold" panose="00000700000000000000" pitchFamily="2" charset="0"/>
                <a:cs typeface="Poppins SemiBold" panose="00000700000000000000" pitchFamily="2" charset="0"/>
              </a:rPr>
              <a:pPr algn="ctr" eaLnBrk="1" hangingPunct="1"/>
              <a:t>29</a:t>
            </a:fld>
            <a:endParaRPr lang="en-US" altLang="nb-NO" sz="1400">
              <a:solidFill>
                <a:schemeClr val="bg1"/>
              </a:solidFill>
              <a:latin typeface="Poppins SemiBold" panose="00000700000000000000" pitchFamily="2" charset="0"/>
              <a:cs typeface="Poppins SemiBold" panose="00000700000000000000" pitchFamily="2" charset="0"/>
            </a:endParaRPr>
          </a:p>
        </p:txBody>
      </p:sp>
      <p:pic>
        <p:nvPicPr>
          <p:cNvPr id="9" name="Bilde 8">
            <a:extLst>
              <a:ext uri="{FF2B5EF4-FFF2-40B4-BE49-F238E27FC236}">
                <a16:creationId xmlns:a16="http://schemas.microsoft.com/office/drawing/2014/main" id="{97F33FA3-FB18-35D3-4DB9-76D44015663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3834" y="357376"/>
            <a:ext cx="1969200" cy="539561"/>
          </a:xfrm>
          <a:prstGeom prst="rect">
            <a:avLst/>
          </a:prstGeom>
        </p:spPr>
      </p:pic>
      <p:pic>
        <p:nvPicPr>
          <p:cNvPr id="11" name="Grafikk 10">
            <a:extLst>
              <a:ext uri="{FF2B5EF4-FFF2-40B4-BE49-F238E27FC236}">
                <a16:creationId xmlns:a16="http://schemas.microsoft.com/office/drawing/2014/main" id="{CC95878E-8ABD-B729-8C55-7CFC348ED0A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9911319">
            <a:off x="9684169" y="-53778"/>
            <a:ext cx="473425" cy="432000"/>
          </a:xfrm>
          <a:prstGeom prst="rect">
            <a:avLst/>
          </a:prstGeom>
        </p:spPr>
      </p:pic>
      <p:grpSp>
        <p:nvGrpSpPr>
          <p:cNvPr id="14" name="Gruppe 13">
            <a:extLst>
              <a:ext uri="{FF2B5EF4-FFF2-40B4-BE49-F238E27FC236}">
                <a16:creationId xmlns:a16="http://schemas.microsoft.com/office/drawing/2014/main" id="{FB4D64CD-224A-2836-C23E-0812E86CCF36}"/>
              </a:ext>
            </a:extLst>
          </p:cNvPr>
          <p:cNvGrpSpPr/>
          <p:nvPr/>
        </p:nvGrpSpPr>
        <p:grpSpPr>
          <a:xfrm>
            <a:off x="1378064" y="4455805"/>
            <a:ext cx="3988232" cy="1863116"/>
            <a:chOff x="6132513" y="3736975"/>
            <a:chExt cx="3988232" cy="1863116"/>
          </a:xfrm>
        </p:grpSpPr>
        <p:sp>
          <p:nvSpPr>
            <p:cNvPr id="28681" name="TextBox 15">
              <a:extLst>
                <a:ext uri="{FF2B5EF4-FFF2-40B4-BE49-F238E27FC236}">
                  <a16:creationId xmlns:a16="http://schemas.microsoft.com/office/drawing/2014/main" id="{AEB924C9-8620-E8EF-DF1D-CCF1EBD5437F}"/>
                </a:ext>
              </a:extLst>
            </p:cNvPr>
            <p:cNvSpPr txBox="1">
              <a:spLocks noChangeArrowheads="1"/>
            </p:cNvSpPr>
            <p:nvPr/>
          </p:nvSpPr>
          <p:spPr bwMode="auto">
            <a:xfrm>
              <a:off x="6486525" y="3736975"/>
              <a:ext cx="35614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nb-NO" altLang="nb-NO" sz="1400" b="1" dirty="0">
                  <a:solidFill>
                    <a:schemeClr val="bg1"/>
                  </a:solidFill>
                  <a:latin typeface="Nunito" pitchFamily="2" charset="0"/>
                </a:rPr>
                <a:t>Fellesoppgaver</a:t>
              </a:r>
              <a:endParaRPr lang="id-ID" altLang="nb-NO" sz="1400" b="1" dirty="0">
                <a:solidFill>
                  <a:schemeClr val="bg1"/>
                </a:solidFill>
                <a:latin typeface="Nunito" pitchFamily="2" charset="0"/>
              </a:endParaRPr>
            </a:p>
          </p:txBody>
        </p:sp>
        <p:grpSp>
          <p:nvGrpSpPr>
            <p:cNvPr id="18" name="Gruppe 17">
              <a:extLst>
                <a:ext uri="{FF2B5EF4-FFF2-40B4-BE49-F238E27FC236}">
                  <a16:creationId xmlns:a16="http://schemas.microsoft.com/office/drawing/2014/main" id="{A30B7820-F683-E6E7-B8FC-4BCFA21E1F33}"/>
                </a:ext>
              </a:extLst>
            </p:cNvPr>
            <p:cNvGrpSpPr/>
            <p:nvPr/>
          </p:nvGrpSpPr>
          <p:grpSpPr>
            <a:xfrm>
              <a:off x="6132513" y="4411383"/>
              <a:ext cx="3988232" cy="307975"/>
              <a:chOff x="6132513" y="5062538"/>
              <a:chExt cx="3988232" cy="307975"/>
            </a:xfrm>
          </p:grpSpPr>
          <p:grpSp>
            <p:nvGrpSpPr>
              <p:cNvPr id="28673" name="Group 19">
                <a:extLst>
                  <a:ext uri="{FF2B5EF4-FFF2-40B4-BE49-F238E27FC236}">
                    <a16:creationId xmlns:a16="http://schemas.microsoft.com/office/drawing/2014/main" id="{54D59F36-AEDB-2DB5-7045-D77D43D90469}"/>
                  </a:ext>
                </a:extLst>
              </p:cNvPr>
              <p:cNvGrpSpPr>
                <a:grpSpLocks/>
              </p:cNvGrpSpPr>
              <p:nvPr/>
            </p:nvGrpSpPr>
            <p:grpSpPr bwMode="auto">
              <a:xfrm>
                <a:off x="6132513" y="5091113"/>
                <a:ext cx="250825" cy="250825"/>
                <a:chOff x="1521381" y="3406668"/>
                <a:chExt cx="251164" cy="251164"/>
              </a:xfrm>
            </p:grpSpPr>
            <p:sp>
              <p:nvSpPr>
                <p:cNvPr id="28675" name="Oval 22">
                  <a:extLst>
                    <a:ext uri="{FF2B5EF4-FFF2-40B4-BE49-F238E27FC236}">
                      <a16:creationId xmlns:a16="http://schemas.microsoft.com/office/drawing/2014/main" id="{8816BDFE-ACC1-C57B-6D81-5591643A8198}"/>
                    </a:ext>
                  </a:extLst>
                </p:cNvPr>
                <p:cNvSpPr/>
                <p:nvPr/>
              </p:nvSpPr>
              <p:spPr>
                <a:xfrm>
                  <a:off x="1521381" y="3406668"/>
                  <a:ext cx="251164" cy="251164"/>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pic>
              <p:nvPicPr>
                <p:cNvPr id="28676" name="Graphic 23">
                  <a:extLst>
                    <a:ext uri="{FF2B5EF4-FFF2-40B4-BE49-F238E27FC236}">
                      <a16:creationId xmlns:a16="http://schemas.microsoft.com/office/drawing/2014/main" id="{E18F7A57-0418-A137-71B9-A1F69C1D8EB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74963" y="3463808"/>
                  <a:ext cx="144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674" name="TextBox 21">
                <a:extLst>
                  <a:ext uri="{FF2B5EF4-FFF2-40B4-BE49-F238E27FC236}">
                    <a16:creationId xmlns:a16="http://schemas.microsoft.com/office/drawing/2014/main" id="{A7BBE347-380C-A066-E8AB-0FFC8FC5CA20}"/>
                  </a:ext>
                </a:extLst>
              </p:cNvPr>
              <p:cNvSpPr txBox="1">
                <a:spLocks noChangeArrowheads="1"/>
              </p:cNvSpPr>
              <p:nvPr/>
            </p:nvSpPr>
            <p:spPr bwMode="auto">
              <a:xfrm>
                <a:off x="6486525" y="5062538"/>
                <a:ext cx="363422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nb-NO" altLang="nb-NO" sz="1400" b="1" dirty="0">
                    <a:solidFill>
                      <a:schemeClr val="bg1"/>
                    </a:solidFill>
                    <a:latin typeface="Nunito" pitchFamily="2" charset="0"/>
                  </a:rPr>
                  <a:t>Offentlig oppgave; markedsregulering</a:t>
                </a:r>
                <a:endParaRPr lang="id-ID" altLang="nb-NO" sz="1400" b="1" dirty="0">
                  <a:solidFill>
                    <a:schemeClr val="bg1"/>
                  </a:solidFill>
                  <a:latin typeface="Nunito" pitchFamily="2" charset="0"/>
                </a:endParaRPr>
              </a:p>
            </p:txBody>
          </p:sp>
        </p:grpSp>
        <p:grpSp>
          <p:nvGrpSpPr>
            <p:cNvPr id="19" name="Gruppe 18">
              <a:extLst>
                <a:ext uri="{FF2B5EF4-FFF2-40B4-BE49-F238E27FC236}">
                  <a16:creationId xmlns:a16="http://schemas.microsoft.com/office/drawing/2014/main" id="{6C06F976-8410-C754-6F25-7588BC9A80F1}"/>
                </a:ext>
              </a:extLst>
            </p:cNvPr>
            <p:cNvGrpSpPr/>
            <p:nvPr/>
          </p:nvGrpSpPr>
          <p:grpSpPr>
            <a:xfrm>
              <a:off x="6132946" y="5076871"/>
              <a:ext cx="3915496" cy="523220"/>
              <a:chOff x="6132513" y="3736975"/>
              <a:chExt cx="3915496" cy="523220"/>
            </a:xfrm>
          </p:grpSpPr>
          <p:grpSp>
            <p:nvGrpSpPr>
              <p:cNvPr id="27" name="Group 13">
                <a:extLst>
                  <a:ext uri="{FF2B5EF4-FFF2-40B4-BE49-F238E27FC236}">
                    <a16:creationId xmlns:a16="http://schemas.microsoft.com/office/drawing/2014/main" id="{43E9C91B-2AA8-2A74-62AB-452370DBC4BC}"/>
                  </a:ext>
                </a:extLst>
              </p:cNvPr>
              <p:cNvGrpSpPr>
                <a:grpSpLocks/>
              </p:cNvGrpSpPr>
              <p:nvPr/>
            </p:nvGrpSpPr>
            <p:grpSpPr bwMode="auto">
              <a:xfrm>
                <a:off x="6132513" y="3763963"/>
                <a:ext cx="250825" cy="250825"/>
                <a:chOff x="1521381" y="3406668"/>
                <a:chExt cx="251164" cy="251164"/>
              </a:xfrm>
            </p:grpSpPr>
            <p:sp>
              <p:nvSpPr>
                <p:cNvPr id="29" name="Oval 16">
                  <a:extLst>
                    <a:ext uri="{FF2B5EF4-FFF2-40B4-BE49-F238E27FC236}">
                      <a16:creationId xmlns:a16="http://schemas.microsoft.com/office/drawing/2014/main" id="{B215E0A2-468F-8BFA-3077-E709ECB300BB}"/>
                    </a:ext>
                  </a:extLst>
                </p:cNvPr>
                <p:cNvSpPr/>
                <p:nvPr/>
              </p:nvSpPr>
              <p:spPr>
                <a:xfrm>
                  <a:off x="1521381" y="3406668"/>
                  <a:ext cx="251164" cy="251164"/>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pic>
              <p:nvPicPr>
                <p:cNvPr id="28672" name="Graphic 17">
                  <a:extLst>
                    <a:ext uri="{FF2B5EF4-FFF2-40B4-BE49-F238E27FC236}">
                      <a16:creationId xmlns:a16="http://schemas.microsoft.com/office/drawing/2014/main" id="{65DE203C-BD5C-30F2-D8AD-5B4BF4E1590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74963" y="3463808"/>
                  <a:ext cx="144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TextBox 15">
                <a:extLst>
                  <a:ext uri="{FF2B5EF4-FFF2-40B4-BE49-F238E27FC236}">
                    <a16:creationId xmlns:a16="http://schemas.microsoft.com/office/drawing/2014/main" id="{86812648-857A-53B9-08B0-08347700FDA9}"/>
                  </a:ext>
                </a:extLst>
              </p:cNvPr>
              <p:cNvSpPr txBox="1">
                <a:spLocks noChangeArrowheads="1"/>
              </p:cNvSpPr>
              <p:nvPr/>
            </p:nvSpPr>
            <p:spPr bwMode="auto">
              <a:xfrm>
                <a:off x="6486525" y="3736975"/>
                <a:ext cx="35614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nb-NO" altLang="nb-NO" sz="1400" b="1" dirty="0">
                    <a:solidFill>
                      <a:schemeClr val="bg1"/>
                    </a:solidFill>
                    <a:latin typeface="Nunito" pitchFamily="2" charset="0"/>
                  </a:rPr>
                  <a:t>Medlemsnytten er å nå felles økonomiske mål for norske bønder</a:t>
                </a:r>
                <a:endParaRPr lang="id-ID" altLang="nb-NO" sz="1400" b="1" dirty="0">
                  <a:solidFill>
                    <a:schemeClr val="bg1"/>
                  </a:solidFill>
                  <a:latin typeface="Nunito" pitchFamily="2" charset="0"/>
                </a:endParaRPr>
              </a:p>
            </p:txBody>
          </p:sp>
        </p:grpSp>
      </p:grpSp>
      <p:grpSp>
        <p:nvGrpSpPr>
          <p:cNvPr id="28691" name="Group 28">
            <a:extLst>
              <a:ext uri="{FF2B5EF4-FFF2-40B4-BE49-F238E27FC236}">
                <a16:creationId xmlns:a16="http://schemas.microsoft.com/office/drawing/2014/main" id="{483F96DF-00CA-7679-14AB-84979070573F}"/>
              </a:ext>
            </a:extLst>
          </p:cNvPr>
          <p:cNvGrpSpPr>
            <a:grpSpLocks/>
          </p:cNvGrpSpPr>
          <p:nvPr/>
        </p:nvGrpSpPr>
        <p:grpSpPr bwMode="auto">
          <a:xfrm>
            <a:off x="1376476" y="4481960"/>
            <a:ext cx="252413" cy="250825"/>
            <a:chOff x="1521381" y="3406668"/>
            <a:chExt cx="251164" cy="251164"/>
          </a:xfrm>
        </p:grpSpPr>
        <p:sp>
          <p:nvSpPr>
            <p:cNvPr id="28692" name="Oval 30">
              <a:extLst>
                <a:ext uri="{FF2B5EF4-FFF2-40B4-BE49-F238E27FC236}">
                  <a16:creationId xmlns:a16="http://schemas.microsoft.com/office/drawing/2014/main" id="{B419405D-BAC4-FBF8-993C-4098103E637E}"/>
                </a:ext>
              </a:extLst>
            </p:cNvPr>
            <p:cNvSpPr/>
            <p:nvPr/>
          </p:nvSpPr>
          <p:spPr>
            <a:xfrm>
              <a:off x="1521381" y="3406668"/>
              <a:ext cx="251164" cy="251164"/>
            </a:xfrm>
            <a:prstGeom prst="ellipse">
              <a:avLst/>
            </a:prstGeom>
            <a:solidFill>
              <a:srgbClr val="01474F"/>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b="1">
                <a:latin typeface="Nunito" pitchFamily="2" charset="77"/>
              </a:endParaRPr>
            </a:p>
          </p:txBody>
        </p:sp>
        <p:pic>
          <p:nvPicPr>
            <p:cNvPr id="28694" name="Graphic 31">
              <a:extLst>
                <a:ext uri="{FF2B5EF4-FFF2-40B4-BE49-F238E27FC236}">
                  <a16:creationId xmlns:a16="http://schemas.microsoft.com/office/drawing/2014/main" id="{46D5DDAB-825B-A54C-A15E-480D365FA59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74963" y="3463808"/>
              <a:ext cx="144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698" name="TextBox 15">
            <a:extLst>
              <a:ext uri="{FF2B5EF4-FFF2-40B4-BE49-F238E27FC236}">
                <a16:creationId xmlns:a16="http://schemas.microsoft.com/office/drawing/2014/main" id="{36459BE3-767A-21B5-3B33-D6BDC1BF10C5}"/>
              </a:ext>
            </a:extLst>
          </p:cNvPr>
          <p:cNvSpPr txBox="1">
            <a:spLocks noChangeArrowheads="1"/>
          </p:cNvSpPr>
          <p:nvPr/>
        </p:nvSpPr>
        <p:spPr bwMode="auto">
          <a:xfrm>
            <a:off x="6134436" y="4863149"/>
            <a:ext cx="3283309" cy="1665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893763" lvl="1">
              <a:lnSpc>
                <a:spcPts val="2150"/>
              </a:lnSpc>
              <a:spcAft>
                <a:spcPts val="1200"/>
              </a:spcAft>
              <a:buClr>
                <a:srgbClr val="5A7532"/>
              </a:buClr>
              <a:buFont typeface="Nunito" pitchFamily="2" charset="0"/>
              <a:buChar char="&gt;"/>
              <a:tabLst>
                <a:tab pos="893763" algn="l"/>
              </a:tabLst>
            </a:pPr>
            <a:r>
              <a:rPr lang="nb-NO" sz="1400" dirty="0">
                <a:latin typeface="Nunito" pitchFamily="2" charset="0"/>
                <a:ea typeface="Roboto Light" panose="02000000000000000000" pitchFamily="2" charset="0"/>
                <a:cs typeface="Lato Light" panose="020F0502020204030203" pitchFamily="34" charset="0"/>
              </a:rPr>
              <a:t>Bærekraft</a:t>
            </a:r>
          </a:p>
          <a:p>
            <a:pPr marL="893763" lvl="1">
              <a:lnSpc>
                <a:spcPts val="2150"/>
              </a:lnSpc>
              <a:spcAft>
                <a:spcPts val="1200"/>
              </a:spcAft>
              <a:buClr>
                <a:srgbClr val="5A7532"/>
              </a:buClr>
              <a:buFont typeface="Nunito" pitchFamily="2" charset="0"/>
              <a:buChar char="&gt;"/>
              <a:tabLst>
                <a:tab pos="893763" algn="l"/>
              </a:tabLst>
            </a:pPr>
            <a:r>
              <a:rPr lang="nb-NO" sz="1400" dirty="0">
                <a:latin typeface="Nunito" pitchFamily="2" charset="0"/>
                <a:ea typeface="Roboto Light" panose="02000000000000000000" pitchFamily="2" charset="0"/>
                <a:cs typeface="Lato Light" panose="020F0502020204030203" pitchFamily="34" charset="0"/>
              </a:rPr>
              <a:t>Rådgivning</a:t>
            </a:r>
          </a:p>
          <a:p>
            <a:pPr marL="893763" lvl="1">
              <a:lnSpc>
                <a:spcPts val="2150"/>
              </a:lnSpc>
              <a:spcAft>
                <a:spcPts val="1200"/>
              </a:spcAft>
              <a:buClr>
                <a:srgbClr val="5A7532"/>
              </a:buClr>
              <a:buFont typeface="Nunito" pitchFamily="2" charset="0"/>
              <a:buChar char="&gt;"/>
              <a:tabLst>
                <a:tab pos="893763" algn="l"/>
              </a:tabLst>
            </a:pPr>
            <a:r>
              <a:rPr lang="nb-NO" sz="1400" dirty="0">
                <a:latin typeface="Nunito" pitchFamily="2" charset="0"/>
                <a:ea typeface="Roboto Light" panose="02000000000000000000" pitchFamily="2" charset="0"/>
                <a:cs typeface="Lato Light" panose="020F0502020204030203" pitchFamily="34" charset="0"/>
              </a:rPr>
              <a:t>Forskning og utvikling</a:t>
            </a:r>
          </a:p>
          <a:p>
            <a:pPr marL="893763" lvl="1">
              <a:lnSpc>
                <a:spcPts val="2150"/>
              </a:lnSpc>
              <a:spcAft>
                <a:spcPts val="1200"/>
              </a:spcAft>
              <a:buClr>
                <a:srgbClr val="5A7532"/>
              </a:buClr>
              <a:buFont typeface="Nunito" pitchFamily="2" charset="0"/>
              <a:buChar char="&gt;"/>
              <a:tabLst>
                <a:tab pos="893763" algn="l"/>
              </a:tabLst>
            </a:pPr>
            <a:r>
              <a:rPr lang="nb-NO" sz="1400" dirty="0">
                <a:latin typeface="Nunito" pitchFamily="2" charset="0"/>
                <a:ea typeface="Roboto Light" panose="02000000000000000000" pitchFamily="2" charset="0"/>
                <a:cs typeface="Lato Light" panose="020F0502020204030203" pitchFamily="34" charset="0"/>
              </a:rPr>
              <a:t>Medlemsdemokrati</a:t>
            </a:r>
          </a:p>
        </p:txBody>
      </p:sp>
      <p:cxnSp>
        <p:nvCxnSpPr>
          <p:cNvPr id="28703" name="Rett pilkobling 28702">
            <a:extLst>
              <a:ext uri="{FF2B5EF4-FFF2-40B4-BE49-F238E27FC236}">
                <a16:creationId xmlns:a16="http://schemas.microsoft.com/office/drawing/2014/main" id="{292DE6C7-55CC-CBDF-890E-C570F7A246DF}"/>
              </a:ext>
            </a:extLst>
          </p:cNvPr>
          <p:cNvCxnSpPr/>
          <p:nvPr/>
        </p:nvCxnSpPr>
        <p:spPr>
          <a:xfrm>
            <a:off x="3378820" y="4605929"/>
            <a:ext cx="2609385" cy="0"/>
          </a:xfrm>
          <a:prstGeom prst="straightConnector1">
            <a:avLst/>
          </a:prstGeom>
          <a:ln>
            <a:solidFill>
              <a:srgbClr val="01474F"/>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ssholder for bilde 11" descr="Et bilde som inneholder himmel, avling, utendørs, Innhøsting&#10;&#10;Automatisk generert beskrivelse">
            <a:extLst>
              <a:ext uri="{FF2B5EF4-FFF2-40B4-BE49-F238E27FC236}">
                <a16:creationId xmlns:a16="http://schemas.microsoft.com/office/drawing/2014/main" id="{E99BB348-1BD9-CD2B-0A31-3F0FE60CE4C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4947" r="24947"/>
          <a:stretch>
            <a:fillRect/>
          </a:stretch>
        </p:blipFill>
        <p:spPr/>
      </p:pic>
      <p:sp>
        <p:nvSpPr>
          <p:cNvPr id="6" name="Rounded Rectangle 5">
            <a:extLst>
              <a:ext uri="{FF2B5EF4-FFF2-40B4-BE49-F238E27FC236}">
                <a16:creationId xmlns:a16="http://schemas.microsoft.com/office/drawing/2014/main" id="{FD90A881-0B4E-DD27-674A-642C30DD1D7D}"/>
              </a:ext>
            </a:extLst>
          </p:cNvPr>
          <p:cNvSpPr/>
          <p:nvPr/>
        </p:nvSpPr>
        <p:spPr>
          <a:xfrm rot="5400000">
            <a:off x="6846887" y="2835276"/>
            <a:ext cx="2112963" cy="3338512"/>
          </a:xfrm>
          <a:prstGeom prst="roundRect">
            <a:avLst>
              <a:gd name="adj" fmla="val 13569"/>
            </a:avLst>
          </a:prstGeom>
          <a:solidFill>
            <a:srgbClr val="82A8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7176" name="Group 2">
            <a:extLst>
              <a:ext uri="{FF2B5EF4-FFF2-40B4-BE49-F238E27FC236}">
                <a16:creationId xmlns:a16="http://schemas.microsoft.com/office/drawing/2014/main" id="{97E6B2C5-B591-70B1-54C5-CB8C0A53814F}"/>
              </a:ext>
            </a:extLst>
          </p:cNvPr>
          <p:cNvGrpSpPr>
            <a:grpSpLocks/>
          </p:cNvGrpSpPr>
          <p:nvPr/>
        </p:nvGrpSpPr>
        <p:grpSpPr bwMode="auto">
          <a:xfrm>
            <a:off x="6710363" y="3244850"/>
            <a:ext cx="644525" cy="642938"/>
            <a:chOff x="6431576" y="3132215"/>
            <a:chExt cx="793313" cy="793313"/>
          </a:xfrm>
        </p:grpSpPr>
        <p:sp>
          <p:nvSpPr>
            <p:cNvPr id="9" name="Rounded Rectangle 8">
              <a:extLst>
                <a:ext uri="{FF2B5EF4-FFF2-40B4-BE49-F238E27FC236}">
                  <a16:creationId xmlns:a16="http://schemas.microsoft.com/office/drawing/2014/main" id="{82C31F47-3AB6-9DED-B465-8248F2A3581E}"/>
                </a:ext>
              </a:extLst>
            </p:cNvPr>
            <p:cNvSpPr/>
            <p:nvPr/>
          </p:nvSpPr>
          <p:spPr>
            <a:xfrm rot="5400000">
              <a:off x="6431577" y="3132214"/>
              <a:ext cx="793313" cy="793313"/>
            </a:xfrm>
            <a:prstGeom prst="roundRect">
              <a:avLst>
                <a:gd name="adj" fmla="val 12624"/>
              </a:avLst>
            </a:prstGeom>
            <a:solidFill>
              <a:srgbClr val="5A75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184" name="Graphic 10">
              <a:extLst>
                <a:ext uri="{FF2B5EF4-FFF2-40B4-BE49-F238E27FC236}">
                  <a16:creationId xmlns:a16="http://schemas.microsoft.com/office/drawing/2014/main" id="{005D970D-352A-E1BE-9290-F18FB036AA0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17363" y="3307365"/>
              <a:ext cx="443012" cy="4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77" name="TextBox 13">
            <a:extLst>
              <a:ext uri="{FF2B5EF4-FFF2-40B4-BE49-F238E27FC236}">
                <a16:creationId xmlns:a16="http://schemas.microsoft.com/office/drawing/2014/main" id="{5E5930C4-D19F-2615-3D3E-A7F71A46C145}"/>
              </a:ext>
            </a:extLst>
          </p:cNvPr>
          <p:cNvSpPr txBox="1">
            <a:spLocks noChangeArrowheads="1"/>
          </p:cNvSpPr>
          <p:nvPr/>
        </p:nvSpPr>
        <p:spPr bwMode="auto">
          <a:xfrm>
            <a:off x="6534150" y="4406900"/>
            <a:ext cx="2781300"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nb-NO" altLang="nb-NO" sz="1200" dirty="0">
                <a:solidFill>
                  <a:schemeClr val="bg1"/>
                </a:solidFill>
                <a:latin typeface="Nunito" pitchFamily="2" charset="0"/>
              </a:rPr>
              <a:t>Skriv inn hovedtrekkene rundt din produksjon</a:t>
            </a:r>
            <a:endParaRPr lang="id-ID" altLang="nb-NO" sz="1200" dirty="0">
              <a:solidFill>
                <a:schemeClr val="bg1"/>
              </a:solidFill>
              <a:latin typeface="Nunito" pitchFamily="2" charset="0"/>
            </a:endParaRPr>
          </a:p>
        </p:txBody>
      </p:sp>
      <p:sp>
        <p:nvSpPr>
          <p:cNvPr id="7178" name="TextBox 14">
            <a:extLst>
              <a:ext uri="{FF2B5EF4-FFF2-40B4-BE49-F238E27FC236}">
                <a16:creationId xmlns:a16="http://schemas.microsoft.com/office/drawing/2014/main" id="{903CCCCD-D9B2-EB10-DAC0-EAA630C9CBD5}"/>
              </a:ext>
            </a:extLst>
          </p:cNvPr>
          <p:cNvSpPr txBox="1">
            <a:spLocks noChangeArrowheads="1"/>
          </p:cNvSpPr>
          <p:nvPr/>
        </p:nvSpPr>
        <p:spPr bwMode="auto">
          <a:xfrm>
            <a:off x="6534150" y="4090988"/>
            <a:ext cx="2008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nb-NO" altLang="nb-NO" sz="1400" b="1" dirty="0">
                <a:solidFill>
                  <a:schemeClr val="bg1"/>
                </a:solidFill>
                <a:latin typeface="Nunito" pitchFamily="2" charset="0"/>
              </a:rPr>
              <a:t>Bonde?</a:t>
            </a:r>
            <a:endParaRPr lang="id-ID" altLang="nb-NO" sz="1400" b="1" dirty="0">
              <a:solidFill>
                <a:schemeClr val="bg1"/>
              </a:solidFill>
              <a:latin typeface="Nunito" pitchFamily="2" charset="0"/>
            </a:endParaRPr>
          </a:p>
        </p:txBody>
      </p:sp>
      <p:sp>
        <p:nvSpPr>
          <p:cNvPr id="22" name="Oval 21">
            <a:extLst>
              <a:ext uri="{FF2B5EF4-FFF2-40B4-BE49-F238E27FC236}">
                <a16:creationId xmlns:a16="http://schemas.microsoft.com/office/drawing/2014/main" id="{B79537CF-F67D-8B0D-5F2D-44D3FAFB035D}"/>
              </a:ext>
            </a:extLst>
          </p:cNvPr>
          <p:cNvSpPr/>
          <p:nvPr/>
        </p:nvSpPr>
        <p:spPr>
          <a:xfrm>
            <a:off x="244475" y="4578350"/>
            <a:ext cx="279400" cy="279400"/>
          </a:xfrm>
          <a:prstGeom prst="ellipse">
            <a:avLst/>
          </a:prstGeom>
          <a:solidFill>
            <a:srgbClr val="F287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3" name="Rectangle: Rounded Corners 11">
            <a:extLst>
              <a:ext uri="{FF2B5EF4-FFF2-40B4-BE49-F238E27FC236}">
                <a16:creationId xmlns:a16="http://schemas.microsoft.com/office/drawing/2014/main" id="{1963ACFC-C6C3-967B-66A9-FDB5E3628DC4}"/>
              </a:ext>
            </a:extLst>
          </p:cNvPr>
          <p:cNvSpPr/>
          <p:nvPr/>
        </p:nvSpPr>
        <p:spPr>
          <a:xfrm rot="5400000">
            <a:off x="11037094" y="5826919"/>
            <a:ext cx="369888" cy="863600"/>
          </a:xfrm>
          <a:prstGeom prst="roundRect">
            <a:avLst>
              <a:gd name="adj" fmla="val 50000"/>
            </a:avLst>
          </a:prstGeom>
          <a:gradFill>
            <a:gsLst>
              <a:gs pos="0">
                <a:srgbClr val="007367"/>
              </a:gs>
              <a:gs pos="100000">
                <a:srgbClr val="00736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dirty="0"/>
          </a:p>
        </p:txBody>
      </p:sp>
      <p:sp>
        <p:nvSpPr>
          <p:cNvPr id="4" name="Slide Number Placeholder 3">
            <a:extLst>
              <a:ext uri="{FF2B5EF4-FFF2-40B4-BE49-F238E27FC236}">
                <a16:creationId xmlns:a16="http://schemas.microsoft.com/office/drawing/2014/main" id="{13B14F54-3F52-70A5-ECDD-FC9D7A4E1C44}"/>
              </a:ext>
            </a:extLst>
          </p:cNvPr>
          <p:cNvSpPr txBox="1">
            <a:spLocks/>
          </p:cNvSpPr>
          <p:nvPr/>
        </p:nvSpPr>
        <p:spPr bwMode="auto">
          <a:xfrm>
            <a:off x="10987088" y="6118225"/>
            <a:ext cx="47148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fld id="{B2B5A345-A607-45DF-A75F-9CE106888AFE}" type="slidenum">
              <a:rPr lang="nb-NO" altLang="nb-NO" sz="1400" smtClean="0">
                <a:solidFill>
                  <a:schemeClr val="bg1"/>
                </a:solidFill>
                <a:latin typeface="Poppins SemiBold" panose="00000700000000000000" pitchFamily="2" charset="0"/>
                <a:cs typeface="Poppins SemiBold" panose="00000700000000000000" pitchFamily="2" charset="0"/>
              </a:rPr>
              <a:pPr algn="ctr" eaLnBrk="1" hangingPunct="1"/>
              <a:t>3</a:t>
            </a:fld>
            <a:endParaRPr lang="nb-NO" altLang="nb-NO" sz="1400" dirty="0">
              <a:solidFill>
                <a:schemeClr val="bg1"/>
              </a:solidFill>
              <a:latin typeface="Poppins SemiBold" panose="00000700000000000000" pitchFamily="2" charset="0"/>
              <a:cs typeface="Poppins SemiBold" panose="00000700000000000000" pitchFamily="2" charset="0"/>
            </a:endParaRPr>
          </a:p>
        </p:txBody>
      </p:sp>
      <p:pic>
        <p:nvPicPr>
          <p:cNvPr id="7" name="Bilde 6">
            <a:extLst>
              <a:ext uri="{FF2B5EF4-FFF2-40B4-BE49-F238E27FC236}">
                <a16:creationId xmlns:a16="http://schemas.microsoft.com/office/drawing/2014/main" id="{6D5F973C-6906-02FB-52D7-EAD0EE736A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834" y="357376"/>
            <a:ext cx="1969200" cy="539561"/>
          </a:xfrm>
          <a:prstGeom prst="rect">
            <a:avLst/>
          </a:prstGeom>
        </p:spPr>
      </p:pic>
      <p:pic>
        <p:nvPicPr>
          <p:cNvPr id="10" name="Grafikk 9">
            <a:extLst>
              <a:ext uri="{FF2B5EF4-FFF2-40B4-BE49-F238E27FC236}">
                <a16:creationId xmlns:a16="http://schemas.microsoft.com/office/drawing/2014/main" id="{36404888-83B3-2247-33F7-FEF19738379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835426">
            <a:off x="3595897" y="1014299"/>
            <a:ext cx="473425" cy="432000"/>
          </a:xfrm>
          <a:prstGeom prst="rect">
            <a:avLst/>
          </a:prstGeom>
        </p:spPr>
      </p:pic>
      <p:pic>
        <p:nvPicPr>
          <p:cNvPr id="11" name="Grafikk 10">
            <a:extLst>
              <a:ext uri="{FF2B5EF4-FFF2-40B4-BE49-F238E27FC236}">
                <a16:creationId xmlns:a16="http://schemas.microsoft.com/office/drawing/2014/main" id="{AF997E42-DA03-6958-0607-7A47D1F0AD5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45785" y="5357973"/>
            <a:ext cx="762000" cy="762000"/>
          </a:xfrm>
          <a:prstGeom prst="rect">
            <a:avLst/>
          </a:prstGeom>
        </p:spPr>
      </p:pic>
      <p:pic>
        <p:nvPicPr>
          <p:cNvPr id="13" name="Grafikk 12">
            <a:extLst>
              <a:ext uri="{FF2B5EF4-FFF2-40B4-BE49-F238E27FC236}">
                <a16:creationId xmlns:a16="http://schemas.microsoft.com/office/drawing/2014/main" id="{2E87EDD3-EF42-B256-38BA-346A1C3F1C7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477739">
            <a:off x="6617649" y="2022295"/>
            <a:ext cx="432000" cy="432000"/>
          </a:xfrm>
          <a:prstGeom prst="rect">
            <a:avLst/>
          </a:prstGeom>
        </p:spPr>
      </p:pic>
      <p:sp>
        <p:nvSpPr>
          <p:cNvPr id="14" name="TextBox 7">
            <a:extLst>
              <a:ext uri="{FF2B5EF4-FFF2-40B4-BE49-F238E27FC236}">
                <a16:creationId xmlns:a16="http://schemas.microsoft.com/office/drawing/2014/main" id="{0BD30B97-182E-242B-C8FB-460965DF9AAB}"/>
              </a:ext>
            </a:extLst>
          </p:cNvPr>
          <p:cNvSpPr txBox="1"/>
          <p:nvPr/>
        </p:nvSpPr>
        <p:spPr>
          <a:xfrm>
            <a:off x="1228541" y="2124611"/>
            <a:ext cx="3606800" cy="707886"/>
          </a:xfrm>
          <a:prstGeom prst="rect">
            <a:avLst/>
          </a:prstGeom>
          <a:noFill/>
        </p:spPr>
        <p:txBody>
          <a:bodyPr>
            <a:spAutoFit/>
          </a:bodyPr>
          <a:lstStyle/>
          <a:p>
            <a:pPr eaLnBrk="1" fontAlgn="auto" hangingPunct="1">
              <a:spcBef>
                <a:spcPts val="0"/>
              </a:spcBef>
              <a:spcAft>
                <a:spcPts val="0"/>
              </a:spcAft>
              <a:defRPr/>
            </a:pPr>
            <a:r>
              <a:rPr lang="nb-NO" sz="4000" b="1" dirty="0">
                <a:solidFill>
                  <a:srgbClr val="01474F"/>
                </a:solidFill>
                <a:latin typeface="Poppins SemiBold" panose="00000700000000000000" pitchFamily="2" charset="0"/>
                <a:cs typeface="Poppins SemiBold" panose="00000700000000000000" pitchFamily="2" charset="0"/>
              </a:rPr>
              <a:t>Hvem er </a:t>
            </a:r>
            <a:r>
              <a:rPr lang="nb-NO" sz="4000" b="1" dirty="0">
                <a:solidFill>
                  <a:srgbClr val="5A7532"/>
                </a:solidFill>
                <a:latin typeface="Poppins SemiBold" panose="00000700000000000000" pitchFamily="2" charset="0"/>
                <a:cs typeface="Poppins SemiBold" panose="00000700000000000000" pitchFamily="2" charset="0"/>
              </a:rPr>
              <a:t>jeg?</a:t>
            </a:r>
          </a:p>
        </p:txBody>
      </p:sp>
      <p:sp>
        <p:nvSpPr>
          <p:cNvPr id="15" name="TextBox 14">
            <a:extLst>
              <a:ext uri="{FF2B5EF4-FFF2-40B4-BE49-F238E27FC236}">
                <a16:creationId xmlns:a16="http://schemas.microsoft.com/office/drawing/2014/main" id="{F8D27EB4-8FC7-A898-390D-1C8F32AD3529}"/>
              </a:ext>
            </a:extLst>
          </p:cNvPr>
          <p:cNvSpPr txBox="1">
            <a:spLocks noChangeArrowheads="1"/>
          </p:cNvSpPr>
          <p:nvPr/>
        </p:nvSpPr>
        <p:spPr bwMode="auto">
          <a:xfrm>
            <a:off x="1228541" y="3316008"/>
            <a:ext cx="4562042"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Aft>
                <a:spcPts val="300"/>
              </a:spcAft>
            </a:pPr>
            <a:r>
              <a:rPr lang="nb-NO" sz="1600" b="0" u="none" strike="noStrike" dirty="0">
                <a:effectLst/>
                <a:latin typeface="Nunito" pitchFamily="2" charset="0"/>
              </a:rPr>
              <a:t>Navn</a:t>
            </a:r>
          </a:p>
          <a:p>
            <a:pPr>
              <a:spcAft>
                <a:spcPts val="300"/>
              </a:spcAft>
            </a:pPr>
            <a:r>
              <a:rPr lang="nb-NO" sz="1600" dirty="0">
                <a:latin typeface="Nunito" pitchFamily="2" charset="0"/>
              </a:rPr>
              <a:t>Rolle</a:t>
            </a:r>
          </a:p>
          <a:p>
            <a:pPr>
              <a:spcAft>
                <a:spcPts val="300"/>
              </a:spcAft>
            </a:pPr>
            <a:r>
              <a:rPr lang="nb-NO" sz="1600" b="0" u="none" strike="noStrike" dirty="0">
                <a:effectLst/>
                <a:latin typeface="Nunito" pitchFamily="2" charset="0"/>
              </a:rPr>
              <a:t>Organisasjon</a:t>
            </a:r>
          </a:p>
        </p:txBody>
      </p:sp>
      <p:sp>
        <p:nvSpPr>
          <p:cNvPr id="16" name="TextBox 16">
            <a:extLst>
              <a:ext uri="{FF2B5EF4-FFF2-40B4-BE49-F238E27FC236}">
                <a16:creationId xmlns:a16="http://schemas.microsoft.com/office/drawing/2014/main" id="{9E38718C-927F-7C23-71C9-07F86EF3FC6C}"/>
              </a:ext>
            </a:extLst>
          </p:cNvPr>
          <p:cNvSpPr txBox="1">
            <a:spLocks noChangeArrowheads="1"/>
          </p:cNvSpPr>
          <p:nvPr/>
        </p:nvSpPr>
        <p:spPr bwMode="auto">
          <a:xfrm>
            <a:off x="1228541" y="4433608"/>
            <a:ext cx="3984625" cy="80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Aft>
                <a:spcPts val="300"/>
              </a:spcAft>
            </a:pPr>
            <a:r>
              <a:rPr lang="nb-NO" sz="1400" u="sng" dirty="0">
                <a:latin typeface="Nunito" pitchFamily="2" charset="0"/>
                <a:ea typeface="Roboto" panose="02000000000000000000" pitchFamily="2" charset="0"/>
                <a:cs typeface="Lato Light" panose="020F0502020204030203" pitchFamily="34" charset="0"/>
              </a:rPr>
              <a:t>Tidligere verv: </a:t>
            </a:r>
          </a:p>
          <a:p>
            <a:r>
              <a:rPr lang="nb-NO" sz="1400" dirty="0">
                <a:latin typeface="Nunito" pitchFamily="2" charset="0"/>
                <a:ea typeface="Roboto" panose="02000000000000000000" pitchFamily="2" charset="0"/>
                <a:cs typeface="Lato Light" panose="020F0502020204030203" pitchFamily="34" charset="0"/>
              </a:rPr>
              <a:t>Tekst</a:t>
            </a:r>
          </a:p>
          <a:p>
            <a:pPr marL="360363" indent="-193675">
              <a:buFont typeface="Arial" panose="020B0604020202020204" pitchFamily="34" charset="0"/>
              <a:buChar char="•"/>
            </a:pPr>
            <a:endParaRPr lang="nb-NO" sz="1600" dirty="0">
              <a:latin typeface="Nunito" pitchFamily="2" charset="0"/>
              <a:ea typeface="Roboto" panose="02000000000000000000" pitchFamily="2" charset="0"/>
              <a:cs typeface="Lato Light" panose="020F0502020204030203" pitchFamily="34" charset="0"/>
            </a:endParaRPr>
          </a:p>
        </p:txBody>
      </p:sp>
    </p:spTree>
    <p:extLst>
      <p:ext uri="{BB962C8B-B14F-4D97-AF65-F5344CB8AC3E}">
        <p14:creationId xmlns:p14="http://schemas.microsoft.com/office/powerpoint/2010/main" val="2246895946"/>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F090EABD-0A6C-BFD2-8A57-819C4F6AE959}"/>
              </a:ext>
            </a:extLst>
          </p:cNvPr>
          <p:cNvSpPr txBox="1"/>
          <p:nvPr/>
        </p:nvSpPr>
        <p:spPr>
          <a:xfrm>
            <a:off x="6787643" y="935733"/>
            <a:ext cx="5586413" cy="1323439"/>
          </a:xfrm>
          <a:prstGeom prst="rect">
            <a:avLst/>
          </a:prstGeom>
          <a:noFill/>
        </p:spPr>
        <p:txBody>
          <a:bodyPr wrap="square">
            <a:spAutoFit/>
          </a:bodyPr>
          <a:lstStyle/>
          <a:p>
            <a:pPr eaLnBrk="1" fontAlgn="auto" hangingPunct="1">
              <a:spcBef>
                <a:spcPts val="0"/>
              </a:spcBef>
              <a:spcAft>
                <a:spcPts val="0"/>
              </a:spcAft>
              <a:defRPr/>
            </a:pPr>
            <a:r>
              <a:rPr lang="nb-NO" sz="4000" b="1" dirty="0">
                <a:solidFill>
                  <a:srgbClr val="01474F"/>
                </a:solidFill>
                <a:latin typeface="Poppins SemiBold" panose="00000700000000000000" pitchFamily="2" charset="0"/>
                <a:cs typeface="Poppins SemiBold" panose="00000700000000000000" pitchFamily="2" charset="0"/>
              </a:rPr>
              <a:t>Langsiktighet </a:t>
            </a:r>
            <a:br>
              <a:rPr lang="nb-NO" sz="4000" b="1" dirty="0">
                <a:solidFill>
                  <a:srgbClr val="01474F"/>
                </a:solidFill>
                <a:latin typeface="Poppins SemiBold" panose="00000700000000000000" pitchFamily="2" charset="0"/>
                <a:cs typeface="Poppins SemiBold" panose="00000700000000000000" pitchFamily="2" charset="0"/>
              </a:rPr>
            </a:br>
            <a:r>
              <a:rPr lang="nb-NO" sz="4000" b="1" dirty="0">
                <a:solidFill>
                  <a:srgbClr val="01474F"/>
                </a:solidFill>
                <a:latin typeface="Poppins SemiBold" panose="00000700000000000000" pitchFamily="2" charset="0"/>
                <a:cs typeface="Poppins SemiBold" panose="00000700000000000000" pitchFamily="2" charset="0"/>
              </a:rPr>
              <a:t>i</a:t>
            </a:r>
            <a:r>
              <a:rPr lang="nb-NO" sz="4000" b="1" dirty="0">
                <a:solidFill>
                  <a:srgbClr val="5A7532"/>
                </a:solidFill>
                <a:latin typeface="Poppins SemiBold" panose="00000700000000000000" pitchFamily="2" charset="0"/>
                <a:cs typeface="Poppins SemiBold" panose="00000700000000000000" pitchFamily="2" charset="0"/>
              </a:rPr>
              <a:t> NÆRINGEN</a:t>
            </a:r>
          </a:p>
        </p:txBody>
      </p:sp>
      <p:pic>
        <p:nvPicPr>
          <p:cNvPr id="12" name="Plassholder for bilde 11">
            <a:extLst>
              <a:ext uri="{FF2B5EF4-FFF2-40B4-BE49-F238E27FC236}">
                <a16:creationId xmlns:a16="http://schemas.microsoft.com/office/drawing/2014/main" id="{063F3BB0-521A-17B6-5DC6-D0B4A9957685}"/>
              </a:ext>
            </a:extLst>
          </p:cNvPr>
          <p:cNvPicPr preferRelativeResize="0">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a:stretch/>
        </p:blipFill>
        <p:spPr>
          <a:xfrm>
            <a:off x="0" y="1098550"/>
            <a:ext cx="6592888" cy="5759450"/>
          </a:xfrm>
          <a:solidFill>
            <a:schemeClr val="bg1">
              <a:lumMod val="85000"/>
            </a:schemeClr>
          </a:solidFill>
        </p:spPr>
      </p:pic>
      <p:sp>
        <p:nvSpPr>
          <p:cNvPr id="4" name="Rectangle: Rounded Corners 11">
            <a:extLst>
              <a:ext uri="{FF2B5EF4-FFF2-40B4-BE49-F238E27FC236}">
                <a16:creationId xmlns:a16="http://schemas.microsoft.com/office/drawing/2014/main" id="{676DEAD2-B270-869C-9101-D8A3315A607D}"/>
              </a:ext>
            </a:extLst>
          </p:cNvPr>
          <p:cNvSpPr/>
          <p:nvPr/>
        </p:nvSpPr>
        <p:spPr>
          <a:xfrm rot="5400000">
            <a:off x="11037094" y="5826919"/>
            <a:ext cx="369888" cy="863600"/>
          </a:xfrm>
          <a:prstGeom prst="roundRect">
            <a:avLst>
              <a:gd name="adj" fmla="val 50000"/>
            </a:avLst>
          </a:prstGeom>
          <a:gradFill>
            <a:gsLst>
              <a:gs pos="0">
                <a:srgbClr val="007367"/>
              </a:gs>
              <a:gs pos="100000">
                <a:srgbClr val="00736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dirty="0"/>
          </a:p>
        </p:txBody>
      </p:sp>
      <p:sp>
        <p:nvSpPr>
          <p:cNvPr id="5" name="Slide Number Placeholder 3">
            <a:extLst>
              <a:ext uri="{FF2B5EF4-FFF2-40B4-BE49-F238E27FC236}">
                <a16:creationId xmlns:a16="http://schemas.microsoft.com/office/drawing/2014/main" id="{3A8E1605-980F-59B8-B985-26B6DDB0975B}"/>
              </a:ext>
            </a:extLst>
          </p:cNvPr>
          <p:cNvSpPr txBox="1">
            <a:spLocks/>
          </p:cNvSpPr>
          <p:nvPr/>
        </p:nvSpPr>
        <p:spPr bwMode="auto">
          <a:xfrm>
            <a:off x="10987088" y="6118225"/>
            <a:ext cx="47148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fld id="{B2B5A345-A607-45DF-A75F-9CE106888AFE}" type="slidenum">
              <a:rPr lang="nb-NO" altLang="nb-NO" sz="1400" smtClean="0">
                <a:solidFill>
                  <a:schemeClr val="bg1"/>
                </a:solidFill>
                <a:latin typeface="Poppins SemiBold" panose="00000700000000000000" pitchFamily="2" charset="0"/>
                <a:cs typeface="Poppins SemiBold" panose="00000700000000000000" pitchFamily="2" charset="0"/>
              </a:rPr>
              <a:pPr algn="ctr" eaLnBrk="1" hangingPunct="1"/>
              <a:t>30</a:t>
            </a:fld>
            <a:endParaRPr lang="nb-NO" altLang="nb-NO" sz="1400" dirty="0">
              <a:solidFill>
                <a:schemeClr val="bg1"/>
              </a:solidFill>
              <a:latin typeface="Poppins SemiBold" panose="00000700000000000000" pitchFamily="2" charset="0"/>
              <a:cs typeface="Poppins SemiBold" panose="00000700000000000000" pitchFamily="2" charset="0"/>
            </a:endParaRPr>
          </a:p>
        </p:txBody>
      </p:sp>
      <p:pic>
        <p:nvPicPr>
          <p:cNvPr id="6" name="Bilde 5">
            <a:extLst>
              <a:ext uri="{FF2B5EF4-FFF2-40B4-BE49-F238E27FC236}">
                <a16:creationId xmlns:a16="http://schemas.microsoft.com/office/drawing/2014/main" id="{AF12672C-7B3C-6BBA-6F5B-B3A904746A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834" y="357376"/>
            <a:ext cx="1969200" cy="539561"/>
          </a:xfrm>
          <a:prstGeom prst="rect">
            <a:avLst/>
          </a:prstGeom>
        </p:spPr>
      </p:pic>
      <p:sp>
        <p:nvSpPr>
          <p:cNvPr id="13" name="Oval 15">
            <a:extLst>
              <a:ext uri="{FF2B5EF4-FFF2-40B4-BE49-F238E27FC236}">
                <a16:creationId xmlns:a16="http://schemas.microsoft.com/office/drawing/2014/main" id="{237EDE02-24C2-8266-813E-B403DFABB78B}"/>
              </a:ext>
            </a:extLst>
          </p:cNvPr>
          <p:cNvSpPr/>
          <p:nvPr/>
        </p:nvSpPr>
        <p:spPr>
          <a:xfrm>
            <a:off x="4650725" y="1652588"/>
            <a:ext cx="279400" cy="279400"/>
          </a:xfrm>
          <a:prstGeom prst="ellipse">
            <a:avLst/>
          </a:prstGeom>
          <a:solidFill>
            <a:srgbClr val="F287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8" name="TextBox 14">
            <a:extLst>
              <a:ext uri="{FF2B5EF4-FFF2-40B4-BE49-F238E27FC236}">
                <a16:creationId xmlns:a16="http://schemas.microsoft.com/office/drawing/2014/main" id="{9022E22F-29B4-11CE-16BF-E15318D59257}"/>
              </a:ext>
            </a:extLst>
          </p:cNvPr>
          <p:cNvSpPr txBox="1">
            <a:spLocks noChangeArrowheads="1"/>
          </p:cNvSpPr>
          <p:nvPr/>
        </p:nvSpPr>
        <p:spPr bwMode="auto">
          <a:xfrm>
            <a:off x="6787643" y="2417601"/>
            <a:ext cx="456204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nb-NO" sz="1600" b="0" u="none" strike="noStrike" dirty="0">
                <a:effectLst/>
                <a:latin typeface="Nunito" pitchFamily="2" charset="0"/>
              </a:rPr>
              <a:t>En samvirkebedrift kan </a:t>
            </a:r>
            <a:r>
              <a:rPr lang="nb-NO" sz="1600" b="1" u="none" strike="noStrike" dirty="0">
                <a:solidFill>
                  <a:srgbClr val="F28705"/>
                </a:solidFill>
                <a:effectLst/>
                <a:latin typeface="Nunito" pitchFamily="2" charset="0"/>
              </a:rPr>
              <a:t>IKKE KJØPES </a:t>
            </a:r>
            <a:r>
              <a:rPr lang="nb-NO" sz="1600" b="0" u="none" strike="noStrike" dirty="0">
                <a:effectLst/>
                <a:latin typeface="Nunito" pitchFamily="2" charset="0"/>
              </a:rPr>
              <a:t>opp. Bedriftsformen garanterer derfor for et </a:t>
            </a:r>
            <a:r>
              <a:rPr lang="nb-NO" sz="1600" b="1" u="none" strike="noStrike" dirty="0">
                <a:solidFill>
                  <a:srgbClr val="01474F"/>
                </a:solidFill>
                <a:effectLst/>
                <a:latin typeface="Nunito" pitchFamily="2" charset="0"/>
              </a:rPr>
              <a:t>LANGSIKTIG</a:t>
            </a:r>
            <a:r>
              <a:rPr lang="nb-NO" sz="1600" b="0" u="none" strike="noStrike" dirty="0">
                <a:effectLst/>
                <a:latin typeface="Nunito" pitchFamily="2" charset="0"/>
              </a:rPr>
              <a:t> og </a:t>
            </a:r>
            <a:r>
              <a:rPr lang="nb-NO" sz="1600" b="1" u="none" strike="noStrike" dirty="0">
                <a:solidFill>
                  <a:srgbClr val="5A7532"/>
                </a:solidFill>
                <a:effectLst/>
                <a:latin typeface="Nunito" pitchFamily="2" charset="0"/>
              </a:rPr>
              <a:t>NORSK EIERSKAP</a:t>
            </a:r>
            <a:r>
              <a:rPr lang="nb-NO" sz="1600" b="0" u="none" strike="noStrike" dirty="0">
                <a:effectLst/>
                <a:latin typeface="Nunito" pitchFamily="2" charset="0"/>
              </a:rPr>
              <a:t>.</a:t>
            </a:r>
          </a:p>
        </p:txBody>
      </p:sp>
      <p:sp>
        <p:nvSpPr>
          <p:cNvPr id="21" name="TextBox 14">
            <a:extLst>
              <a:ext uri="{FF2B5EF4-FFF2-40B4-BE49-F238E27FC236}">
                <a16:creationId xmlns:a16="http://schemas.microsoft.com/office/drawing/2014/main" id="{7F894A7D-3883-38F4-37F1-0C6BF85D04FF}"/>
              </a:ext>
            </a:extLst>
          </p:cNvPr>
          <p:cNvSpPr txBox="1">
            <a:spLocks noChangeArrowheads="1"/>
          </p:cNvSpPr>
          <p:nvPr/>
        </p:nvSpPr>
        <p:spPr bwMode="auto">
          <a:xfrm>
            <a:off x="6787643" y="3485084"/>
            <a:ext cx="456204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Aft>
                <a:spcPts val="1200"/>
              </a:spcAft>
            </a:pPr>
            <a:r>
              <a:rPr lang="nb-NO" sz="1600" b="0" u="none" strike="noStrike" dirty="0">
                <a:effectLst/>
                <a:latin typeface="Nunito" pitchFamily="2" charset="0"/>
              </a:rPr>
              <a:t>Hva vil skje dersom importvernet svekkes?</a:t>
            </a:r>
          </a:p>
          <a:p>
            <a:pPr marL="534988" indent="-342900">
              <a:spcAft>
                <a:spcPts val="600"/>
              </a:spcAft>
              <a:buClr>
                <a:srgbClr val="5A7532"/>
              </a:buClr>
              <a:buFont typeface="+mj-lt"/>
              <a:buAutoNum type="arabicPeriod"/>
            </a:pPr>
            <a:r>
              <a:rPr lang="nb-NO" sz="1400" dirty="0">
                <a:latin typeface="Nunito" pitchFamily="2" charset="0"/>
              </a:rPr>
              <a:t>Blir selskaper som f.eks. Synnøve Finden (AS) kjøpt opp og etablert i andre land med billigere råvarer?</a:t>
            </a:r>
          </a:p>
          <a:p>
            <a:pPr marL="534988" indent="-342900">
              <a:spcAft>
                <a:spcPts val="600"/>
              </a:spcAft>
              <a:buClr>
                <a:srgbClr val="5A7532"/>
              </a:buClr>
              <a:buFont typeface="+mj-lt"/>
              <a:buAutoNum type="arabicPeriod"/>
            </a:pPr>
            <a:r>
              <a:rPr lang="nb-NO" sz="1400" b="0" u="none" strike="noStrike" dirty="0">
                <a:effectLst/>
                <a:latin typeface="Nunito" pitchFamily="2" charset="0"/>
              </a:rPr>
              <a:t>Kommer de til å lage ost på utenlands</a:t>
            </a:r>
            <a:r>
              <a:rPr lang="nb-NO" sz="1400" dirty="0">
                <a:latin typeface="Nunito" pitchFamily="2" charset="0"/>
              </a:rPr>
              <a:t>k melk til det norske markedet?</a:t>
            </a:r>
          </a:p>
          <a:p>
            <a:pPr marL="534988" indent="-342900">
              <a:buClr>
                <a:srgbClr val="5A7532"/>
              </a:buClr>
              <a:buFont typeface="+mj-lt"/>
              <a:buAutoNum type="arabicPeriod"/>
            </a:pPr>
            <a:r>
              <a:rPr lang="nb-NO" sz="1400" b="0" u="none" strike="noStrike" dirty="0">
                <a:effectLst/>
                <a:latin typeface="Nunito" pitchFamily="2" charset="0"/>
              </a:rPr>
              <a:t>Hva da med de norske mel</a:t>
            </a:r>
            <a:r>
              <a:rPr lang="nb-NO" sz="1400" dirty="0">
                <a:latin typeface="Nunito" pitchFamily="2" charset="0"/>
              </a:rPr>
              <a:t>kebøndene?</a:t>
            </a:r>
            <a:endParaRPr lang="nb-NO" sz="1400" b="0" u="none" strike="noStrike" dirty="0">
              <a:effectLst/>
              <a:latin typeface="Nunito" pitchFamily="2" charset="0"/>
            </a:endParaRPr>
          </a:p>
        </p:txBody>
      </p:sp>
    </p:spTree>
    <p:extLst>
      <p:ext uri="{BB962C8B-B14F-4D97-AF65-F5344CB8AC3E}">
        <p14:creationId xmlns:p14="http://schemas.microsoft.com/office/powerpoint/2010/main" val="3359128186"/>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2D70C1E-8E52-EC91-A4EB-F3D258744700}"/>
              </a:ext>
            </a:extLst>
          </p:cNvPr>
          <p:cNvSpPr>
            <a:spLocks noGrp="1" noChangeAspect="1"/>
          </p:cNvSpPr>
          <p:nvPr>
            <p:ph type="pic" sz="quarter" idx="10"/>
          </p:nvPr>
        </p:nvSpPr>
        <p:spPr>
          <a:xfrm>
            <a:off x="7715054" y="-5"/>
            <a:ext cx="4685109" cy="3677267"/>
          </a:xfrm>
          <a:solidFill>
            <a:srgbClr val="5A7532"/>
          </a:solidFill>
        </p:spPr>
        <p:txBody>
          <a:bodyPr/>
          <a:lstStyle/>
          <a:p>
            <a:endParaRPr lang="nb-NO"/>
          </a:p>
        </p:txBody>
      </p:sp>
      <p:sp>
        <p:nvSpPr>
          <p:cNvPr id="8" name="Oval 7">
            <a:extLst>
              <a:ext uri="{FF2B5EF4-FFF2-40B4-BE49-F238E27FC236}">
                <a16:creationId xmlns:a16="http://schemas.microsoft.com/office/drawing/2014/main" id="{42C2D1FA-9208-AC3F-93EE-D70A63C6370B}"/>
              </a:ext>
            </a:extLst>
          </p:cNvPr>
          <p:cNvSpPr>
            <a:spLocks noChangeAspect="1"/>
          </p:cNvSpPr>
          <p:nvPr/>
        </p:nvSpPr>
        <p:spPr>
          <a:xfrm>
            <a:off x="6628693" y="2543695"/>
            <a:ext cx="4305126" cy="4307017"/>
          </a:xfrm>
          <a:prstGeom prst="ellipse">
            <a:avLst/>
          </a:prstGeom>
          <a:solidFill>
            <a:srgbClr val="82A853"/>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1" name="Oval 10">
            <a:extLst>
              <a:ext uri="{FF2B5EF4-FFF2-40B4-BE49-F238E27FC236}">
                <a16:creationId xmlns:a16="http://schemas.microsoft.com/office/drawing/2014/main" id="{62917B5E-9F6E-29B8-5A3C-7A6B1E2E9939}"/>
              </a:ext>
            </a:extLst>
          </p:cNvPr>
          <p:cNvSpPr/>
          <p:nvPr/>
        </p:nvSpPr>
        <p:spPr>
          <a:xfrm>
            <a:off x="7250166" y="1283135"/>
            <a:ext cx="954088" cy="952500"/>
          </a:xfrm>
          <a:prstGeom prst="ellipse">
            <a:avLst/>
          </a:prstGeom>
          <a:solidFill>
            <a:srgbClr val="01474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5" name="Rectangle: Rounded Corners 11">
            <a:extLst>
              <a:ext uri="{FF2B5EF4-FFF2-40B4-BE49-F238E27FC236}">
                <a16:creationId xmlns:a16="http://schemas.microsoft.com/office/drawing/2014/main" id="{491C1AF2-9B3F-15D7-D73C-63B6ECFCC1D5}"/>
              </a:ext>
            </a:extLst>
          </p:cNvPr>
          <p:cNvSpPr/>
          <p:nvPr/>
        </p:nvSpPr>
        <p:spPr>
          <a:xfrm rot="5400000">
            <a:off x="11037094" y="5826919"/>
            <a:ext cx="369888" cy="863600"/>
          </a:xfrm>
          <a:prstGeom prst="roundRect">
            <a:avLst>
              <a:gd name="adj" fmla="val 50000"/>
            </a:avLst>
          </a:prstGeom>
          <a:gradFill>
            <a:gsLst>
              <a:gs pos="0">
                <a:srgbClr val="007367"/>
              </a:gs>
              <a:gs pos="100000">
                <a:srgbClr val="00736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6" name="Slide Number Placeholder 3">
            <a:extLst>
              <a:ext uri="{FF2B5EF4-FFF2-40B4-BE49-F238E27FC236}">
                <a16:creationId xmlns:a16="http://schemas.microsoft.com/office/drawing/2014/main" id="{70E1CBF7-30EE-9BA1-2979-CF8B13F3B476}"/>
              </a:ext>
            </a:extLst>
          </p:cNvPr>
          <p:cNvSpPr txBox="1">
            <a:spLocks/>
          </p:cNvSpPr>
          <p:nvPr/>
        </p:nvSpPr>
        <p:spPr bwMode="auto">
          <a:xfrm>
            <a:off x="10987088" y="6118225"/>
            <a:ext cx="47148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fld id="{B2B5A345-A607-45DF-A75F-9CE106888AFE}" type="slidenum">
              <a:rPr lang="en-US" altLang="nb-NO" sz="1400">
                <a:solidFill>
                  <a:schemeClr val="bg1"/>
                </a:solidFill>
                <a:latin typeface="Poppins SemiBold" panose="00000700000000000000" pitchFamily="2" charset="0"/>
                <a:cs typeface="Poppins SemiBold" panose="00000700000000000000" pitchFamily="2" charset="0"/>
              </a:rPr>
              <a:pPr algn="ctr" eaLnBrk="1" hangingPunct="1"/>
              <a:t>31</a:t>
            </a:fld>
            <a:endParaRPr lang="en-US" altLang="nb-NO" sz="1400">
              <a:solidFill>
                <a:schemeClr val="bg1"/>
              </a:solidFill>
              <a:latin typeface="Poppins SemiBold" panose="00000700000000000000" pitchFamily="2" charset="0"/>
              <a:cs typeface="Poppins SemiBold" panose="00000700000000000000" pitchFamily="2" charset="0"/>
            </a:endParaRPr>
          </a:p>
        </p:txBody>
      </p:sp>
      <p:pic>
        <p:nvPicPr>
          <p:cNvPr id="7" name="Bilde 6">
            <a:extLst>
              <a:ext uri="{FF2B5EF4-FFF2-40B4-BE49-F238E27FC236}">
                <a16:creationId xmlns:a16="http://schemas.microsoft.com/office/drawing/2014/main" id="{F642D76A-5384-2AE9-EEE2-1F0B61B437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834" y="357376"/>
            <a:ext cx="1969200" cy="539561"/>
          </a:xfrm>
          <a:prstGeom prst="rect">
            <a:avLst/>
          </a:prstGeom>
        </p:spPr>
      </p:pic>
      <p:pic>
        <p:nvPicPr>
          <p:cNvPr id="9" name="Bilde 8" descr="Et bilde som inneholder kart&#10;&#10;Automatisk generert beskrivelse">
            <a:extLst>
              <a:ext uri="{FF2B5EF4-FFF2-40B4-BE49-F238E27FC236}">
                <a16:creationId xmlns:a16="http://schemas.microsoft.com/office/drawing/2014/main" id="{8F5E160D-82C8-3637-4137-75F345E666B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587418" y="7288"/>
            <a:ext cx="5767003" cy="6858000"/>
          </a:xfrm>
          <a:prstGeom prst="rect">
            <a:avLst/>
          </a:prstGeom>
        </p:spPr>
      </p:pic>
      <p:sp>
        <p:nvSpPr>
          <p:cNvPr id="10" name="TextBox 7">
            <a:extLst>
              <a:ext uri="{FF2B5EF4-FFF2-40B4-BE49-F238E27FC236}">
                <a16:creationId xmlns:a16="http://schemas.microsoft.com/office/drawing/2014/main" id="{E092CBDC-22AB-4315-D6A5-2ACD33BD2CB2}"/>
              </a:ext>
            </a:extLst>
          </p:cNvPr>
          <p:cNvSpPr txBox="1"/>
          <p:nvPr/>
        </p:nvSpPr>
        <p:spPr>
          <a:xfrm>
            <a:off x="2871645" y="997539"/>
            <a:ext cx="3176463" cy="1323439"/>
          </a:xfrm>
          <a:prstGeom prst="rect">
            <a:avLst/>
          </a:prstGeom>
          <a:noFill/>
        </p:spPr>
        <p:txBody>
          <a:bodyPr wrap="square">
            <a:spAutoFit/>
          </a:bodyPr>
          <a:lstStyle/>
          <a:p>
            <a:pPr eaLnBrk="1" fontAlgn="auto" hangingPunct="1">
              <a:spcBef>
                <a:spcPts val="0"/>
              </a:spcBef>
              <a:spcAft>
                <a:spcPts val="0"/>
              </a:spcAft>
              <a:defRPr/>
            </a:pPr>
            <a:r>
              <a:rPr lang="nb-NO" sz="4000" b="1" dirty="0">
                <a:solidFill>
                  <a:srgbClr val="01474F"/>
                </a:solidFill>
                <a:latin typeface="Poppins SemiBold" panose="00000700000000000000" pitchFamily="2" charset="0"/>
                <a:cs typeface="Poppins SemiBold" panose="00000700000000000000" pitchFamily="2" charset="0"/>
              </a:rPr>
              <a:t>Nasjonalt</a:t>
            </a:r>
          </a:p>
          <a:p>
            <a:pPr eaLnBrk="1" fontAlgn="auto" hangingPunct="1">
              <a:spcBef>
                <a:spcPts val="0"/>
              </a:spcBef>
              <a:spcAft>
                <a:spcPts val="0"/>
              </a:spcAft>
              <a:tabLst>
                <a:tab pos="539750" algn="l"/>
              </a:tabLst>
              <a:defRPr/>
            </a:pPr>
            <a:r>
              <a:rPr lang="nb-NO" sz="4000" b="1" dirty="0">
                <a:solidFill>
                  <a:srgbClr val="5A7532"/>
                </a:solidFill>
                <a:latin typeface="Poppins SemiBold" panose="00000700000000000000" pitchFamily="2" charset="0"/>
                <a:cs typeface="Poppins SemiBold" panose="00000700000000000000" pitchFamily="2" charset="0"/>
              </a:rPr>
              <a:t>	EIERSKAP</a:t>
            </a:r>
          </a:p>
        </p:txBody>
      </p:sp>
      <p:sp>
        <p:nvSpPr>
          <p:cNvPr id="13" name="Oval 15">
            <a:extLst>
              <a:ext uri="{FF2B5EF4-FFF2-40B4-BE49-F238E27FC236}">
                <a16:creationId xmlns:a16="http://schemas.microsoft.com/office/drawing/2014/main" id="{2AFD01CA-F9C0-C296-9BA9-3789FEF7ADAF}"/>
              </a:ext>
            </a:extLst>
          </p:cNvPr>
          <p:cNvSpPr/>
          <p:nvPr/>
        </p:nvSpPr>
        <p:spPr>
          <a:xfrm>
            <a:off x="2359801" y="2009842"/>
            <a:ext cx="279400" cy="279400"/>
          </a:xfrm>
          <a:prstGeom prst="ellipse">
            <a:avLst/>
          </a:prstGeom>
          <a:solidFill>
            <a:srgbClr val="F287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pic>
        <p:nvPicPr>
          <p:cNvPr id="16" name="Grafikk 15">
            <a:extLst>
              <a:ext uri="{FF2B5EF4-FFF2-40B4-BE49-F238E27FC236}">
                <a16:creationId xmlns:a16="http://schemas.microsoft.com/office/drawing/2014/main" id="{696DF14A-BE9B-EF50-5DE7-46470D3156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57625" y="1554194"/>
            <a:ext cx="314858" cy="410381"/>
          </a:xfrm>
          <a:prstGeom prst="rect">
            <a:avLst/>
          </a:prstGeom>
        </p:spPr>
      </p:pic>
      <p:grpSp>
        <p:nvGrpSpPr>
          <p:cNvPr id="13322" name="Gruppe 13321">
            <a:extLst>
              <a:ext uri="{FF2B5EF4-FFF2-40B4-BE49-F238E27FC236}">
                <a16:creationId xmlns:a16="http://schemas.microsoft.com/office/drawing/2014/main" id="{FBAB5513-F1FB-6BA4-F825-1EF8B8B25A6E}"/>
              </a:ext>
            </a:extLst>
          </p:cNvPr>
          <p:cNvGrpSpPr/>
          <p:nvPr/>
        </p:nvGrpSpPr>
        <p:grpSpPr>
          <a:xfrm>
            <a:off x="1067066" y="2878485"/>
            <a:ext cx="4855990" cy="2816156"/>
            <a:chOff x="951225" y="2732521"/>
            <a:chExt cx="4855990" cy="2816156"/>
          </a:xfrm>
        </p:grpSpPr>
        <p:sp>
          <p:nvSpPr>
            <p:cNvPr id="17" name="TextBox 16">
              <a:extLst>
                <a:ext uri="{FF2B5EF4-FFF2-40B4-BE49-F238E27FC236}">
                  <a16:creationId xmlns:a16="http://schemas.microsoft.com/office/drawing/2014/main" id="{744CD1B8-8D5D-CFB2-3480-C975605DAA79}"/>
                </a:ext>
              </a:extLst>
            </p:cNvPr>
            <p:cNvSpPr txBox="1"/>
            <p:nvPr/>
          </p:nvSpPr>
          <p:spPr>
            <a:xfrm>
              <a:off x="1614468" y="3375966"/>
              <a:ext cx="4181475" cy="430887"/>
            </a:xfrm>
            <a:prstGeom prst="rect">
              <a:avLst/>
            </a:prstGeom>
            <a:noFill/>
          </p:spPr>
          <p:txBody>
            <a:bodyPr>
              <a:spAutoFit/>
            </a:bodyPr>
            <a:lstStyle/>
            <a:p>
              <a:pPr eaLnBrk="1" fontAlgn="auto" hangingPunct="1">
                <a:lnSpc>
                  <a:spcPct val="150000"/>
                </a:lnSpc>
                <a:spcBef>
                  <a:spcPts val="0"/>
                </a:spcBef>
                <a:spcAft>
                  <a:spcPts val="0"/>
                </a:spcAft>
                <a:defRPr/>
              </a:pPr>
              <a:r>
                <a:rPr lang="nb-NO" sz="1600" dirty="0">
                  <a:solidFill>
                    <a:schemeClr val="tx1">
                      <a:lumMod val="85000"/>
                      <a:lumOff val="15000"/>
                    </a:schemeClr>
                  </a:solidFill>
                  <a:latin typeface="Nunito" pitchFamily="2" charset="77"/>
                </a:rPr>
                <a:t>Lokal industri og arbeidsplasser</a:t>
              </a:r>
              <a:endParaRPr lang="id-ID" sz="1600" dirty="0">
                <a:solidFill>
                  <a:schemeClr val="tx1">
                    <a:lumMod val="85000"/>
                    <a:lumOff val="15000"/>
                  </a:schemeClr>
                </a:solidFill>
                <a:latin typeface="Nunito" pitchFamily="2" charset="77"/>
              </a:endParaRPr>
            </a:p>
          </p:txBody>
        </p:sp>
        <p:sp>
          <p:nvSpPr>
            <p:cNvPr id="20" name="TextBox 19">
              <a:extLst>
                <a:ext uri="{FF2B5EF4-FFF2-40B4-BE49-F238E27FC236}">
                  <a16:creationId xmlns:a16="http://schemas.microsoft.com/office/drawing/2014/main" id="{5008F8FE-C609-79FA-07D3-355873BBFDB3}"/>
                </a:ext>
              </a:extLst>
            </p:cNvPr>
            <p:cNvSpPr txBox="1"/>
            <p:nvPr/>
          </p:nvSpPr>
          <p:spPr>
            <a:xfrm>
              <a:off x="1573193" y="2732521"/>
              <a:ext cx="4181475" cy="430887"/>
            </a:xfrm>
            <a:prstGeom prst="rect">
              <a:avLst/>
            </a:prstGeom>
            <a:noFill/>
          </p:spPr>
          <p:txBody>
            <a:bodyPr>
              <a:spAutoFit/>
            </a:bodyPr>
            <a:lstStyle/>
            <a:p>
              <a:pPr eaLnBrk="1" fontAlgn="auto" hangingPunct="1">
                <a:lnSpc>
                  <a:spcPct val="150000"/>
                </a:lnSpc>
                <a:spcBef>
                  <a:spcPts val="0"/>
                </a:spcBef>
                <a:spcAft>
                  <a:spcPts val="0"/>
                </a:spcAft>
                <a:defRPr/>
              </a:pPr>
              <a:r>
                <a:rPr lang="nb-NO" sz="1600" dirty="0">
                  <a:solidFill>
                    <a:schemeClr val="tx1">
                      <a:lumMod val="85000"/>
                      <a:lumOff val="15000"/>
                    </a:schemeClr>
                  </a:solidFill>
                  <a:latin typeface="Nunito" pitchFamily="2" charset="77"/>
                </a:rPr>
                <a:t>Nasjonal industri og arbeidsplasser</a:t>
              </a:r>
              <a:endParaRPr lang="id-ID" sz="1600" dirty="0">
                <a:solidFill>
                  <a:schemeClr val="tx1">
                    <a:lumMod val="85000"/>
                    <a:lumOff val="15000"/>
                  </a:schemeClr>
                </a:solidFill>
                <a:latin typeface="Nunito" pitchFamily="2" charset="77"/>
              </a:endParaRPr>
            </a:p>
          </p:txBody>
        </p:sp>
        <p:grpSp>
          <p:nvGrpSpPr>
            <p:cNvPr id="25" name="Gruppe 24">
              <a:extLst>
                <a:ext uri="{FF2B5EF4-FFF2-40B4-BE49-F238E27FC236}">
                  <a16:creationId xmlns:a16="http://schemas.microsoft.com/office/drawing/2014/main" id="{668E171B-313D-6228-4D8C-0EF7FC7A224C}"/>
                </a:ext>
              </a:extLst>
            </p:cNvPr>
            <p:cNvGrpSpPr>
              <a:grpSpLocks noChangeAspect="1"/>
            </p:cNvGrpSpPr>
            <p:nvPr/>
          </p:nvGrpSpPr>
          <p:grpSpPr>
            <a:xfrm>
              <a:off x="951225" y="2786420"/>
              <a:ext cx="344560" cy="344561"/>
              <a:chOff x="4721708" y="2475634"/>
              <a:chExt cx="757237" cy="757238"/>
            </a:xfrm>
          </p:grpSpPr>
          <p:sp>
            <p:nvSpPr>
              <p:cNvPr id="24" name="Oval 13">
                <a:extLst>
                  <a:ext uri="{FF2B5EF4-FFF2-40B4-BE49-F238E27FC236}">
                    <a16:creationId xmlns:a16="http://schemas.microsoft.com/office/drawing/2014/main" id="{5E5128EE-1957-4C58-4C47-D2A5FFEEA1AF}"/>
                  </a:ext>
                </a:extLst>
              </p:cNvPr>
              <p:cNvSpPr/>
              <p:nvPr/>
            </p:nvSpPr>
            <p:spPr>
              <a:xfrm>
                <a:off x="4721708" y="2475634"/>
                <a:ext cx="757237" cy="757238"/>
              </a:xfrm>
              <a:prstGeom prst="ellipse">
                <a:avLst/>
              </a:prstGeom>
              <a:solidFill>
                <a:srgbClr val="82A853"/>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pic>
            <p:nvPicPr>
              <p:cNvPr id="23" name="Grafikk 22">
                <a:extLst>
                  <a:ext uri="{FF2B5EF4-FFF2-40B4-BE49-F238E27FC236}">
                    <a16:creationId xmlns:a16="http://schemas.microsoft.com/office/drawing/2014/main" id="{1B0BE5CC-D532-BACB-4623-7368633FE24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42897" y="2636243"/>
                <a:ext cx="314859" cy="410381"/>
              </a:xfrm>
              <a:prstGeom prst="rect">
                <a:avLst/>
              </a:prstGeom>
            </p:spPr>
          </p:pic>
        </p:grpSp>
        <p:grpSp>
          <p:nvGrpSpPr>
            <p:cNvPr id="26" name="Gruppe 25">
              <a:extLst>
                <a:ext uri="{FF2B5EF4-FFF2-40B4-BE49-F238E27FC236}">
                  <a16:creationId xmlns:a16="http://schemas.microsoft.com/office/drawing/2014/main" id="{56B95326-87DC-EA15-6C24-541A4FBFE89A}"/>
                </a:ext>
              </a:extLst>
            </p:cNvPr>
            <p:cNvGrpSpPr>
              <a:grpSpLocks noChangeAspect="1"/>
            </p:cNvGrpSpPr>
            <p:nvPr/>
          </p:nvGrpSpPr>
          <p:grpSpPr>
            <a:xfrm>
              <a:off x="951225" y="3409370"/>
              <a:ext cx="344560" cy="344561"/>
              <a:chOff x="4721708" y="2157056"/>
              <a:chExt cx="757237" cy="757238"/>
            </a:xfrm>
          </p:grpSpPr>
          <p:sp>
            <p:nvSpPr>
              <p:cNvPr id="27" name="Oval 13">
                <a:extLst>
                  <a:ext uri="{FF2B5EF4-FFF2-40B4-BE49-F238E27FC236}">
                    <a16:creationId xmlns:a16="http://schemas.microsoft.com/office/drawing/2014/main" id="{3A4C454F-1C37-19A0-973B-A7BF6A78C607}"/>
                  </a:ext>
                </a:extLst>
              </p:cNvPr>
              <p:cNvSpPr/>
              <p:nvPr/>
            </p:nvSpPr>
            <p:spPr>
              <a:xfrm>
                <a:off x="4721708" y="2157056"/>
                <a:ext cx="757237" cy="757238"/>
              </a:xfrm>
              <a:prstGeom prst="ellipse">
                <a:avLst/>
              </a:prstGeom>
              <a:solidFill>
                <a:srgbClr val="82A853"/>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pic>
            <p:nvPicPr>
              <p:cNvPr id="28" name="Grafikk 27">
                <a:extLst>
                  <a:ext uri="{FF2B5EF4-FFF2-40B4-BE49-F238E27FC236}">
                    <a16:creationId xmlns:a16="http://schemas.microsoft.com/office/drawing/2014/main" id="{56EC7C58-3128-316F-8062-DD79E365EF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42897" y="2317665"/>
                <a:ext cx="314859" cy="410381"/>
              </a:xfrm>
              <a:prstGeom prst="rect">
                <a:avLst/>
              </a:prstGeom>
            </p:spPr>
          </p:pic>
        </p:grpSp>
        <p:grpSp>
          <p:nvGrpSpPr>
            <p:cNvPr id="31" name="Gruppe 30">
              <a:extLst>
                <a:ext uri="{FF2B5EF4-FFF2-40B4-BE49-F238E27FC236}">
                  <a16:creationId xmlns:a16="http://schemas.microsoft.com/office/drawing/2014/main" id="{9F248697-01FD-B341-87A9-A34C86D7F09E}"/>
                </a:ext>
              </a:extLst>
            </p:cNvPr>
            <p:cNvGrpSpPr>
              <a:grpSpLocks noChangeAspect="1"/>
            </p:cNvGrpSpPr>
            <p:nvPr/>
          </p:nvGrpSpPr>
          <p:grpSpPr>
            <a:xfrm>
              <a:off x="951225" y="4134506"/>
              <a:ext cx="344560" cy="344561"/>
              <a:chOff x="4721708" y="1911996"/>
              <a:chExt cx="757237" cy="757238"/>
            </a:xfrm>
          </p:grpSpPr>
          <p:sp>
            <p:nvSpPr>
              <p:cNvPr id="13312" name="Oval 13">
                <a:extLst>
                  <a:ext uri="{FF2B5EF4-FFF2-40B4-BE49-F238E27FC236}">
                    <a16:creationId xmlns:a16="http://schemas.microsoft.com/office/drawing/2014/main" id="{712FC164-A428-9839-6F40-CBABF88C9118}"/>
                  </a:ext>
                </a:extLst>
              </p:cNvPr>
              <p:cNvSpPr/>
              <p:nvPr/>
            </p:nvSpPr>
            <p:spPr>
              <a:xfrm>
                <a:off x="4721708" y="1911996"/>
                <a:ext cx="757237" cy="757238"/>
              </a:xfrm>
              <a:prstGeom prst="ellipse">
                <a:avLst/>
              </a:prstGeom>
              <a:solidFill>
                <a:srgbClr val="82A853"/>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pic>
            <p:nvPicPr>
              <p:cNvPr id="13313" name="Grafikk 13312">
                <a:extLst>
                  <a:ext uri="{FF2B5EF4-FFF2-40B4-BE49-F238E27FC236}">
                    <a16:creationId xmlns:a16="http://schemas.microsoft.com/office/drawing/2014/main" id="{B15DFC2F-CEBB-3519-943F-919596DAFCE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42897" y="2072605"/>
                <a:ext cx="314859" cy="410381"/>
              </a:xfrm>
              <a:prstGeom prst="rect">
                <a:avLst/>
              </a:prstGeom>
            </p:spPr>
          </p:pic>
        </p:grpSp>
        <p:sp>
          <p:nvSpPr>
            <p:cNvPr id="13314" name="TextBox 16">
              <a:extLst>
                <a:ext uri="{FF2B5EF4-FFF2-40B4-BE49-F238E27FC236}">
                  <a16:creationId xmlns:a16="http://schemas.microsoft.com/office/drawing/2014/main" id="{895670AB-4191-2AD6-D313-4C69CCAA4543}"/>
                </a:ext>
              </a:extLst>
            </p:cNvPr>
            <p:cNvSpPr txBox="1"/>
            <p:nvPr/>
          </p:nvSpPr>
          <p:spPr>
            <a:xfrm>
              <a:off x="1614468" y="4066978"/>
              <a:ext cx="4181475" cy="430887"/>
            </a:xfrm>
            <a:prstGeom prst="rect">
              <a:avLst/>
            </a:prstGeom>
            <a:noFill/>
          </p:spPr>
          <p:txBody>
            <a:bodyPr>
              <a:spAutoFit/>
            </a:bodyPr>
            <a:lstStyle/>
            <a:p>
              <a:pPr eaLnBrk="1" fontAlgn="auto" hangingPunct="1">
                <a:lnSpc>
                  <a:spcPct val="150000"/>
                </a:lnSpc>
                <a:spcBef>
                  <a:spcPts val="0"/>
                </a:spcBef>
                <a:spcAft>
                  <a:spcPts val="0"/>
                </a:spcAft>
                <a:defRPr/>
              </a:pPr>
              <a:r>
                <a:rPr lang="nb-NO" sz="1600" dirty="0">
                  <a:solidFill>
                    <a:schemeClr val="tx1">
                      <a:lumMod val="85000"/>
                      <a:lumOff val="15000"/>
                    </a:schemeClr>
                  </a:solidFill>
                  <a:latin typeface="Nunito" pitchFamily="2" charset="77"/>
                </a:rPr>
                <a:t>Kapitalen blir i Norge</a:t>
              </a:r>
              <a:endParaRPr lang="id-ID" sz="1600" dirty="0">
                <a:solidFill>
                  <a:schemeClr val="tx1">
                    <a:lumMod val="85000"/>
                    <a:lumOff val="15000"/>
                  </a:schemeClr>
                </a:solidFill>
                <a:latin typeface="Nunito" pitchFamily="2" charset="77"/>
              </a:endParaRPr>
            </a:p>
          </p:txBody>
        </p:sp>
        <p:grpSp>
          <p:nvGrpSpPr>
            <p:cNvPr id="13315" name="Gruppe 13314">
              <a:extLst>
                <a:ext uri="{FF2B5EF4-FFF2-40B4-BE49-F238E27FC236}">
                  <a16:creationId xmlns:a16="http://schemas.microsoft.com/office/drawing/2014/main" id="{1A9A256F-C990-99D1-A29A-29D30FB6CC3B}"/>
                </a:ext>
              </a:extLst>
            </p:cNvPr>
            <p:cNvGrpSpPr>
              <a:grpSpLocks noChangeAspect="1"/>
            </p:cNvGrpSpPr>
            <p:nvPr/>
          </p:nvGrpSpPr>
          <p:grpSpPr>
            <a:xfrm>
              <a:off x="962497" y="4815986"/>
              <a:ext cx="344560" cy="344561"/>
              <a:chOff x="4721708" y="1642430"/>
              <a:chExt cx="757237" cy="757238"/>
            </a:xfrm>
          </p:grpSpPr>
          <p:sp>
            <p:nvSpPr>
              <p:cNvPr id="13316" name="Oval 13">
                <a:extLst>
                  <a:ext uri="{FF2B5EF4-FFF2-40B4-BE49-F238E27FC236}">
                    <a16:creationId xmlns:a16="http://schemas.microsoft.com/office/drawing/2014/main" id="{99A77A19-826E-864F-AD19-EE45F7CDBB6E}"/>
                  </a:ext>
                </a:extLst>
              </p:cNvPr>
              <p:cNvSpPr/>
              <p:nvPr/>
            </p:nvSpPr>
            <p:spPr>
              <a:xfrm>
                <a:off x="4721708" y="1642430"/>
                <a:ext cx="757237" cy="757238"/>
              </a:xfrm>
              <a:prstGeom prst="ellipse">
                <a:avLst/>
              </a:prstGeom>
              <a:solidFill>
                <a:srgbClr val="82A853"/>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pic>
            <p:nvPicPr>
              <p:cNvPr id="13318" name="Grafikk 13317">
                <a:extLst>
                  <a:ext uri="{FF2B5EF4-FFF2-40B4-BE49-F238E27FC236}">
                    <a16:creationId xmlns:a16="http://schemas.microsoft.com/office/drawing/2014/main" id="{B284DEE1-B1FB-F585-511D-376F09D9337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42897" y="1803039"/>
                <a:ext cx="314859" cy="410381"/>
              </a:xfrm>
              <a:prstGeom prst="rect">
                <a:avLst/>
              </a:prstGeom>
            </p:spPr>
          </p:pic>
        </p:grpSp>
        <p:sp>
          <p:nvSpPr>
            <p:cNvPr id="13319" name="TextBox 16">
              <a:extLst>
                <a:ext uri="{FF2B5EF4-FFF2-40B4-BE49-F238E27FC236}">
                  <a16:creationId xmlns:a16="http://schemas.microsoft.com/office/drawing/2014/main" id="{4E3CE1AB-3100-3DE1-D25A-936FF10BCCF0}"/>
                </a:ext>
              </a:extLst>
            </p:cNvPr>
            <p:cNvSpPr txBox="1"/>
            <p:nvPr/>
          </p:nvSpPr>
          <p:spPr>
            <a:xfrm>
              <a:off x="1625740" y="4748458"/>
              <a:ext cx="4181475" cy="800219"/>
            </a:xfrm>
            <a:prstGeom prst="rect">
              <a:avLst/>
            </a:prstGeom>
            <a:noFill/>
          </p:spPr>
          <p:txBody>
            <a:bodyPr>
              <a:spAutoFit/>
            </a:bodyPr>
            <a:lstStyle/>
            <a:p>
              <a:pPr eaLnBrk="1" fontAlgn="auto" hangingPunct="1">
                <a:lnSpc>
                  <a:spcPct val="150000"/>
                </a:lnSpc>
                <a:spcBef>
                  <a:spcPts val="0"/>
                </a:spcBef>
                <a:spcAft>
                  <a:spcPts val="0"/>
                </a:spcAft>
                <a:defRPr/>
              </a:pPr>
              <a:r>
                <a:rPr lang="nb-NO" sz="1600" dirty="0">
                  <a:solidFill>
                    <a:schemeClr val="tx1">
                      <a:lumMod val="85000"/>
                      <a:lumOff val="15000"/>
                    </a:schemeClr>
                  </a:solidFill>
                  <a:latin typeface="Nunito" pitchFamily="2" charset="77"/>
                </a:rPr>
                <a:t>Sentrale aktører for nasjonal forsyningssikkerhet og beredskap</a:t>
              </a:r>
              <a:endParaRPr lang="id-ID" sz="1600" dirty="0">
                <a:solidFill>
                  <a:schemeClr val="tx1">
                    <a:lumMod val="85000"/>
                    <a:lumOff val="15000"/>
                  </a:schemeClr>
                </a:solidFill>
                <a:latin typeface="Nunito" pitchFamily="2" charset="77"/>
              </a:endParaRPr>
            </a:p>
          </p:txBody>
        </p:sp>
      </p:grpSp>
      <p:sp>
        <p:nvSpPr>
          <p:cNvPr id="13320" name="TextBox 21">
            <a:extLst>
              <a:ext uri="{FF2B5EF4-FFF2-40B4-BE49-F238E27FC236}">
                <a16:creationId xmlns:a16="http://schemas.microsoft.com/office/drawing/2014/main" id="{F77973CE-E9C7-6A81-0CB0-3808CECB9382}"/>
              </a:ext>
            </a:extLst>
          </p:cNvPr>
          <p:cNvSpPr txBox="1">
            <a:spLocks noChangeArrowheads="1"/>
          </p:cNvSpPr>
          <p:nvPr/>
        </p:nvSpPr>
        <p:spPr bwMode="auto">
          <a:xfrm>
            <a:off x="9089010" y="1789642"/>
            <a:ext cx="3173808" cy="754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Aft>
                <a:spcPts val="600"/>
              </a:spcAft>
              <a:tabLst>
                <a:tab pos="895350" algn="l"/>
              </a:tabLst>
            </a:pPr>
            <a:r>
              <a:rPr lang="nb-NO" altLang="nb-NO" sz="2000" b="1" dirty="0">
                <a:solidFill>
                  <a:schemeClr val="bg1"/>
                </a:solidFill>
                <a:latin typeface="Nunito" pitchFamily="2" charset="0"/>
              </a:rPr>
              <a:t>	</a:t>
            </a:r>
            <a:r>
              <a:rPr lang="nb-NO" altLang="nb-NO" b="1" dirty="0">
                <a:solidFill>
                  <a:schemeClr val="bg1"/>
                </a:solidFill>
                <a:latin typeface="Nunito" pitchFamily="2" charset="0"/>
              </a:rPr>
              <a:t>Verdiskapning</a:t>
            </a:r>
          </a:p>
          <a:p>
            <a:pPr algn="ctr" eaLnBrk="1" hangingPunct="1"/>
            <a:r>
              <a:rPr lang="nb-NO" altLang="nb-NO" b="1" dirty="0">
                <a:solidFill>
                  <a:schemeClr val="bg1"/>
                </a:solidFill>
                <a:latin typeface="Nunito" pitchFamily="2" charset="0"/>
              </a:rPr>
              <a:t>lokalt og nasjonalt</a:t>
            </a:r>
            <a:endParaRPr lang="id-ID" altLang="nb-NO" b="1" dirty="0">
              <a:solidFill>
                <a:schemeClr val="bg1"/>
              </a:solidFill>
              <a:latin typeface="Nunito" pitchFamily="2" charset="0"/>
            </a:endParaRPr>
          </a:p>
        </p:txBody>
      </p:sp>
      <p:sp>
        <p:nvSpPr>
          <p:cNvPr id="13321" name="TextBox 21">
            <a:extLst>
              <a:ext uri="{FF2B5EF4-FFF2-40B4-BE49-F238E27FC236}">
                <a16:creationId xmlns:a16="http://schemas.microsoft.com/office/drawing/2014/main" id="{5C26C92C-38AC-5C63-013E-12E2592B5176}"/>
              </a:ext>
            </a:extLst>
          </p:cNvPr>
          <p:cNvSpPr txBox="1">
            <a:spLocks noChangeArrowheads="1"/>
          </p:cNvSpPr>
          <p:nvPr/>
        </p:nvSpPr>
        <p:spPr bwMode="auto">
          <a:xfrm>
            <a:off x="8789605" y="4444305"/>
            <a:ext cx="1362627"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Aft>
                <a:spcPts val="600"/>
              </a:spcAft>
            </a:pPr>
            <a:r>
              <a:rPr lang="nb-NO" altLang="nb-NO" sz="1600" dirty="0">
                <a:solidFill>
                  <a:schemeClr val="bg1"/>
                </a:solidFill>
                <a:latin typeface="Nunito" pitchFamily="2" charset="0"/>
              </a:rPr>
              <a:t>Kornmottak</a:t>
            </a:r>
          </a:p>
          <a:p>
            <a:pPr eaLnBrk="1" hangingPunct="1">
              <a:spcAft>
                <a:spcPts val="600"/>
              </a:spcAft>
            </a:pPr>
            <a:r>
              <a:rPr lang="nb-NO" altLang="nb-NO" sz="1600" dirty="0">
                <a:solidFill>
                  <a:schemeClr val="bg1"/>
                </a:solidFill>
                <a:latin typeface="Nunito" pitchFamily="2" charset="0"/>
              </a:rPr>
              <a:t>Meieri</a:t>
            </a:r>
          </a:p>
          <a:p>
            <a:pPr eaLnBrk="1" hangingPunct="1">
              <a:spcAft>
                <a:spcPts val="600"/>
              </a:spcAft>
            </a:pPr>
            <a:r>
              <a:rPr lang="nb-NO" altLang="nb-NO" sz="1600" dirty="0">
                <a:solidFill>
                  <a:schemeClr val="bg1"/>
                </a:solidFill>
                <a:latin typeface="Nunito" pitchFamily="2" charset="0"/>
              </a:rPr>
              <a:t>Slakteri</a:t>
            </a:r>
            <a:endParaRPr lang="id-ID" altLang="nb-NO" dirty="0">
              <a:solidFill>
                <a:schemeClr val="bg1"/>
              </a:solidFill>
              <a:latin typeface="Nunito" pitchFamily="2" charset="0"/>
            </a:endParaRPr>
          </a:p>
        </p:txBody>
      </p:sp>
      <p:pic>
        <p:nvPicPr>
          <p:cNvPr id="13323" name="Grafikk 13322">
            <a:extLst>
              <a:ext uri="{FF2B5EF4-FFF2-40B4-BE49-F238E27FC236}">
                <a16:creationId xmlns:a16="http://schemas.microsoft.com/office/drawing/2014/main" id="{F36CADA5-3833-9E3C-3A58-15696C8D25A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477739">
            <a:off x="608528" y="6494545"/>
            <a:ext cx="432000" cy="432000"/>
          </a:xfrm>
          <a:prstGeom prst="rect">
            <a:avLst/>
          </a:prstGeom>
        </p:spPr>
      </p:pic>
      <p:pic>
        <p:nvPicPr>
          <p:cNvPr id="13328" name="Grafikk 13327">
            <a:extLst>
              <a:ext uri="{FF2B5EF4-FFF2-40B4-BE49-F238E27FC236}">
                <a16:creationId xmlns:a16="http://schemas.microsoft.com/office/drawing/2014/main" id="{48EBC7D9-E3E5-1DEE-3CE6-75B652A9FF3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9911319">
            <a:off x="6771410" y="-13021"/>
            <a:ext cx="473425" cy="432000"/>
          </a:xfrm>
          <a:prstGeom prst="rect">
            <a:avLst/>
          </a:prstGeom>
        </p:spPr>
      </p:pic>
      <p:pic>
        <p:nvPicPr>
          <p:cNvPr id="13329" name="Grafikk 13328">
            <a:extLst>
              <a:ext uri="{FF2B5EF4-FFF2-40B4-BE49-F238E27FC236}">
                <a16:creationId xmlns:a16="http://schemas.microsoft.com/office/drawing/2014/main" id="{C703F403-F12D-FD21-8035-37B82C71D72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53472" y="6298659"/>
            <a:ext cx="762000" cy="762000"/>
          </a:xfrm>
          <a:prstGeom prst="rect">
            <a:avLst/>
          </a:prstGeom>
        </p:spPr>
      </p:pic>
    </p:spTree>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FD90A881-0B4E-DD27-674A-642C30DD1D7D}"/>
              </a:ext>
            </a:extLst>
          </p:cNvPr>
          <p:cNvSpPr/>
          <p:nvPr/>
        </p:nvSpPr>
        <p:spPr>
          <a:xfrm rot="5400000">
            <a:off x="6725353" y="1056660"/>
            <a:ext cx="4634030" cy="4562042"/>
          </a:xfrm>
          <a:prstGeom prst="roundRect">
            <a:avLst>
              <a:gd name="adj" fmla="val 13569"/>
            </a:avLst>
          </a:prstGeom>
          <a:solidFill>
            <a:srgbClr val="82A8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7176" name="Group 2">
            <a:extLst>
              <a:ext uri="{FF2B5EF4-FFF2-40B4-BE49-F238E27FC236}">
                <a16:creationId xmlns:a16="http://schemas.microsoft.com/office/drawing/2014/main" id="{97E6B2C5-B591-70B1-54C5-CB8C0A53814F}"/>
              </a:ext>
            </a:extLst>
          </p:cNvPr>
          <p:cNvGrpSpPr>
            <a:grpSpLocks/>
          </p:cNvGrpSpPr>
          <p:nvPr/>
        </p:nvGrpSpPr>
        <p:grpSpPr bwMode="auto">
          <a:xfrm>
            <a:off x="7237597" y="817465"/>
            <a:ext cx="644525" cy="642938"/>
            <a:chOff x="6431576" y="3132215"/>
            <a:chExt cx="793313" cy="793313"/>
          </a:xfrm>
        </p:grpSpPr>
        <p:sp>
          <p:nvSpPr>
            <p:cNvPr id="9" name="Rounded Rectangle 8">
              <a:extLst>
                <a:ext uri="{FF2B5EF4-FFF2-40B4-BE49-F238E27FC236}">
                  <a16:creationId xmlns:a16="http://schemas.microsoft.com/office/drawing/2014/main" id="{82C31F47-3AB6-9DED-B465-8248F2A3581E}"/>
                </a:ext>
              </a:extLst>
            </p:cNvPr>
            <p:cNvSpPr/>
            <p:nvPr/>
          </p:nvSpPr>
          <p:spPr>
            <a:xfrm rot="5400000">
              <a:off x="6431577" y="3132214"/>
              <a:ext cx="793313" cy="793313"/>
            </a:xfrm>
            <a:prstGeom prst="roundRect">
              <a:avLst>
                <a:gd name="adj" fmla="val 12624"/>
              </a:avLst>
            </a:prstGeom>
            <a:solidFill>
              <a:srgbClr val="5A75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184" name="Graphic 10">
              <a:extLst>
                <a:ext uri="{FF2B5EF4-FFF2-40B4-BE49-F238E27FC236}">
                  <a16:creationId xmlns:a16="http://schemas.microsoft.com/office/drawing/2014/main" id="{005D970D-352A-E1BE-9290-F18FB036AA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17363" y="3307365"/>
              <a:ext cx="443012" cy="4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77" name="TextBox 13">
            <a:extLst>
              <a:ext uri="{FF2B5EF4-FFF2-40B4-BE49-F238E27FC236}">
                <a16:creationId xmlns:a16="http://schemas.microsoft.com/office/drawing/2014/main" id="{5E5930C4-D19F-2615-3D3E-A7F71A46C145}"/>
              </a:ext>
            </a:extLst>
          </p:cNvPr>
          <p:cNvSpPr txBox="1">
            <a:spLocks noChangeArrowheads="1"/>
          </p:cNvSpPr>
          <p:nvPr/>
        </p:nvSpPr>
        <p:spPr bwMode="auto">
          <a:xfrm>
            <a:off x="7061384" y="1661019"/>
            <a:ext cx="3925704" cy="3624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171450" indent="-171450" eaLnBrk="1" hangingPunct="1">
              <a:spcAft>
                <a:spcPts val="600"/>
              </a:spcAft>
              <a:buFont typeface="Arial" panose="020B0604020202020204" pitchFamily="34" charset="0"/>
              <a:buChar char="•"/>
            </a:pPr>
            <a:r>
              <a:rPr lang="nb-NO" altLang="nb-NO" sz="1200" dirty="0">
                <a:solidFill>
                  <a:schemeClr val="bg1"/>
                </a:solidFill>
                <a:latin typeface="Nunito" pitchFamily="2" charset="0"/>
              </a:rPr>
              <a:t>Kan være at samvirke noen ganger driver godt nok</a:t>
            </a:r>
          </a:p>
          <a:p>
            <a:pPr marL="171450" indent="-171450" eaLnBrk="1" hangingPunct="1">
              <a:spcAft>
                <a:spcPts val="300"/>
              </a:spcAft>
              <a:buFont typeface="Arial" panose="020B0604020202020204" pitchFamily="34" charset="0"/>
              <a:buChar char="•"/>
            </a:pPr>
            <a:r>
              <a:rPr lang="nb-NO" altLang="nb-NO" sz="1200" dirty="0">
                <a:solidFill>
                  <a:schemeClr val="bg1"/>
                </a:solidFill>
                <a:latin typeface="Nunito" pitchFamily="2" charset="0"/>
              </a:rPr>
              <a:t>Formålet til samvirke er totalt sett </a:t>
            </a:r>
            <a:r>
              <a:rPr lang="nb-NO" altLang="nb-NO" sz="1200" b="1" dirty="0">
                <a:solidFill>
                  <a:schemeClr val="bg1"/>
                </a:solidFill>
                <a:latin typeface="Nunito" pitchFamily="2" charset="0"/>
              </a:rPr>
              <a:t>best økonomi for bonden over lengre tid</a:t>
            </a:r>
          </a:p>
          <a:p>
            <a:pPr marL="171450" indent="-171450" eaLnBrk="1" hangingPunct="1">
              <a:spcAft>
                <a:spcPts val="600"/>
              </a:spcAft>
              <a:buFont typeface="Arial" panose="020B0604020202020204" pitchFamily="34" charset="0"/>
              <a:buChar char="•"/>
            </a:pPr>
            <a:r>
              <a:rPr lang="nb-NO" altLang="nb-NO" sz="1200" dirty="0">
                <a:solidFill>
                  <a:schemeClr val="bg1"/>
                </a:solidFill>
                <a:latin typeface="Nunito" pitchFamily="2" charset="0"/>
              </a:rPr>
              <a:t>Skal treffe målpris (korn) eller PGE (gjennomsnittlig engrospris, kjøtt) som er en maksimumspris</a:t>
            </a:r>
          </a:p>
          <a:p>
            <a:pPr marL="171450" indent="-171450" eaLnBrk="1" hangingPunct="1">
              <a:spcAft>
                <a:spcPts val="600"/>
              </a:spcAft>
              <a:buFont typeface="Arial" panose="020B0604020202020204" pitchFamily="34" charset="0"/>
              <a:buChar char="•"/>
            </a:pPr>
            <a:r>
              <a:rPr lang="nb-NO" altLang="nb-NO" sz="1200" dirty="0">
                <a:solidFill>
                  <a:schemeClr val="bg1"/>
                </a:solidFill>
                <a:latin typeface="Nunito" pitchFamily="2" charset="0"/>
              </a:rPr>
              <a:t>Samvirke har flere ansvar å ivareta, skal prøve å gi lik pris</a:t>
            </a:r>
          </a:p>
          <a:p>
            <a:pPr marL="171450" indent="-171450" eaLnBrk="1" hangingPunct="1">
              <a:spcAft>
                <a:spcPts val="600"/>
              </a:spcAft>
              <a:buFont typeface="Arial" panose="020B0604020202020204" pitchFamily="34" charset="0"/>
              <a:buChar char="•"/>
            </a:pPr>
            <a:r>
              <a:rPr lang="nb-NO" altLang="nb-NO" sz="1200" dirty="0">
                <a:solidFill>
                  <a:schemeClr val="bg1"/>
                </a:solidFill>
                <a:latin typeface="Nunito" pitchFamily="2" charset="0"/>
              </a:rPr>
              <a:t>Geografiske fordeler for konkurrenter i sine nærområder</a:t>
            </a:r>
          </a:p>
          <a:p>
            <a:pPr marL="171450" indent="-171450" eaLnBrk="1" hangingPunct="1">
              <a:spcAft>
                <a:spcPts val="600"/>
              </a:spcAft>
              <a:buFont typeface="Arial" panose="020B0604020202020204" pitchFamily="34" charset="0"/>
              <a:buChar char="•"/>
            </a:pPr>
            <a:r>
              <a:rPr lang="nb-NO" altLang="nb-NO" sz="1200" dirty="0">
                <a:solidFill>
                  <a:schemeClr val="bg1"/>
                </a:solidFill>
                <a:latin typeface="Nunito" pitchFamily="2" charset="0"/>
              </a:rPr>
              <a:t>Konkurrenter «plukker» bare det de vil ha der det er mest rasjonelt. Trenger ikke ta ansvar for de andre</a:t>
            </a:r>
          </a:p>
          <a:p>
            <a:pPr marL="171450" indent="-171450" eaLnBrk="1" hangingPunct="1">
              <a:spcAft>
                <a:spcPts val="600"/>
              </a:spcAft>
              <a:buFont typeface="Arial" panose="020B0604020202020204" pitchFamily="34" charset="0"/>
              <a:buChar char="•"/>
            </a:pPr>
            <a:r>
              <a:rPr lang="nb-NO" altLang="nb-NO" sz="1200" dirty="0">
                <a:solidFill>
                  <a:schemeClr val="bg1"/>
                </a:solidFill>
                <a:latin typeface="Nunito" pitchFamily="2" charset="0"/>
              </a:rPr>
              <a:t>Kan tilpasse hvor mye de kjøper inn i forhold til behov og tid</a:t>
            </a:r>
          </a:p>
          <a:p>
            <a:pPr marL="171450" indent="-171450" eaLnBrk="1" hangingPunct="1">
              <a:spcAft>
                <a:spcPts val="600"/>
              </a:spcAft>
              <a:buFont typeface="Arial" panose="020B0604020202020204" pitchFamily="34" charset="0"/>
              <a:buChar char="•"/>
            </a:pPr>
            <a:r>
              <a:rPr lang="nb-NO" altLang="nb-NO" sz="1200" dirty="0">
                <a:solidFill>
                  <a:schemeClr val="bg1"/>
                </a:solidFill>
                <a:latin typeface="Nunito" pitchFamily="2" charset="0"/>
              </a:rPr>
              <a:t>De andre må gi bedre pris for å få solgt, samvirke setter prisen</a:t>
            </a:r>
          </a:p>
          <a:p>
            <a:pPr marL="171450" indent="-171450" eaLnBrk="1" hangingPunct="1">
              <a:buFont typeface="Arial" panose="020B0604020202020204" pitchFamily="34" charset="0"/>
              <a:buChar char="•"/>
            </a:pPr>
            <a:r>
              <a:rPr lang="nb-NO" altLang="nb-NO" sz="1200" dirty="0">
                <a:solidFill>
                  <a:schemeClr val="bg1"/>
                </a:solidFill>
                <a:latin typeface="Nunito" pitchFamily="2" charset="0"/>
              </a:rPr>
              <a:t>De fleste trenger litt konkurranse for å bli bedre.</a:t>
            </a:r>
            <a:endParaRPr lang="id-ID" altLang="nb-NO" sz="1200" dirty="0">
              <a:solidFill>
                <a:schemeClr val="bg1"/>
              </a:solidFill>
              <a:latin typeface="Nunito" pitchFamily="2" charset="0"/>
            </a:endParaRPr>
          </a:p>
        </p:txBody>
      </p:sp>
      <p:sp>
        <p:nvSpPr>
          <p:cNvPr id="22" name="Oval 21">
            <a:extLst>
              <a:ext uri="{FF2B5EF4-FFF2-40B4-BE49-F238E27FC236}">
                <a16:creationId xmlns:a16="http://schemas.microsoft.com/office/drawing/2014/main" id="{B79537CF-F67D-8B0D-5F2D-44D3FAFB035D}"/>
              </a:ext>
            </a:extLst>
          </p:cNvPr>
          <p:cNvSpPr/>
          <p:nvPr/>
        </p:nvSpPr>
        <p:spPr>
          <a:xfrm>
            <a:off x="244475" y="4578350"/>
            <a:ext cx="279400" cy="279400"/>
          </a:xfrm>
          <a:prstGeom prst="ellipse">
            <a:avLst/>
          </a:prstGeom>
          <a:solidFill>
            <a:srgbClr val="F287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3" name="Rectangle: Rounded Corners 11">
            <a:extLst>
              <a:ext uri="{FF2B5EF4-FFF2-40B4-BE49-F238E27FC236}">
                <a16:creationId xmlns:a16="http://schemas.microsoft.com/office/drawing/2014/main" id="{1963ACFC-C6C3-967B-66A9-FDB5E3628DC4}"/>
              </a:ext>
            </a:extLst>
          </p:cNvPr>
          <p:cNvSpPr/>
          <p:nvPr/>
        </p:nvSpPr>
        <p:spPr>
          <a:xfrm rot="5400000">
            <a:off x="11037094" y="5826919"/>
            <a:ext cx="369888" cy="863600"/>
          </a:xfrm>
          <a:prstGeom prst="roundRect">
            <a:avLst>
              <a:gd name="adj" fmla="val 50000"/>
            </a:avLst>
          </a:prstGeom>
          <a:gradFill>
            <a:gsLst>
              <a:gs pos="0">
                <a:srgbClr val="007367"/>
              </a:gs>
              <a:gs pos="100000">
                <a:srgbClr val="00736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dirty="0"/>
          </a:p>
        </p:txBody>
      </p:sp>
      <p:sp>
        <p:nvSpPr>
          <p:cNvPr id="4" name="Slide Number Placeholder 3">
            <a:extLst>
              <a:ext uri="{FF2B5EF4-FFF2-40B4-BE49-F238E27FC236}">
                <a16:creationId xmlns:a16="http://schemas.microsoft.com/office/drawing/2014/main" id="{13B14F54-3F52-70A5-ECDD-FC9D7A4E1C44}"/>
              </a:ext>
            </a:extLst>
          </p:cNvPr>
          <p:cNvSpPr txBox="1">
            <a:spLocks/>
          </p:cNvSpPr>
          <p:nvPr/>
        </p:nvSpPr>
        <p:spPr bwMode="auto">
          <a:xfrm>
            <a:off x="10987088" y="6118225"/>
            <a:ext cx="47148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fld id="{B2B5A345-A607-45DF-A75F-9CE106888AFE}" type="slidenum">
              <a:rPr lang="nb-NO" altLang="nb-NO" sz="1400" smtClean="0">
                <a:solidFill>
                  <a:schemeClr val="bg1"/>
                </a:solidFill>
                <a:latin typeface="Poppins SemiBold" panose="00000700000000000000" pitchFamily="2" charset="0"/>
                <a:cs typeface="Poppins SemiBold" panose="00000700000000000000" pitchFamily="2" charset="0"/>
              </a:rPr>
              <a:pPr algn="ctr" eaLnBrk="1" hangingPunct="1"/>
              <a:t>32</a:t>
            </a:fld>
            <a:endParaRPr lang="nb-NO" altLang="nb-NO" sz="1400" dirty="0">
              <a:solidFill>
                <a:schemeClr val="bg1"/>
              </a:solidFill>
              <a:latin typeface="Poppins SemiBold" panose="00000700000000000000" pitchFamily="2" charset="0"/>
              <a:cs typeface="Poppins SemiBold" panose="00000700000000000000" pitchFamily="2" charset="0"/>
            </a:endParaRPr>
          </a:p>
        </p:txBody>
      </p:sp>
      <p:pic>
        <p:nvPicPr>
          <p:cNvPr id="7" name="Bilde 6">
            <a:extLst>
              <a:ext uri="{FF2B5EF4-FFF2-40B4-BE49-F238E27FC236}">
                <a16:creationId xmlns:a16="http://schemas.microsoft.com/office/drawing/2014/main" id="{6D5F973C-6906-02FB-52D7-EAD0EE736A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834" y="357376"/>
            <a:ext cx="1969200" cy="539561"/>
          </a:xfrm>
          <a:prstGeom prst="rect">
            <a:avLst/>
          </a:prstGeom>
        </p:spPr>
      </p:pic>
      <p:pic>
        <p:nvPicPr>
          <p:cNvPr id="10" name="Grafikk 9">
            <a:extLst>
              <a:ext uri="{FF2B5EF4-FFF2-40B4-BE49-F238E27FC236}">
                <a16:creationId xmlns:a16="http://schemas.microsoft.com/office/drawing/2014/main" id="{36404888-83B3-2247-33F7-FEF1973837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835426">
            <a:off x="3595897" y="1014299"/>
            <a:ext cx="473425" cy="432000"/>
          </a:xfrm>
          <a:prstGeom prst="rect">
            <a:avLst/>
          </a:prstGeom>
        </p:spPr>
      </p:pic>
      <p:pic>
        <p:nvPicPr>
          <p:cNvPr id="11" name="Grafikk 10">
            <a:extLst>
              <a:ext uri="{FF2B5EF4-FFF2-40B4-BE49-F238E27FC236}">
                <a16:creationId xmlns:a16="http://schemas.microsoft.com/office/drawing/2014/main" id="{AF997E42-DA03-6958-0607-7A47D1F0AD5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45785" y="5357973"/>
            <a:ext cx="762000" cy="762000"/>
          </a:xfrm>
          <a:prstGeom prst="rect">
            <a:avLst/>
          </a:prstGeom>
        </p:spPr>
      </p:pic>
      <p:sp>
        <p:nvSpPr>
          <p:cNvPr id="14" name="TextBox 7">
            <a:extLst>
              <a:ext uri="{FF2B5EF4-FFF2-40B4-BE49-F238E27FC236}">
                <a16:creationId xmlns:a16="http://schemas.microsoft.com/office/drawing/2014/main" id="{0BD30B97-182E-242B-C8FB-460965DF9AAB}"/>
              </a:ext>
            </a:extLst>
          </p:cNvPr>
          <p:cNvSpPr txBox="1"/>
          <p:nvPr/>
        </p:nvSpPr>
        <p:spPr>
          <a:xfrm>
            <a:off x="1228541" y="2124611"/>
            <a:ext cx="3606800" cy="1323439"/>
          </a:xfrm>
          <a:prstGeom prst="rect">
            <a:avLst/>
          </a:prstGeom>
          <a:noFill/>
        </p:spPr>
        <p:txBody>
          <a:bodyPr>
            <a:spAutoFit/>
          </a:bodyPr>
          <a:lstStyle/>
          <a:p>
            <a:pPr eaLnBrk="1" fontAlgn="auto" hangingPunct="1">
              <a:spcBef>
                <a:spcPts val="0"/>
              </a:spcBef>
              <a:spcAft>
                <a:spcPts val="0"/>
              </a:spcAft>
              <a:defRPr/>
            </a:pPr>
            <a:r>
              <a:rPr lang="nb-NO" sz="4000" b="1" dirty="0">
                <a:solidFill>
                  <a:srgbClr val="01474F"/>
                </a:solidFill>
                <a:latin typeface="Poppins SemiBold" panose="00000700000000000000" pitchFamily="2" charset="0"/>
                <a:cs typeface="Poppins SemiBold" panose="00000700000000000000" pitchFamily="2" charset="0"/>
              </a:rPr>
              <a:t>Ikke alltid </a:t>
            </a:r>
            <a:r>
              <a:rPr lang="nb-NO" sz="4000" b="1" dirty="0">
                <a:solidFill>
                  <a:srgbClr val="5A7532"/>
                </a:solidFill>
                <a:latin typeface="Poppins SemiBold" panose="00000700000000000000" pitchFamily="2" charset="0"/>
                <a:cs typeface="Poppins SemiBold" panose="00000700000000000000" pitchFamily="2" charset="0"/>
              </a:rPr>
              <a:t>best på pris?</a:t>
            </a:r>
          </a:p>
        </p:txBody>
      </p:sp>
      <p:sp>
        <p:nvSpPr>
          <p:cNvPr id="15" name="TextBox 14">
            <a:extLst>
              <a:ext uri="{FF2B5EF4-FFF2-40B4-BE49-F238E27FC236}">
                <a16:creationId xmlns:a16="http://schemas.microsoft.com/office/drawing/2014/main" id="{F8D27EB4-8FC7-A898-390D-1C8F32AD3529}"/>
              </a:ext>
            </a:extLst>
          </p:cNvPr>
          <p:cNvSpPr txBox="1">
            <a:spLocks noChangeArrowheads="1"/>
          </p:cNvSpPr>
          <p:nvPr/>
        </p:nvSpPr>
        <p:spPr bwMode="auto">
          <a:xfrm>
            <a:off x="1264324" y="3581989"/>
            <a:ext cx="45620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Aft>
                <a:spcPts val="300"/>
              </a:spcAft>
            </a:pPr>
            <a:r>
              <a:rPr lang="nb-NO" sz="1600" b="0" u="none" strike="noStrike" dirty="0">
                <a:effectLst/>
                <a:latin typeface="Nunito" pitchFamily="2" charset="0"/>
              </a:rPr>
              <a:t>Hvorfor er ikke samvirke bestandig best på pris over alt alltid?</a:t>
            </a:r>
          </a:p>
        </p:txBody>
      </p:sp>
    </p:spTree>
    <p:extLst>
      <p:ext uri="{BB962C8B-B14F-4D97-AF65-F5344CB8AC3E}">
        <p14:creationId xmlns:p14="http://schemas.microsoft.com/office/powerpoint/2010/main" val="1448859537"/>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lassholder for bilde 18" descr="Et bilde som inneholder gress, utendørs, klær, kveg&#10;&#10;Automatisk generert beskrivelse">
            <a:extLst>
              <a:ext uri="{FF2B5EF4-FFF2-40B4-BE49-F238E27FC236}">
                <a16:creationId xmlns:a16="http://schemas.microsoft.com/office/drawing/2014/main" id="{D32FBFEE-4DC8-DDD8-00A3-4E99E4CFB96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7534" r="7534"/>
          <a:stretch>
            <a:fillRect/>
          </a:stretch>
        </p:blipFill>
        <p:spPr>
          <a:xfrm>
            <a:off x="6684963" y="0"/>
            <a:ext cx="4368800" cy="3429000"/>
          </a:xfrm>
        </p:spPr>
      </p:pic>
      <p:sp>
        <p:nvSpPr>
          <p:cNvPr id="8" name="Oval 7">
            <a:extLst>
              <a:ext uri="{FF2B5EF4-FFF2-40B4-BE49-F238E27FC236}">
                <a16:creationId xmlns:a16="http://schemas.microsoft.com/office/drawing/2014/main" id="{39C94C41-6E1C-E653-6C15-C716D07B6865}"/>
              </a:ext>
            </a:extLst>
          </p:cNvPr>
          <p:cNvSpPr/>
          <p:nvPr/>
        </p:nvSpPr>
        <p:spPr>
          <a:xfrm>
            <a:off x="7062788" y="2549525"/>
            <a:ext cx="3614737" cy="36163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1" name="Oval 10">
            <a:extLst>
              <a:ext uri="{FF2B5EF4-FFF2-40B4-BE49-F238E27FC236}">
                <a16:creationId xmlns:a16="http://schemas.microsoft.com/office/drawing/2014/main" id="{3FAE05E8-2C60-B07C-50FC-E75490339D76}"/>
              </a:ext>
            </a:extLst>
          </p:cNvPr>
          <p:cNvSpPr/>
          <p:nvPr/>
        </p:nvSpPr>
        <p:spPr>
          <a:xfrm>
            <a:off x="6384925" y="1238250"/>
            <a:ext cx="954088" cy="952500"/>
          </a:xfrm>
          <a:prstGeom prst="ellipse">
            <a:avLst/>
          </a:prstGeom>
          <a:solidFill>
            <a:srgbClr val="5A75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pic>
        <p:nvPicPr>
          <p:cNvPr id="13325" name="Graphic 24">
            <a:extLst>
              <a:ext uri="{FF2B5EF4-FFF2-40B4-BE49-F238E27FC236}">
                <a16:creationId xmlns:a16="http://schemas.microsoft.com/office/drawing/2014/main" id="{116EEB44-9E16-EC25-C678-6AC70AF160F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11950" y="1495425"/>
            <a:ext cx="30003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lassholder for bilde 22" descr="Et bilde som inneholder person, Menneskeansikt, himmel, klær&#10;&#10;Automatisk generert beskrivelse">
            <a:extLst>
              <a:ext uri="{FF2B5EF4-FFF2-40B4-BE49-F238E27FC236}">
                <a16:creationId xmlns:a16="http://schemas.microsoft.com/office/drawing/2014/main" id="{452FE695-7869-BD78-2D2F-6BE3E321C93A}"/>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l="16682" r="16682"/>
          <a:stretch>
            <a:fillRect/>
          </a:stretch>
        </p:blipFill>
        <p:spPr>
          <a:xfrm>
            <a:off x="7154863" y="2641600"/>
            <a:ext cx="3430587" cy="3432175"/>
          </a:xfrm>
        </p:spPr>
      </p:pic>
      <p:sp>
        <p:nvSpPr>
          <p:cNvPr id="14" name="Oval 13">
            <a:extLst>
              <a:ext uri="{FF2B5EF4-FFF2-40B4-BE49-F238E27FC236}">
                <a16:creationId xmlns:a16="http://schemas.microsoft.com/office/drawing/2014/main" id="{B7776B5C-7ABE-7BCB-291C-301ECB67EDB2}"/>
              </a:ext>
            </a:extLst>
          </p:cNvPr>
          <p:cNvSpPr/>
          <p:nvPr/>
        </p:nvSpPr>
        <p:spPr>
          <a:xfrm>
            <a:off x="9920288" y="4978400"/>
            <a:ext cx="757237" cy="757238"/>
          </a:xfrm>
          <a:prstGeom prst="ellipse">
            <a:avLst/>
          </a:prstGeom>
          <a:solidFill>
            <a:srgbClr val="82A8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pic>
        <p:nvPicPr>
          <p:cNvPr id="13334" name="Graphic 25">
            <a:extLst>
              <a:ext uri="{FF2B5EF4-FFF2-40B4-BE49-F238E27FC236}">
                <a16:creationId xmlns:a16="http://schemas.microsoft.com/office/drawing/2014/main" id="{B86417BB-3B04-2EA9-D053-09814BE9BDB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167938" y="5194300"/>
            <a:ext cx="261937"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15">
            <a:extLst>
              <a:ext uri="{FF2B5EF4-FFF2-40B4-BE49-F238E27FC236}">
                <a16:creationId xmlns:a16="http://schemas.microsoft.com/office/drawing/2014/main" id="{C939BF8E-7AC2-740B-E167-4A4DD72AD726}"/>
              </a:ext>
            </a:extLst>
          </p:cNvPr>
          <p:cNvSpPr/>
          <p:nvPr/>
        </p:nvSpPr>
        <p:spPr>
          <a:xfrm>
            <a:off x="724239" y="6121400"/>
            <a:ext cx="279400" cy="279400"/>
          </a:xfrm>
          <a:prstGeom prst="ellipse">
            <a:avLst/>
          </a:prstGeom>
          <a:solidFill>
            <a:srgbClr val="F287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6" name="Rectangle: Rounded Corners 11">
            <a:extLst>
              <a:ext uri="{FF2B5EF4-FFF2-40B4-BE49-F238E27FC236}">
                <a16:creationId xmlns:a16="http://schemas.microsoft.com/office/drawing/2014/main" id="{B463B0A5-889D-B0DE-E86D-1E29EF22BFF3}"/>
              </a:ext>
            </a:extLst>
          </p:cNvPr>
          <p:cNvSpPr/>
          <p:nvPr/>
        </p:nvSpPr>
        <p:spPr>
          <a:xfrm rot="5400000">
            <a:off x="11037094" y="5826919"/>
            <a:ext cx="369888" cy="863600"/>
          </a:xfrm>
          <a:prstGeom prst="roundRect">
            <a:avLst>
              <a:gd name="adj" fmla="val 50000"/>
            </a:avLst>
          </a:prstGeom>
          <a:gradFill>
            <a:gsLst>
              <a:gs pos="0">
                <a:srgbClr val="007367"/>
              </a:gs>
              <a:gs pos="100000">
                <a:srgbClr val="00736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7" name="Slide Number Placeholder 3">
            <a:extLst>
              <a:ext uri="{FF2B5EF4-FFF2-40B4-BE49-F238E27FC236}">
                <a16:creationId xmlns:a16="http://schemas.microsoft.com/office/drawing/2014/main" id="{4603BF1D-AA71-86F3-D08A-D27AAA4DD2AF}"/>
              </a:ext>
            </a:extLst>
          </p:cNvPr>
          <p:cNvSpPr txBox="1">
            <a:spLocks/>
          </p:cNvSpPr>
          <p:nvPr/>
        </p:nvSpPr>
        <p:spPr bwMode="auto">
          <a:xfrm>
            <a:off x="10987088" y="6118225"/>
            <a:ext cx="47148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fld id="{B2B5A345-A607-45DF-A75F-9CE106888AFE}" type="slidenum">
              <a:rPr lang="en-US" altLang="nb-NO" sz="1400">
                <a:solidFill>
                  <a:schemeClr val="bg1"/>
                </a:solidFill>
                <a:latin typeface="Poppins SemiBold" panose="00000700000000000000" pitchFamily="2" charset="0"/>
                <a:cs typeface="Poppins SemiBold" panose="00000700000000000000" pitchFamily="2" charset="0"/>
              </a:rPr>
              <a:pPr algn="ctr" eaLnBrk="1" hangingPunct="1"/>
              <a:t>33</a:t>
            </a:fld>
            <a:endParaRPr lang="en-US" altLang="nb-NO" sz="1400">
              <a:solidFill>
                <a:schemeClr val="bg1"/>
              </a:solidFill>
              <a:latin typeface="Poppins SemiBold" panose="00000700000000000000" pitchFamily="2" charset="0"/>
              <a:cs typeface="Poppins SemiBold" panose="00000700000000000000" pitchFamily="2" charset="0"/>
            </a:endParaRPr>
          </a:p>
        </p:txBody>
      </p:sp>
      <p:pic>
        <p:nvPicPr>
          <p:cNvPr id="9" name="Bilde 8">
            <a:extLst>
              <a:ext uri="{FF2B5EF4-FFF2-40B4-BE49-F238E27FC236}">
                <a16:creationId xmlns:a16="http://schemas.microsoft.com/office/drawing/2014/main" id="{11273C6F-620B-1335-27F4-DEEEE661C2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3834" y="357376"/>
            <a:ext cx="1969200" cy="539561"/>
          </a:xfrm>
          <a:prstGeom prst="rect">
            <a:avLst/>
          </a:prstGeom>
        </p:spPr>
      </p:pic>
      <p:pic>
        <p:nvPicPr>
          <p:cNvPr id="10" name="Grafikk 9">
            <a:extLst>
              <a:ext uri="{FF2B5EF4-FFF2-40B4-BE49-F238E27FC236}">
                <a16:creationId xmlns:a16="http://schemas.microsoft.com/office/drawing/2014/main" id="{1AD84F6E-24A5-8E7E-20DE-0EEBE6E234A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56220" y="6400800"/>
            <a:ext cx="762000" cy="762000"/>
          </a:xfrm>
          <a:prstGeom prst="rect">
            <a:avLst/>
          </a:prstGeom>
        </p:spPr>
      </p:pic>
      <p:pic>
        <p:nvPicPr>
          <p:cNvPr id="13" name="Grafikk 12">
            <a:extLst>
              <a:ext uri="{FF2B5EF4-FFF2-40B4-BE49-F238E27FC236}">
                <a16:creationId xmlns:a16="http://schemas.microsoft.com/office/drawing/2014/main" id="{149CA3CB-9F26-FCD4-D072-7A9ACB4E35B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9911319">
            <a:off x="11195751" y="-103779"/>
            <a:ext cx="473425" cy="432000"/>
          </a:xfrm>
          <a:prstGeom prst="rect">
            <a:avLst/>
          </a:prstGeom>
        </p:spPr>
      </p:pic>
      <p:sp>
        <p:nvSpPr>
          <p:cNvPr id="24" name="TextBox 7">
            <a:extLst>
              <a:ext uri="{FF2B5EF4-FFF2-40B4-BE49-F238E27FC236}">
                <a16:creationId xmlns:a16="http://schemas.microsoft.com/office/drawing/2014/main" id="{DBEEF4D5-EC06-B54D-AF8D-D39E05428259}"/>
              </a:ext>
            </a:extLst>
          </p:cNvPr>
          <p:cNvSpPr txBox="1"/>
          <p:nvPr/>
        </p:nvSpPr>
        <p:spPr>
          <a:xfrm>
            <a:off x="709613" y="1435636"/>
            <a:ext cx="5786438" cy="1323439"/>
          </a:xfrm>
          <a:prstGeom prst="rect">
            <a:avLst/>
          </a:prstGeom>
          <a:noFill/>
        </p:spPr>
        <p:txBody>
          <a:bodyPr wrap="square">
            <a:spAutoFit/>
          </a:bodyPr>
          <a:lstStyle/>
          <a:p>
            <a:pPr eaLnBrk="1" fontAlgn="auto" hangingPunct="1">
              <a:spcBef>
                <a:spcPts val="0"/>
              </a:spcBef>
              <a:spcAft>
                <a:spcPts val="0"/>
              </a:spcAft>
              <a:defRPr/>
            </a:pPr>
            <a:r>
              <a:rPr lang="nb-NO" sz="4000" b="1" dirty="0">
                <a:solidFill>
                  <a:srgbClr val="01474F"/>
                </a:solidFill>
                <a:latin typeface="Poppins SemiBold" panose="00000700000000000000" pitchFamily="2" charset="0"/>
                <a:cs typeface="Poppins SemiBold" panose="00000700000000000000" pitchFamily="2" charset="0"/>
              </a:rPr>
              <a:t>Hvordan kan </a:t>
            </a:r>
          </a:p>
          <a:p>
            <a:pPr eaLnBrk="1" fontAlgn="auto" hangingPunct="1">
              <a:spcBef>
                <a:spcPts val="0"/>
              </a:spcBef>
              <a:spcAft>
                <a:spcPts val="0"/>
              </a:spcAft>
              <a:defRPr/>
            </a:pPr>
            <a:r>
              <a:rPr lang="nb-NO" sz="4000" b="1" dirty="0">
                <a:solidFill>
                  <a:srgbClr val="5A7532"/>
                </a:solidFill>
                <a:latin typeface="Poppins SemiBold" panose="00000700000000000000" pitchFamily="2" charset="0"/>
                <a:cs typeface="Poppins SemiBold" panose="00000700000000000000" pitchFamily="2" charset="0"/>
              </a:rPr>
              <a:t>du</a:t>
            </a:r>
            <a:r>
              <a:rPr lang="nb-NO" sz="4000" b="1" dirty="0">
                <a:solidFill>
                  <a:srgbClr val="01474F"/>
                </a:solidFill>
                <a:latin typeface="Poppins SemiBold" panose="00000700000000000000" pitchFamily="2" charset="0"/>
                <a:cs typeface="Poppins SemiBold" panose="00000700000000000000" pitchFamily="2" charset="0"/>
              </a:rPr>
              <a:t> </a:t>
            </a:r>
            <a:r>
              <a:rPr lang="nb-NO" sz="4000" b="1" dirty="0">
                <a:solidFill>
                  <a:srgbClr val="5A7532"/>
                </a:solidFill>
                <a:latin typeface="Poppins SemiBold" panose="00000700000000000000" pitchFamily="2" charset="0"/>
                <a:cs typeface="Poppins SemiBold" panose="00000700000000000000" pitchFamily="2" charset="0"/>
              </a:rPr>
              <a:t>som eier </a:t>
            </a:r>
            <a:r>
              <a:rPr lang="nb-NO" sz="4000" b="1" dirty="0">
                <a:solidFill>
                  <a:srgbClr val="01474F"/>
                </a:solidFill>
                <a:latin typeface="Poppins SemiBold" panose="00000700000000000000" pitchFamily="2" charset="0"/>
                <a:cs typeface="Poppins SemiBold" panose="00000700000000000000" pitchFamily="2" charset="0"/>
              </a:rPr>
              <a:t>påvirke?</a:t>
            </a:r>
          </a:p>
        </p:txBody>
      </p:sp>
      <p:grpSp>
        <p:nvGrpSpPr>
          <p:cNvPr id="25" name="Group 13">
            <a:extLst>
              <a:ext uri="{FF2B5EF4-FFF2-40B4-BE49-F238E27FC236}">
                <a16:creationId xmlns:a16="http://schemas.microsoft.com/office/drawing/2014/main" id="{D9735D63-F494-F587-70BD-2D56AD95F0A3}"/>
              </a:ext>
            </a:extLst>
          </p:cNvPr>
          <p:cNvGrpSpPr>
            <a:grpSpLocks/>
          </p:cNvGrpSpPr>
          <p:nvPr/>
        </p:nvGrpSpPr>
        <p:grpSpPr bwMode="auto">
          <a:xfrm>
            <a:off x="1344614" y="3295749"/>
            <a:ext cx="250825" cy="250825"/>
            <a:chOff x="1521381" y="3406668"/>
            <a:chExt cx="251164" cy="251164"/>
          </a:xfrm>
        </p:grpSpPr>
        <p:sp>
          <p:nvSpPr>
            <p:cNvPr id="26" name="Oval 15">
              <a:extLst>
                <a:ext uri="{FF2B5EF4-FFF2-40B4-BE49-F238E27FC236}">
                  <a16:creationId xmlns:a16="http://schemas.microsoft.com/office/drawing/2014/main" id="{F3EB6FA1-9985-6B0D-4F59-41ABE77533AC}"/>
                </a:ext>
              </a:extLst>
            </p:cNvPr>
            <p:cNvSpPr/>
            <p:nvPr/>
          </p:nvSpPr>
          <p:spPr>
            <a:xfrm>
              <a:off x="1521381" y="3406668"/>
              <a:ext cx="251164" cy="251164"/>
            </a:xfrm>
            <a:prstGeom prst="ellipse">
              <a:avLst/>
            </a:prstGeom>
            <a:solidFill>
              <a:srgbClr val="5A753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b="1">
                <a:latin typeface="Nunito" pitchFamily="2" charset="77"/>
              </a:endParaRPr>
            </a:p>
          </p:txBody>
        </p:sp>
        <p:pic>
          <p:nvPicPr>
            <p:cNvPr id="27" name="Graphic 16">
              <a:extLst>
                <a:ext uri="{FF2B5EF4-FFF2-40B4-BE49-F238E27FC236}">
                  <a16:creationId xmlns:a16="http://schemas.microsoft.com/office/drawing/2014/main" id="{5B9556C5-2034-5501-8E41-01E6B4587897}"/>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574963" y="3463808"/>
              <a:ext cx="144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TextBox 14">
            <a:extLst>
              <a:ext uri="{FF2B5EF4-FFF2-40B4-BE49-F238E27FC236}">
                <a16:creationId xmlns:a16="http://schemas.microsoft.com/office/drawing/2014/main" id="{14927152-C403-71C3-476B-FC3CF72A2843}"/>
              </a:ext>
            </a:extLst>
          </p:cNvPr>
          <p:cNvSpPr txBox="1"/>
          <p:nvPr/>
        </p:nvSpPr>
        <p:spPr>
          <a:xfrm>
            <a:off x="1606550" y="3275111"/>
            <a:ext cx="4443414" cy="307777"/>
          </a:xfrm>
          <a:prstGeom prst="rect">
            <a:avLst/>
          </a:prstGeom>
          <a:noFill/>
        </p:spPr>
        <p:txBody>
          <a:bodyPr wrap="square">
            <a:spAutoFit/>
          </a:bodyPr>
          <a:lstStyle/>
          <a:p>
            <a:pPr eaLnBrk="1" hangingPunct="1"/>
            <a:r>
              <a:rPr lang="nb-NO" altLang="nb-NO" sz="1400" dirty="0">
                <a:latin typeface="Nunito" pitchFamily="2" charset="0"/>
              </a:rPr>
              <a:t>Hold deg oppdatert!</a:t>
            </a:r>
            <a:endParaRPr lang="id-ID" altLang="nb-NO" sz="1400" dirty="0">
              <a:latin typeface="Nunito" pitchFamily="2" charset="0"/>
            </a:endParaRPr>
          </a:p>
        </p:txBody>
      </p:sp>
      <p:grpSp>
        <p:nvGrpSpPr>
          <p:cNvPr id="31" name="Group 18">
            <a:extLst>
              <a:ext uri="{FF2B5EF4-FFF2-40B4-BE49-F238E27FC236}">
                <a16:creationId xmlns:a16="http://schemas.microsoft.com/office/drawing/2014/main" id="{25A6A849-DF9C-E627-6174-DF7638072820}"/>
              </a:ext>
            </a:extLst>
          </p:cNvPr>
          <p:cNvGrpSpPr>
            <a:grpSpLocks/>
          </p:cNvGrpSpPr>
          <p:nvPr/>
        </p:nvGrpSpPr>
        <p:grpSpPr bwMode="auto">
          <a:xfrm>
            <a:off x="1344614" y="3906628"/>
            <a:ext cx="250825" cy="250825"/>
            <a:chOff x="1521381" y="3406668"/>
            <a:chExt cx="251164" cy="251164"/>
          </a:xfrm>
        </p:grpSpPr>
        <p:sp>
          <p:nvSpPr>
            <p:cNvPr id="13312" name="Oval 20">
              <a:extLst>
                <a:ext uri="{FF2B5EF4-FFF2-40B4-BE49-F238E27FC236}">
                  <a16:creationId xmlns:a16="http://schemas.microsoft.com/office/drawing/2014/main" id="{72D32DED-45A8-E216-7BB8-97C7467715DC}"/>
                </a:ext>
              </a:extLst>
            </p:cNvPr>
            <p:cNvSpPr/>
            <p:nvPr/>
          </p:nvSpPr>
          <p:spPr>
            <a:xfrm>
              <a:off x="1521381" y="3406668"/>
              <a:ext cx="251164" cy="251164"/>
            </a:xfrm>
            <a:prstGeom prst="ellipse">
              <a:avLst/>
            </a:prstGeom>
            <a:solidFill>
              <a:srgbClr val="5A753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b="1">
                <a:latin typeface="Nunito" pitchFamily="2" charset="77"/>
              </a:endParaRPr>
            </a:p>
          </p:txBody>
        </p:sp>
        <p:pic>
          <p:nvPicPr>
            <p:cNvPr id="13313" name="Graphic 21">
              <a:extLst>
                <a:ext uri="{FF2B5EF4-FFF2-40B4-BE49-F238E27FC236}">
                  <a16:creationId xmlns:a16="http://schemas.microsoft.com/office/drawing/2014/main" id="{2AB1753B-7D48-6E60-3959-AD18153474BB}"/>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574963" y="3463808"/>
              <a:ext cx="144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4" name="TextBox 19">
            <a:extLst>
              <a:ext uri="{FF2B5EF4-FFF2-40B4-BE49-F238E27FC236}">
                <a16:creationId xmlns:a16="http://schemas.microsoft.com/office/drawing/2014/main" id="{32FCFF15-9ADB-56FB-0E83-F8A6B72554D3}"/>
              </a:ext>
            </a:extLst>
          </p:cNvPr>
          <p:cNvSpPr txBox="1">
            <a:spLocks noChangeArrowheads="1"/>
          </p:cNvSpPr>
          <p:nvPr/>
        </p:nvSpPr>
        <p:spPr bwMode="auto">
          <a:xfrm>
            <a:off x="1606550" y="3885991"/>
            <a:ext cx="35226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nb-NO" altLang="nb-NO" sz="1400" dirty="0">
                <a:latin typeface="Nunito" pitchFamily="2" charset="0"/>
              </a:rPr>
              <a:t>Gi tilbakemelding til dine tillitsvalgte!</a:t>
            </a:r>
            <a:endParaRPr lang="id-ID" altLang="nb-NO" sz="1400" dirty="0">
              <a:latin typeface="Nunito" pitchFamily="2" charset="0"/>
            </a:endParaRPr>
          </a:p>
        </p:txBody>
      </p:sp>
      <p:grpSp>
        <p:nvGrpSpPr>
          <p:cNvPr id="13315" name="Group 23">
            <a:extLst>
              <a:ext uri="{FF2B5EF4-FFF2-40B4-BE49-F238E27FC236}">
                <a16:creationId xmlns:a16="http://schemas.microsoft.com/office/drawing/2014/main" id="{2DC7BA0A-92A5-E783-F091-ECC6CDBB4FB5}"/>
              </a:ext>
            </a:extLst>
          </p:cNvPr>
          <p:cNvGrpSpPr>
            <a:grpSpLocks/>
          </p:cNvGrpSpPr>
          <p:nvPr/>
        </p:nvGrpSpPr>
        <p:grpSpPr bwMode="auto">
          <a:xfrm>
            <a:off x="1344614" y="4555609"/>
            <a:ext cx="252413" cy="250825"/>
            <a:chOff x="1521381" y="3406668"/>
            <a:chExt cx="251164" cy="251164"/>
          </a:xfrm>
        </p:grpSpPr>
        <p:sp>
          <p:nvSpPr>
            <p:cNvPr id="13316" name="Oval 25">
              <a:extLst>
                <a:ext uri="{FF2B5EF4-FFF2-40B4-BE49-F238E27FC236}">
                  <a16:creationId xmlns:a16="http://schemas.microsoft.com/office/drawing/2014/main" id="{35D2BD79-08D4-0696-B68E-3C6F3712B8FC}"/>
                </a:ext>
              </a:extLst>
            </p:cNvPr>
            <p:cNvSpPr/>
            <p:nvPr/>
          </p:nvSpPr>
          <p:spPr>
            <a:xfrm>
              <a:off x="1521381" y="3406668"/>
              <a:ext cx="251164" cy="251164"/>
            </a:xfrm>
            <a:prstGeom prst="ellipse">
              <a:avLst/>
            </a:prstGeom>
            <a:solidFill>
              <a:srgbClr val="F28705"/>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b="1">
                <a:latin typeface="Nunito" pitchFamily="2" charset="77"/>
              </a:endParaRPr>
            </a:p>
          </p:txBody>
        </p:sp>
        <p:pic>
          <p:nvPicPr>
            <p:cNvPr id="13318" name="Graphic 26">
              <a:extLst>
                <a:ext uri="{FF2B5EF4-FFF2-40B4-BE49-F238E27FC236}">
                  <a16:creationId xmlns:a16="http://schemas.microsoft.com/office/drawing/2014/main" id="{F25C7988-AE63-C1BD-24A1-33CF6A25888E}"/>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574963" y="3463808"/>
              <a:ext cx="144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9" name="TextBox 24">
            <a:extLst>
              <a:ext uri="{FF2B5EF4-FFF2-40B4-BE49-F238E27FC236}">
                <a16:creationId xmlns:a16="http://schemas.microsoft.com/office/drawing/2014/main" id="{D75D629B-4B5D-B330-EFFC-F401F30D2D56}"/>
              </a:ext>
            </a:extLst>
          </p:cNvPr>
          <p:cNvSpPr txBox="1">
            <a:spLocks noChangeArrowheads="1"/>
          </p:cNvSpPr>
          <p:nvPr/>
        </p:nvSpPr>
        <p:spPr bwMode="auto">
          <a:xfrm>
            <a:off x="1608138" y="4534971"/>
            <a:ext cx="38588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nb-NO" altLang="nb-NO" sz="1400" dirty="0">
                <a:latin typeface="Nunito" pitchFamily="2" charset="0"/>
              </a:rPr>
              <a:t>Still opp på medlemsmøter!</a:t>
            </a:r>
            <a:endParaRPr lang="id-ID" altLang="nb-NO" sz="1400" dirty="0">
              <a:latin typeface="Nunito" pitchFamily="2" charset="0"/>
            </a:endParaRPr>
          </a:p>
        </p:txBody>
      </p:sp>
      <p:grpSp>
        <p:nvGrpSpPr>
          <p:cNvPr id="13320" name="Group 23">
            <a:extLst>
              <a:ext uri="{FF2B5EF4-FFF2-40B4-BE49-F238E27FC236}">
                <a16:creationId xmlns:a16="http://schemas.microsoft.com/office/drawing/2014/main" id="{042EC5B3-ED45-72C0-E740-D169AF826AC8}"/>
              </a:ext>
            </a:extLst>
          </p:cNvPr>
          <p:cNvGrpSpPr>
            <a:grpSpLocks/>
          </p:cNvGrpSpPr>
          <p:nvPr/>
        </p:nvGrpSpPr>
        <p:grpSpPr bwMode="auto">
          <a:xfrm>
            <a:off x="1343026" y="5137170"/>
            <a:ext cx="252413" cy="250825"/>
            <a:chOff x="1521381" y="3406668"/>
            <a:chExt cx="251164" cy="251164"/>
          </a:xfrm>
        </p:grpSpPr>
        <p:sp>
          <p:nvSpPr>
            <p:cNvPr id="13321" name="Oval 25">
              <a:extLst>
                <a:ext uri="{FF2B5EF4-FFF2-40B4-BE49-F238E27FC236}">
                  <a16:creationId xmlns:a16="http://schemas.microsoft.com/office/drawing/2014/main" id="{2958EB15-7E29-0224-5D95-9707B423A74D}"/>
                </a:ext>
              </a:extLst>
            </p:cNvPr>
            <p:cNvSpPr/>
            <p:nvPr/>
          </p:nvSpPr>
          <p:spPr>
            <a:xfrm>
              <a:off x="1521381" y="3406668"/>
              <a:ext cx="251164" cy="251164"/>
            </a:xfrm>
            <a:prstGeom prst="ellipse">
              <a:avLst/>
            </a:prstGeom>
            <a:solidFill>
              <a:srgbClr val="82A85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b="1">
                <a:latin typeface="Nunito" pitchFamily="2" charset="77"/>
              </a:endParaRPr>
            </a:p>
          </p:txBody>
        </p:sp>
        <p:pic>
          <p:nvPicPr>
            <p:cNvPr id="13322" name="Graphic 26">
              <a:extLst>
                <a:ext uri="{FF2B5EF4-FFF2-40B4-BE49-F238E27FC236}">
                  <a16:creationId xmlns:a16="http://schemas.microsoft.com/office/drawing/2014/main" id="{9B7018D3-AC15-FE28-0E0E-97B3A51039CC}"/>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574963" y="3463808"/>
              <a:ext cx="144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23" name="TextBox 24">
            <a:extLst>
              <a:ext uri="{FF2B5EF4-FFF2-40B4-BE49-F238E27FC236}">
                <a16:creationId xmlns:a16="http://schemas.microsoft.com/office/drawing/2014/main" id="{011C6ABC-47BD-BEC7-86EC-4BD87048519E}"/>
              </a:ext>
            </a:extLst>
          </p:cNvPr>
          <p:cNvSpPr txBox="1">
            <a:spLocks noChangeArrowheads="1"/>
          </p:cNvSpPr>
          <p:nvPr/>
        </p:nvSpPr>
        <p:spPr bwMode="auto">
          <a:xfrm>
            <a:off x="1606550" y="5116532"/>
            <a:ext cx="44434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nb-NO" altLang="nb-NO" sz="1400" dirty="0">
                <a:latin typeface="Nunito" pitchFamily="2" charset="0"/>
              </a:rPr>
              <a:t>Meld i fra om du er interessert i å påta deg tillitsverv!</a:t>
            </a:r>
            <a:endParaRPr lang="id-ID" altLang="nb-NO" sz="1400" dirty="0">
              <a:latin typeface="Nunito" pitchFamily="2" charset="0"/>
            </a:endParaRPr>
          </a:p>
        </p:txBody>
      </p:sp>
    </p:spTree>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lassholder for bilde 15" descr="Et bilde som inneholder klær, person, utendørs, Menneskeansikt&#10;&#10;Automatisk generert beskrivelse">
            <a:extLst>
              <a:ext uri="{FF2B5EF4-FFF2-40B4-BE49-F238E27FC236}">
                <a16:creationId xmlns:a16="http://schemas.microsoft.com/office/drawing/2014/main" id="{D66C8330-26C1-F881-0AAC-CDFA4400758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7531" r="7531"/>
          <a:stretch>
            <a:fillRect/>
          </a:stretch>
        </p:blipFill>
        <p:spPr/>
      </p:pic>
      <p:sp>
        <p:nvSpPr>
          <p:cNvPr id="8" name="Oval 7">
            <a:extLst>
              <a:ext uri="{FF2B5EF4-FFF2-40B4-BE49-F238E27FC236}">
                <a16:creationId xmlns:a16="http://schemas.microsoft.com/office/drawing/2014/main" id="{39C94C41-6E1C-E653-6C15-C716D07B6865}"/>
              </a:ext>
            </a:extLst>
          </p:cNvPr>
          <p:cNvSpPr/>
          <p:nvPr/>
        </p:nvSpPr>
        <p:spPr>
          <a:xfrm>
            <a:off x="7062788" y="2549525"/>
            <a:ext cx="3614737" cy="36163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1" name="Oval 10">
            <a:extLst>
              <a:ext uri="{FF2B5EF4-FFF2-40B4-BE49-F238E27FC236}">
                <a16:creationId xmlns:a16="http://schemas.microsoft.com/office/drawing/2014/main" id="{3FAE05E8-2C60-B07C-50FC-E75490339D76}"/>
              </a:ext>
            </a:extLst>
          </p:cNvPr>
          <p:cNvSpPr/>
          <p:nvPr/>
        </p:nvSpPr>
        <p:spPr>
          <a:xfrm>
            <a:off x="6384925" y="1238250"/>
            <a:ext cx="954088" cy="952500"/>
          </a:xfrm>
          <a:prstGeom prst="ellipse">
            <a:avLst/>
          </a:prstGeom>
          <a:solidFill>
            <a:srgbClr val="5A75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pic>
        <p:nvPicPr>
          <p:cNvPr id="13325" name="Graphic 24">
            <a:extLst>
              <a:ext uri="{FF2B5EF4-FFF2-40B4-BE49-F238E27FC236}">
                <a16:creationId xmlns:a16="http://schemas.microsoft.com/office/drawing/2014/main" id="{116EEB44-9E16-EC25-C678-6AC70AF160F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11950" y="1495425"/>
            <a:ext cx="30003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15">
            <a:extLst>
              <a:ext uri="{FF2B5EF4-FFF2-40B4-BE49-F238E27FC236}">
                <a16:creationId xmlns:a16="http://schemas.microsoft.com/office/drawing/2014/main" id="{C939BF8E-7AC2-740B-E167-4A4DD72AD726}"/>
              </a:ext>
            </a:extLst>
          </p:cNvPr>
          <p:cNvSpPr/>
          <p:nvPr/>
        </p:nvSpPr>
        <p:spPr>
          <a:xfrm>
            <a:off x="724239" y="6121400"/>
            <a:ext cx="279400" cy="279400"/>
          </a:xfrm>
          <a:prstGeom prst="ellipse">
            <a:avLst/>
          </a:prstGeom>
          <a:solidFill>
            <a:srgbClr val="F287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6" name="Rectangle: Rounded Corners 11">
            <a:extLst>
              <a:ext uri="{FF2B5EF4-FFF2-40B4-BE49-F238E27FC236}">
                <a16:creationId xmlns:a16="http://schemas.microsoft.com/office/drawing/2014/main" id="{B463B0A5-889D-B0DE-E86D-1E29EF22BFF3}"/>
              </a:ext>
            </a:extLst>
          </p:cNvPr>
          <p:cNvSpPr/>
          <p:nvPr/>
        </p:nvSpPr>
        <p:spPr>
          <a:xfrm rot="5400000">
            <a:off x="11037094" y="5826919"/>
            <a:ext cx="369888" cy="863600"/>
          </a:xfrm>
          <a:prstGeom prst="roundRect">
            <a:avLst>
              <a:gd name="adj" fmla="val 50000"/>
            </a:avLst>
          </a:prstGeom>
          <a:gradFill>
            <a:gsLst>
              <a:gs pos="0">
                <a:srgbClr val="007367"/>
              </a:gs>
              <a:gs pos="100000">
                <a:srgbClr val="00736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7" name="Slide Number Placeholder 3">
            <a:extLst>
              <a:ext uri="{FF2B5EF4-FFF2-40B4-BE49-F238E27FC236}">
                <a16:creationId xmlns:a16="http://schemas.microsoft.com/office/drawing/2014/main" id="{4603BF1D-AA71-86F3-D08A-D27AAA4DD2AF}"/>
              </a:ext>
            </a:extLst>
          </p:cNvPr>
          <p:cNvSpPr txBox="1">
            <a:spLocks/>
          </p:cNvSpPr>
          <p:nvPr/>
        </p:nvSpPr>
        <p:spPr bwMode="auto">
          <a:xfrm>
            <a:off x="10987088" y="6118225"/>
            <a:ext cx="47148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fld id="{B2B5A345-A607-45DF-A75F-9CE106888AFE}" type="slidenum">
              <a:rPr lang="en-US" altLang="nb-NO" sz="1400">
                <a:solidFill>
                  <a:schemeClr val="bg1"/>
                </a:solidFill>
                <a:latin typeface="Poppins SemiBold" panose="00000700000000000000" pitchFamily="2" charset="0"/>
                <a:cs typeface="Poppins SemiBold" panose="00000700000000000000" pitchFamily="2" charset="0"/>
              </a:rPr>
              <a:pPr algn="ctr" eaLnBrk="1" hangingPunct="1"/>
              <a:t>34</a:t>
            </a:fld>
            <a:endParaRPr lang="en-US" altLang="nb-NO" sz="1400">
              <a:solidFill>
                <a:schemeClr val="bg1"/>
              </a:solidFill>
              <a:latin typeface="Poppins SemiBold" panose="00000700000000000000" pitchFamily="2" charset="0"/>
              <a:cs typeface="Poppins SemiBold" panose="00000700000000000000" pitchFamily="2" charset="0"/>
            </a:endParaRPr>
          </a:p>
        </p:txBody>
      </p:sp>
      <p:pic>
        <p:nvPicPr>
          <p:cNvPr id="9" name="Bilde 8">
            <a:extLst>
              <a:ext uri="{FF2B5EF4-FFF2-40B4-BE49-F238E27FC236}">
                <a16:creationId xmlns:a16="http://schemas.microsoft.com/office/drawing/2014/main" id="{11273C6F-620B-1335-27F4-DEEEE661C2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834" y="357376"/>
            <a:ext cx="1969200" cy="539561"/>
          </a:xfrm>
          <a:prstGeom prst="rect">
            <a:avLst/>
          </a:prstGeom>
        </p:spPr>
      </p:pic>
      <p:pic>
        <p:nvPicPr>
          <p:cNvPr id="10" name="Grafikk 9">
            <a:extLst>
              <a:ext uri="{FF2B5EF4-FFF2-40B4-BE49-F238E27FC236}">
                <a16:creationId xmlns:a16="http://schemas.microsoft.com/office/drawing/2014/main" id="{1AD84F6E-24A5-8E7E-20DE-0EEBE6E234A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56220" y="6400800"/>
            <a:ext cx="762000" cy="762000"/>
          </a:xfrm>
          <a:prstGeom prst="rect">
            <a:avLst/>
          </a:prstGeom>
        </p:spPr>
      </p:pic>
      <p:pic>
        <p:nvPicPr>
          <p:cNvPr id="13" name="Grafikk 12">
            <a:extLst>
              <a:ext uri="{FF2B5EF4-FFF2-40B4-BE49-F238E27FC236}">
                <a16:creationId xmlns:a16="http://schemas.microsoft.com/office/drawing/2014/main" id="{149CA3CB-9F26-FCD4-D072-7A9ACB4E35B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9911319">
            <a:off x="11195751" y="-103779"/>
            <a:ext cx="473425" cy="432000"/>
          </a:xfrm>
          <a:prstGeom prst="rect">
            <a:avLst/>
          </a:prstGeom>
        </p:spPr>
      </p:pic>
      <p:sp>
        <p:nvSpPr>
          <p:cNvPr id="24" name="TextBox 7">
            <a:extLst>
              <a:ext uri="{FF2B5EF4-FFF2-40B4-BE49-F238E27FC236}">
                <a16:creationId xmlns:a16="http://schemas.microsoft.com/office/drawing/2014/main" id="{DBEEF4D5-EC06-B54D-AF8D-D39E05428259}"/>
              </a:ext>
            </a:extLst>
          </p:cNvPr>
          <p:cNvSpPr txBox="1"/>
          <p:nvPr/>
        </p:nvSpPr>
        <p:spPr>
          <a:xfrm>
            <a:off x="709613" y="1435636"/>
            <a:ext cx="5786438" cy="1323439"/>
          </a:xfrm>
          <a:prstGeom prst="rect">
            <a:avLst/>
          </a:prstGeom>
          <a:noFill/>
        </p:spPr>
        <p:txBody>
          <a:bodyPr wrap="square">
            <a:spAutoFit/>
          </a:bodyPr>
          <a:lstStyle/>
          <a:p>
            <a:pPr eaLnBrk="1" fontAlgn="auto" hangingPunct="1">
              <a:spcBef>
                <a:spcPts val="0"/>
              </a:spcBef>
              <a:spcAft>
                <a:spcPts val="0"/>
              </a:spcAft>
              <a:defRPr/>
            </a:pPr>
            <a:r>
              <a:rPr lang="nb-NO" sz="4000" b="1" dirty="0">
                <a:solidFill>
                  <a:srgbClr val="01474F"/>
                </a:solidFill>
                <a:latin typeface="Poppins SemiBold" panose="00000700000000000000" pitchFamily="2" charset="0"/>
                <a:cs typeface="Poppins SemiBold" panose="00000700000000000000" pitchFamily="2" charset="0"/>
              </a:rPr>
              <a:t>Hvorfor påta</a:t>
            </a:r>
          </a:p>
          <a:p>
            <a:pPr eaLnBrk="1" fontAlgn="auto" hangingPunct="1">
              <a:spcBef>
                <a:spcPts val="0"/>
              </a:spcBef>
              <a:spcAft>
                <a:spcPts val="0"/>
              </a:spcAft>
              <a:defRPr/>
            </a:pPr>
            <a:r>
              <a:rPr lang="nb-NO" sz="4000" b="1" dirty="0">
                <a:solidFill>
                  <a:srgbClr val="01474F"/>
                </a:solidFill>
                <a:latin typeface="Poppins SemiBold" panose="00000700000000000000" pitchFamily="2" charset="0"/>
                <a:cs typeface="Poppins SemiBold" panose="00000700000000000000" pitchFamily="2" charset="0"/>
              </a:rPr>
              <a:t>deg </a:t>
            </a:r>
            <a:r>
              <a:rPr lang="nb-NO" sz="4000" b="1" dirty="0">
                <a:solidFill>
                  <a:srgbClr val="5A7532"/>
                </a:solidFill>
                <a:latin typeface="Poppins SemiBold" panose="00000700000000000000" pitchFamily="2" charset="0"/>
                <a:cs typeface="Poppins SemiBold" panose="00000700000000000000" pitchFamily="2" charset="0"/>
              </a:rPr>
              <a:t>tillitsverv?</a:t>
            </a:r>
            <a:endParaRPr lang="nb-NO" sz="4000" b="1" dirty="0">
              <a:solidFill>
                <a:srgbClr val="01474F"/>
              </a:solidFill>
              <a:latin typeface="Poppins SemiBold" panose="00000700000000000000" pitchFamily="2" charset="0"/>
              <a:cs typeface="Poppins SemiBold" panose="00000700000000000000" pitchFamily="2" charset="0"/>
            </a:endParaRPr>
          </a:p>
        </p:txBody>
      </p:sp>
      <p:grpSp>
        <p:nvGrpSpPr>
          <p:cNvPr id="25" name="Group 13">
            <a:extLst>
              <a:ext uri="{FF2B5EF4-FFF2-40B4-BE49-F238E27FC236}">
                <a16:creationId xmlns:a16="http://schemas.microsoft.com/office/drawing/2014/main" id="{D9735D63-F494-F587-70BD-2D56AD95F0A3}"/>
              </a:ext>
            </a:extLst>
          </p:cNvPr>
          <p:cNvGrpSpPr>
            <a:grpSpLocks/>
          </p:cNvGrpSpPr>
          <p:nvPr/>
        </p:nvGrpSpPr>
        <p:grpSpPr bwMode="auto">
          <a:xfrm>
            <a:off x="1344614" y="3295749"/>
            <a:ext cx="250825" cy="250825"/>
            <a:chOff x="1521381" y="3406668"/>
            <a:chExt cx="251164" cy="251164"/>
          </a:xfrm>
        </p:grpSpPr>
        <p:sp>
          <p:nvSpPr>
            <p:cNvPr id="26" name="Oval 15">
              <a:extLst>
                <a:ext uri="{FF2B5EF4-FFF2-40B4-BE49-F238E27FC236}">
                  <a16:creationId xmlns:a16="http://schemas.microsoft.com/office/drawing/2014/main" id="{F3EB6FA1-9985-6B0D-4F59-41ABE77533AC}"/>
                </a:ext>
              </a:extLst>
            </p:cNvPr>
            <p:cNvSpPr/>
            <p:nvPr/>
          </p:nvSpPr>
          <p:spPr>
            <a:xfrm>
              <a:off x="1521381" y="3406668"/>
              <a:ext cx="251164" cy="251164"/>
            </a:xfrm>
            <a:prstGeom prst="ellipse">
              <a:avLst/>
            </a:prstGeom>
            <a:solidFill>
              <a:srgbClr val="5A753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b="1">
                <a:latin typeface="Nunito" pitchFamily="2" charset="77"/>
              </a:endParaRPr>
            </a:p>
          </p:txBody>
        </p:sp>
        <p:pic>
          <p:nvPicPr>
            <p:cNvPr id="27" name="Graphic 16">
              <a:extLst>
                <a:ext uri="{FF2B5EF4-FFF2-40B4-BE49-F238E27FC236}">
                  <a16:creationId xmlns:a16="http://schemas.microsoft.com/office/drawing/2014/main" id="{5B9556C5-2034-5501-8E41-01E6B4587897}"/>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574963" y="3463808"/>
              <a:ext cx="144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TextBox 14">
            <a:extLst>
              <a:ext uri="{FF2B5EF4-FFF2-40B4-BE49-F238E27FC236}">
                <a16:creationId xmlns:a16="http://schemas.microsoft.com/office/drawing/2014/main" id="{14927152-C403-71C3-476B-FC3CF72A2843}"/>
              </a:ext>
            </a:extLst>
          </p:cNvPr>
          <p:cNvSpPr txBox="1"/>
          <p:nvPr/>
        </p:nvSpPr>
        <p:spPr>
          <a:xfrm>
            <a:off x="1606550" y="3295659"/>
            <a:ext cx="4443414" cy="523220"/>
          </a:xfrm>
          <a:prstGeom prst="rect">
            <a:avLst/>
          </a:prstGeom>
          <a:noFill/>
        </p:spPr>
        <p:txBody>
          <a:bodyPr wrap="square">
            <a:spAutoFit/>
          </a:bodyPr>
          <a:lstStyle/>
          <a:p>
            <a:pPr eaLnBrk="1" hangingPunct="1"/>
            <a:r>
              <a:rPr lang="nb-NO" altLang="nb-NO" sz="1400" dirty="0">
                <a:latin typeface="Nunito" pitchFamily="2" charset="0"/>
              </a:rPr>
              <a:t>Gir mulighet til å påvirke egen og andre bønders rammebetingelser</a:t>
            </a:r>
            <a:endParaRPr lang="id-ID" altLang="nb-NO" sz="1400" dirty="0">
              <a:latin typeface="Nunito" pitchFamily="2" charset="0"/>
            </a:endParaRPr>
          </a:p>
        </p:txBody>
      </p:sp>
      <p:grpSp>
        <p:nvGrpSpPr>
          <p:cNvPr id="31" name="Group 18">
            <a:extLst>
              <a:ext uri="{FF2B5EF4-FFF2-40B4-BE49-F238E27FC236}">
                <a16:creationId xmlns:a16="http://schemas.microsoft.com/office/drawing/2014/main" id="{25A6A849-DF9C-E627-6174-DF7638072820}"/>
              </a:ext>
            </a:extLst>
          </p:cNvPr>
          <p:cNvGrpSpPr>
            <a:grpSpLocks/>
          </p:cNvGrpSpPr>
          <p:nvPr/>
        </p:nvGrpSpPr>
        <p:grpSpPr bwMode="auto">
          <a:xfrm>
            <a:off x="1344614" y="3906628"/>
            <a:ext cx="250825" cy="250825"/>
            <a:chOff x="1521381" y="3406668"/>
            <a:chExt cx="251164" cy="251164"/>
          </a:xfrm>
        </p:grpSpPr>
        <p:sp>
          <p:nvSpPr>
            <p:cNvPr id="13312" name="Oval 20">
              <a:extLst>
                <a:ext uri="{FF2B5EF4-FFF2-40B4-BE49-F238E27FC236}">
                  <a16:creationId xmlns:a16="http://schemas.microsoft.com/office/drawing/2014/main" id="{72D32DED-45A8-E216-7BB8-97C7467715DC}"/>
                </a:ext>
              </a:extLst>
            </p:cNvPr>
            <p:cNvSpPr/>
            <p:nvPr/>
          </p:nvSpPr>
          <p:spPr>
            <a:xfrm>
              <a:off x="1521381" y="3406668"/>
              <a:ext cx="251164" cy="251164"/>
            </a:xfrm>
            <a:prstGeom prst="ellipse">
              <a:avLst/>
            </a:prstGeom>
            <a:solidFill>
              <a:srgbClr val="5A753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b="1">
                <a:latin typeface="Nunito" pitchFamily="2" charset="77"/>
              </a:endParaRPr>
            </a:p>
          </p:txBody>
        </p:sp>
        <p:pic>
          <p:nvPicPr>
            <p:cNvPr id="13313" name="Graphic 21">
              <a:extLst>
                <a:ext uri="{FF2B5EF4-FFF2-40B4-BE49-F238E27FC236}">
                  <a16:creationId xmlns:a16="http://schemas.microsoft.com/office/drawing/2014/main" id="{2AB1753B-7D48-6E60-3959-AD18153474BB}"/>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574963" y="3463808"/>
              <a:ext cx="144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4" name="TextBox 19">
            <a:extLst>
              <a:ext uri="{FF2B5EF4-FFF2-40B4-BE49-F238E27FC236}">
                <a16:creationId xmlns:a16="http://schemas.microsoft.com/office/drawing/2014/main" id="{32FCFF15-9ADB-56FB-0E83-F8A6B72554D3}"/>
              </a:ext>
            </a:extLst>
          </p:cNvPr>
          <p:cNvSpPr txBox="1">
            <a:spLocks noChangeArrowheads="1"/>
          </p:cNvSpPr>
          <p:nvPr/>
        </p:nvSpPr>
        <p:spPr bwMode="auto">
          <a:xfrm>
            <a:off x="1606550" y="3906539"/>
            <a:ext cx="35226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nb-NO" altLang="nb-NO" sz="1400" dirty="0">
                <a:latin typeface="Nunito" pitchFamily="2" charset="0"/>
              </a:rPr>
              <a:t>Motiverende og spennende å lede store komplekse organisasjoner</a:t>
            </a:r>
            <a:endParaRPr lang="id-ID" altLang="nb-NO" sz="1400" dirty="0">
              <a:latin typeface="Nunito" pitchFamily="2" charset="0"/>
            </a:endParaRPr>
          </a:p>
        </p:txBody>
      </p:sp>
      <p:grpSp>
        <p:nvGrpSpPr>
          <p:cNvPr id="13315" name="Group 23">
            <a:extLst>
              <a:ext uri="{FF2B5EF4-FFF2-40B4-BE49-F238E27FC236}">
                <a16:creationId xmlns:a16="http://schemas.microsoft.com/office/drawing/2014/main" id="{2DC7BA0A-92A5-E783-F091-ECC6CDBB4FB5}"/>
              </a:ext>
            </a:extLst>
          </p:cNvPr>
          <p:cNvGrpSpPr>
            <a:grpSpLocks/>
          </p:cNvGrpSpPr>
          <p:nvPr/>
        </p:nvGrpSpPr>
        <p:grpSpPr bwMode="auto">
          <a:xfrm>
            <a:off x="1344614" y="4555609"/>
            <a:ext cx="252413" cy="250825"/>
            <a:chOff x="1521381" y="3406668"/>
            <a:chExt cx="251164" cy="251164"/>
          </a:xfrm>
        </p:grpSpPr>
        <p:sp>
          <p:nvSpPr>
            <p:cNvPr id="13316" name="Oval 25">
              <a:extLst>
                <a:ext uri="{FF2B5EF4-FFF2-40B4-BE49-F238E27FC236}">
                  <a16:creationId xmlns:a16="http://schemas.microsoft.com/office/drawing/2014/main" id="{35D2BD79-08D4-0696-B68E-3C6F3712B8FC}"/>
                </a:ext>
              </a:extLst>
            </p:cNvPr>
            <p:cNvSpPr/>
            <p:nvPr/>
          </p:nvSpPr>
          <p:spPr>
            <a:xfrm>
              <a:off x="1521381" y="3406668"/>
              <a:ext cx="251164" cy="251164"/>
            </a:xfrm>
            <a:prstGeom prst="ellipse">
              <a:avLst/>
            </a:prstGeom>
            <a:solidFill>
              <a:srgbClr val="F28705"/>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b="1">
                <a:latin typeface="Nunito" pitchFamily="2" charset="77"/>
              </a:endParaRPr>
            </a:p>
          </p:txBody>
        </p:sp>
        <p:pic>
          <p:nvPicPr>
            <p:cNvPr id="13318" name="Graphic 26">
              <a:extLst>
                <a:ext uri="{FF2B5EF4-FFF2-40B4-BE49-F238E27FC236}">
                  <a16:creationId xmlns:a16="http://schemas.microsoft.com/office/drawing/2014/main" id="{F25C7988-AE63-C1BD-24A1-33CF6A25888E}"/>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574963" y="3463808"/>
              <a:ext cx="144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9" name="TextBox 24">
            <a:extLst>
              <a:ext uri="{FF2B5EF4-FFF2-40B4-BE49-F238E27FC236}">
                <a16:creationId xmlns:a16="http://schemas.microsoft.com/office/drawing/2014/main" id="{D75D629B-4B5D-B330-EFFC-F401F30D2D56}"/>
              </a:ext>
            </a:extLst>
          </p:cNvPr>
          <p:cNvSpPr txBox="1">
            <a:spLocks noChangeArrowheads="1"/>
          </p:cNvSpPr>
          <p:nvPr/>
        </p:nvSpPr>
        <p:spPr bwMode="auto">
          <a:xfrm>
            <a:off x="1608138" y="4555519"/>
            <a:ext cx="3858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nb-NO" altLang="nb-NO" sz="1400" dirty="0">
                <a:latin typeface="Nunito" pitchFamily="2" charset="0"/>
              </a:rPr>
              <a:t>Gir mulighet for nettverksbygging og faglig og personlig egenutvikling</a:t>
            </a:r>
            <a:endParaRPr lang="id-ID" altLang="nb-NO" sz="1400" dirty="0">
              <a:latin typeface="Nunito" pitchFamily="2" charset="0"/>
            </a:endParaRPr>
          </a:p>
        </p:txBody>
      </p:sp>
      <p:grpSp>
        <p:nvGrpSpPr>
          <p:cNvPr id="13320" name="Group 23">
            <a:extLst>
              <a:ext uri="{FF2B5EF4-FFF2-40B4-BE49-F238E27FC236}">
                <a16:creationId xmlns:a16="http://schemas.microsoft.com/office/drawing/2014/main" id="{042EC5B3-ED45-72C0-E740-D169AF826AC8}"/>
              </a:ext>
            </a:extLst>
          </p:cNvPr>
          <p:cNvGrpSpPr>
            <a:grpSpLocks/>
          </p:cNvGrpSpPr>
          <p:nvPr/>
        </p:nvGrpSpPr>
        <p:grpSpPr bwMode="auto">
          <a:xfrm>
            <a:off x="1343026" y="5137170"/>
            <a:ext cx="252413" cy="250825"/>
            <a:chOff x="1521381" y="3406668"/>
            <a:chExt cx="251164" cy="251164"/>
          </a:xfrm>
        </p:grpSpPr>
        <p:sp>
          <p:nvSpPr>
            <p:cNvPr id="13321" name="Oval 25">
              <a:extLst>
                <a:ext uri="{FF2B5EF4-FFF2-40B4-BE49-F238E27FC236}">
                  <a16:creationId xmlns:a16="http://schemas.microsoft.com/office/drawing/2014/main" id="{2958EB15-7E29-0224-5D95-9707B423A74D}"/>
                </a:ext>
              </a:extLst>
            </p:cNvPr>
            <p:cNvSpPr/>
            <p:nvPr/>
          </p:nvSpPr>
          <p:spPr>
            <a:xfrm>
              <a:off x="1521381" y="3406668"/>
              <a:ext cx="251164" cy="251164"/>
            </a:xfrm>
            <a:prstGeom prst="ellipse">
              <a:avLst/>
            </a:prstGeom>
            <a:solidFill>
              <a:srgbClr val="82A85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b="1">
                <a:latin typeface="Nunito" pitchFamily="2" charset="77"/>
              </a:endParaRPr>
            </a:p>
          </p:txBody>
        </p:sp>
        <p:pic>
          <p:nvPicPr>
            <p:cNvPr id="13322" name="Graphic 26">
              <a:extLst>
                <a:ext uri="{FF2B5EF4-FFF2-40B4-BE49-F238E27FC236}">
                  <a16:creationId xmlns:a16="http://schemas.microsoft.com/office/drawing/2014/main" id="{9B7018D3-AC15-FE28-0E0E-97B3A51039C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574963" y="3463808"/>
              <a:ext cx="144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23" name="TextBox 24">
            <a:extLst>
              <a:ext uri="{FF2B5EF4-FFF2-40B4-BE49-F238E27FC236}">
                <a16:creationId xmlns:a16="http://schemas.microsoft.com/office/drawing/2014/main" id="{011C6ABC-47BD-BEC7-86EC-4BD87048519E}"/>
              </a:ext>
            </a:extLst>
          </p:cNvPr>
          <p:cNvSpPr txBox="1">
            <a:spLocks noChangeArrowheads="1"/>
          </p:cNvSpPr>
          <p:nvPr/>
        </p:nvSpPr>
        <p:spPr bwMode="auto">
          <a:xfrm>
            <a:off x="1606550" y="5126806"/>
            <a:ext cx="44434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nb-NO" altLang="nb-NO" sz="1400" dirty="0">
                <a:latin typeface="Nunito" pitchFamily="2" charset="0"/>
              </a:rPr>
              <a:t>Verv kan være del av egen karriereplan</a:t>
            </a:r>
            <a:endParaRPr lang="id-ID" altLang="nb-NO" sz="1400" dirty="0">
              <a:latin typeface="Nunito" pitchFamily="2" charset="0"/>
            </a:endParaRPr>
          </a:p>
        </p:txBody>
      </p:sp>
      <p:pic>
        <p:nvPicPr>
          <p:cNvPr id="18" name="Plassholder for bilde 17" descr="Et bilde som inneholder klær, person, himmel, utendørs&#10;&#10;Automatisk generert beskrivelse">
            <a:extLst>
              <a:ext uri="{FF2B5EF4-FFF2-40B4-BE49-F238E27FC236}">
                <a16:creationId xmlns:a16="http://schemas.microsoft.com/office/drawing/2014/main" id="{7CD1B900-B852-2669-76C6-6C69FB4F1A6F}"/>
              </a:ext>
            </a:extLst>
          </p:cNvPr>
          <p:cNvPicPr>
            <a:picLocks noGrp="1" noChangeAspect="1"/>
          </p:cNvPicPr>
          <p:nvPr>
            <p:ph type="pic" sz="quarter" idx="11"/>
          </p:nvPr>
        </p:nvPicPr>
        <p:blipFill>
          <a:blip r:embed="rId11">
            <a:extLst>
              <a:ext uri="{28A0092B-C50C-407E-A947-70E740481C1C}">
                <a14:useLocalDpi xmlns:a14="http://schemas.microsoft.com/office/drawing/2010/main" val="0"/>
              </a:ext>
            </a:extLst>
          </a:blip>
          <a:srcRect l="16682" r="16682"/>
          <a:stretch>
            <a:fillRect/>
          </a:stretch>
        </p:blipFill>
        <p:spPr/>
      </p:pic>
      <p:sp>
        <p:nvSpPr>
          <p:cNvPr id="14" name="Oval 13">
            <a:extLst>
              <a:ext uri="{FF2B5EF4-FFF2-40B4-BE49-F238E27FC236}">
                <a16:creationId xmlns:a16="http://schemas.microsoft.com/office/drawing/2014/main" id="{B7776B5C-7ABE-7BCB-291C-301ECB67EDB2}"/>
              </a:ext>
            </a:extLst>
          </p:cNvPr>
          <p:cNvSpPr/>
          <p:nvPr/>
        </p:nvSpPr>
        <p:spPr>
          <a:xfrm>
            <a:off x="9920288" y="4978400"/>
            <a:ext cx="757237" cy="757238"/>
          </a:xfrm>
          <a:prstGeom prst="ellipse">
            <a:avLst/>
          </a:prstGeom>
          <a:solidFill>
            <a:srgbClr val="82A8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pic>
        <p:nvPicPr>
          <p:cNvPr id="13334" name="Graphic 25">
            <a:extLst>
              <a:ext uri="{FF2B5EF4-FFF2-40B4-BE49-F238E27FC236}">
                <a16:creationId xmlns:a16="http://schemas.microsoft.com/office/drawing/2014/main" id="{B86417BB-3B04-2EA9-D053-09814BE9BDBF}"/>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0167938" y="5194300"/>
            <a:ext cx="261937"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1029621"/>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5">
            <a:extLst>
              <a:ext uri="{FF2B5EF4-FFF2-40B4-BE49-F238E27FC236}">
                <a16:creationId xmlns:a16="http://schemas.microsoft.com/office/drawing/2014/main" id="{38306837-42E5-EAF8-E1E3-C2E489C01A8F}"/>
              </a:ext>
            </a:extLst>
          </p:cNvPr>
          <p:cNvSpPr/>
          <p:nvPr/>
        </p:nvSpPr>
        <p:spPr>
          <a:xfrm>
            <a:off x="2386240" y="1057176"/>
            <a:ext cx="279400" cy="279400"/>
          </a:xfrm>
          <a:prstGeom prst="ellipse">
            <a:avLst/>
          </a:prstGeom>
          <a:solidFill>
            <a:srgbClr val="F287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pic>
        <p:nvPicPr>
          <p:cNvPr id="9" name="Plassholder for bilde 8">
            <a:extLst>
              <a:ext uri="{FF2B5EF4-FFF2-40B4-BE49-F238E27FC236}">
                <a16:creationId xmlns:a16="http://schemas.microsoft.com/office/drawing/2014/main" id="{EB8DB530-5863-78A1-9708-BAEF57DCBC5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p:blipFill>
        <p:spPr>
          <a:xfrm>
            <a:off x="0" y="1276350"/>
            <a:ext cx="10987088" cy="2889250"/>
          </a:xfrm>
        </p:spPr>
      </p:pic>
      <p:sp>
        <p:nvSpPr>
          <p:cNvPr id="6" name="Rounded Rectangle 5">
            <a:extLst>
              <a:ext uri="{FF2B5EF4-FFF2-40B4-BE49-F238E27FC236}">
                <a16:creationId xmlns:a16="http://schemas.microsoft.com/office/drawing/2014/main" id="{F29EB209-3667-F582-FA6D-9D3286C512EE}"/>
              </a:ext>
            </a:extLst>
          </p:cNvPr>
          <p:cNvSpPr/>
          <p:nvPr/>
        </p:nvSpPr>
        <p:spPr>
          <a:xfrm rot="5400000">
            <a:off x="1561307" y="2115343"/>
            <a:ext cx="3321050" cy="4779963"/>
          </a:xfrm>
          <a:prstGeom prst="roundRect">
            <a:avLst>
              <a:gd name="adj" fmla="val 13569"/>
            </a:avLst>
          </a:prstGeom>
          <a:solidFill>
            <a:srgbClr val="82A8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bg1"/>
              </a:solidFill>
            </a:endParaRPr>
          </a:p>
        </p:txBody>
      </p:sp>
      <p:grpSp>
        <p:nvGrpSpPr>
          <p:cNvPr id="28680" name="Group 13">
            <a:extLst>
              <a:ext uri="{FF2B5EF4-FFF2-40B4-BE49-F238E27FC236}">
                <a16:creationId xmlns:a16="http://schemas.microsoft.com/office/drawing/2014/main" id="{ED7E4AF5-1F57-9547-A6E8-DEF0D19DABA2}"/>
              </a:ext>
            </a:extLst>
          </p:cNvPr>
          <p:cNvGrpSpPr>
            <a:grpSpLocks/>
          </p:cNvGrpSpPr>
          <p:nvPr/>
        </p:nvGrpSpPr>
        <p:grpSpPr bwMode="auto">
          <a:xfrm>
            <a:off x="6281738" y="4652963"/>
            <a:ext cx="250825" cy="250825"/>
            <a:chOff x="1521381" y="3406668"/>
            <a:chExt cx="251164" cy="251164"/>
          </a:xfrm>
        </p:grpSpPr>
        <p:sp>
          <p:nvSpPr>
            <p:cNvPr id="16" name="Oval 15">
              <a:extLst>
                <a:ext uri="{FF2B5EF4-FFF2-40B4-BE49-F238E27FC236}">
                  <a16:creationId xmlns:a16="http://schemas.microsoft.com/office/drawing/2014/main" id="{1542AEE1-C4D8-2D2F-AA89-4C0F0C36206B}"/>
                </a:ext>
              </a:extLst>
            </p:cNvPr>
            <p:cNvSpPr/>
            <p:nvPr/>
          </p:nvSpPr>
          <p:spPr>
            <a:xfrm>
              <a:off x="1521381" y="3406668"/>
              <a:ext cx="251164" cy="251164"/>
            </a:xfrm>
            <a:prstGeom prst="ellipse">
              <a:avLst/>
            </a:prstGeom>
            <a:solidFill>
              <a:srgbClr val="5A753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b="1">
                <a:latin typeface="Nunito" pitchFamily="2" charset="77"/>
              </a:endParaRPr>
            </a:p>
          </p:txBody>
        </p:sp>
        <p:pic>
          <p:nvPicPr>
            <p:cNvPr id="28699" name="Graphic 16">
              <a:extLst>
                <a:ext uri="{FF2B5EF4-FFF2-40B4-BE49-F238E27FC236}">
                  <a16:creationId xmlns:a16="http://schemas.microsoft.com/office/drawing/2014/main" id="{B867764F-60E2-FA78-F716-A3905283DD2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74963" y="3463808"/>
              <a:ext cx="144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Box 14">
            <a:extLst>
              <a:ext uri="{FF2B5EF4-FFF2-40B4-BE49-F238E27FC236}">
                <a16:creationId xmlns:a16="http://schemas.microsoft.com/office/drawing/2014/main" id="{38CF2735-2AB4-C576-7B8B-0C22DED4CD2A}"/>
              </a:ext>
            </a:extLst>
          </p:cNvPr>
          <p:cNvSpPr txBox="1"/>
          <p:nvPr/>
        </p:nvSpPr>
        <p:spPr>
          <a:xfrm>
            <a:off x="6543674" y="4632325"/>
            <a:ext cx="4443414" cy="307777"/>
          </a:xfrm>
          <a:prstGeom prst="rect">
            <a:avLst/>
          </a:prstGeom>
          <a:noFill/>
        </p:spPr>
        <p:txBody>
          <a:bodyPr wrap="square">
            <a:spAutoFit/>
          </a:bodyPr>
          <a:lstStyle/>
          <a:p>
            <a:pPr eaLnBrk="1" hangingPunct="1"/>
            <a:r>
              <a:rPr lang="nb-NO" altLang="nb-NO" sz="1400" dirty="0">
                <a:latin typeface="Nunito" pitchFamily="2" charset="0"/>
              </a:rPr>
              <a:t>Lokal tilstedeværelse – vi er der du er!</a:t>
            </a:r>
            <a:endParaRPr lang="id-ID" altLang="nb-NO" sz="1400" dirty="0">
              <a:latin typeface="Nunito" pitchFamily="2" charset="0"/>
            </a:endParaRPr>
          </a:p>
        </p:txBody>
      </p:sp>
      <p:grpSp>
        <p:nvGrpSpPr>
          <p:cNvPr id="28682" name="Group 18">
            <a:extLst>
              <a:ext uri="{FF2B5EF4-FFF2-40B4-BE49-F238E27FC236}">
                <a16:creationId xmlns:a16="http://schemas.microsoft.com/office/drawing/2014/main" id="{73DE5716-01E6-78AC-4187-C7815A9C37E9}"/>
              </a:ext>
            </a:extLst>
          </p:cNvPr>
          <p:cNvGrpSpPr>
            <a:grpSpLocks/>
          </p:cNvGrpSpPr>
          <p:nvPr/>
        </p:nvGrpSpPr>
        <p:grpSpPr bwMode="auto">
          <a:xfrm>
            <a:off x="6281738" y="5263842"/>
            <a:ext cx="250825" cy="250825"/>
            <a:chOff x="1521381" y="3406668"/>
            <a:chExt cx="251164" cy="251164"/>
          </a:xfrm>
        </p:grpSpPr>
        <p:sp>
          <p:nvSpPr>
            <p:cNvPr id="21" name="Oval 20">
              <a:extLst>
                <a:ext uri="{FF2B5EF4-FFF2-40B4-BE49-F238E27FC236}">
                  <a16:creationId xmlns:a16="http://schemas.microsoft.com/office/drawing/2014/main" id="{E845E6B8-C8AF-5083-B165-62E717ECC445}"/>
                </a:ext>
              </a:extLst>
            </p:cNvPr>
            <p:cNvSpPr/>
            <p:nvPr/>
          </p:nvSpPr>
          <p:spPr>
            <a:xfrm>
              <a:off x="1521381" y="3406668"/>
              <a:ext cx="251164" cy="251164"/>
            </a:xfrm>
            <a:prstGeom prst="ellipse">
              <a:avLst/>
            </a:prstGeom>
            <a:solidFill>
              <a:srgbClr val="5A753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b="1">
                <a:latin typeface="Nunito" pitchFamily="2" charset="77"/>
              </a:endParaRPr>
            </a:p>
          </p:txBody>
        </p:sp>
        <p:pic>
          <p:nvPicPr>
            <p:cNvPr id="28697" name="Graphic 21">
              <a:extLst>
                <a:ext uri="{FF2B5EF4-FFF2-40B4-BE49-F238E27FC236}">
                  <a16:creationId xmlns:a16="http://schemas.microsoft.com/office/drawing/2014/main" id="{CFA7290C-A5B3-A659-9E54-D7411DBFF1B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74963" y="3463808"/>
              <a:ext cx="144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683" name="TextBox 19">
            <a:extLst>
              <a:ext uri="{FF2B5EF4-FFF2-40B4-BE49-F238E27FC236}">
                <a16:creationId xmlns:a16="http://schemas.microsoft.com/office/drawing/2014/main" id="{F5CD290C-D8F7-CF87-0944-1CCF54CCEEB7}"/>
              </a:ext>
            </a:extLst>
          </p:cNvPr>
          <p:cNvSpPr txBox="1">
            <a:spLocks noChangeArrowheads="1"/>
          </p:cNvSpPr>
          <p:nvPr/>
        </p:nvSpPr>
        <p:spPr bwMode="auto">
          <a:xfrm>
            <a:off x="6543674" y="5243205"/>
            <a:ext cx="314673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nb-NO" altLang="nb-NO" sz="1400" dirty="0">
                <a:latin typeface="Nunito" pitchFamily="2" charset="0"/>
              </a:rPr>
              <a:t>Mentorordning</a:t>
            </a:r>
            <a:endParaRPr lang="id-ID" altLang="nb-NO" sz="1400" dirty="0">
              <a:latin typeface="Nunito" pitchFamily="2" charset="0"/>
            </a:endParaRPr>
          </a:p>
        </p:txBody>
      </p:sp>
      <p:grpSp>
        <p:nvGrpSpPr>
          <p:cNvPr id="28684" name="Group 23">
            <a:extLst>
              <a:ext uri="{FF2B5EF4-FFF2-40B4-BE49-F238E27FC236}">
                <a16:creationId xmlns:a16="http://schemas.microsoft.com/office/drawing/2014/main" id="{72929083-DF51-7513-87CA-7B6B2F26C195}"/>
              </a:ext>
            </a:extLst>
          </p:cNvPr>
          <p:cNvGrpSpPr>
            <a:grpSpLocks/>
          </p:cNvGrpSpPr>
          <p:nvPr/>
        </p:nvGrpSpPr>
        <p:grpSpPr bwMode="auto">
          <a:xfrm>
            <a:off x="6281738" y="5912823"/>
            <a:ext cx="252413" cy="250825"/>
            <a:chOff x="1521381" y="3406668"/>
            <a:chExt cx="251164" cy="251164"/>
          </a:xfrm>
        </p:grpSpPr>
        <p:sp>
          <p:nvSpPr>
            <p:cNvPr id="26" name="Oval 25">
              <a:extLst>
                <a:ext uri="{FF2B5EF4-FFF2-40B4-BE49-F238E27FC236}">
                  <a16:creationId xmlns:a16="http://schemas.microsoft.com/office/drawing/2014/main" id="{AD6B0940-8A54-AB71-B8D5-12702CCC1450}"/>
                </a:ext>
              </a:extLst>
            </p:cNvPr>
            <p:cNvSpPr/>
            <p:nvPr/>
          </p:nvSpPr>
          <p:spPr>
            <a:xfrm>
              <a:off x="1521381" y="3406668"/>
              <a:ext cx="251164" cy="251164"/>
            </a:xfrm>
            <a:prstGeom prst="ellipse">
              <a:avLst/>
            </a:prstGeom>
            <a:solidFill>
              <a:srgbClr val="F28705"/>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b="1">
                <a:latin typeface="Nunito" pitchFamily="2" charset="77"/>
              </a:endParaRPr>
            </a:p>
          </p:txBody>
        </p:sp>
        <p:pic>
          <p:nvPicPr>
            <p:cNvPr id="28695" name="Graphic 26">
              <a:extLst>
                <a:ext uri="{FF2B5EF4-FFF2-40B4-BE49-F238E27FC236}">
                  <a16:creationId xmlns:a16="http://schemas.microsoft.com/office/drawing/2014/main" id="{DEEB2B9C-BE08-F396-2333-B6B6757BF01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74963" y="3463808"/>
              <a:ext cx="144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685" name="TextBox 24">
            <a:extLst>
              <a:ext uri="{FF2B5EF4-FFF2-40B4-BE49-F238E27FC236}">
                <a16:creationId xmlns:a16="http://schemas.microsoft.com/office/drawing/2014/main" id="{F0880EED-998C-AD1B-25DC-DE8602A6773E}"/>
              </a:ext>
            </a:extLst>
          </p:cNvPr>
          <p:cNvSpPr txBox="1">
            <a:spLocks noChangeArrowheads="1"/>
          </p:cNvSpPr>
          <p:nvPr/>
        </p:nvSpPr>
        <p:spPr bwMode="auto">
          <a:xfrm>
            <a:off x="6545262" y="5892185"/>
            <a:ext cx="38588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nb-NO" altLang="nb-NO" sz="1400" dirty="0">
                <a:latin typeface="Nunito" pitchFamily="2" charset="0"/>
              </a:rPr>
              <a:t>Forskning og utvikling, digitale løsninger</a:t>
            </a:r>
            <a:endParaRPr lang="id-ID" altLang="nb-NO" sz="1400" dirty="0">
              <a:latin typeface="Nunito" pitchFamily="2" charset="0"/>
            </a:endParaRPr>
          </a:p>
        </p:txBody>
      </p:sp>
      <p:sp>
        <p:nvSpPr>
          <p:cNvPr id="4" name="Rectangle: Rounded Corners 11">
            <a:extLst>
              <a:ext uri="{FF2B5EF4-FFF2-40B4-BE49-F238E27FC236}">
                <a16:creationId xmlns:a16="http://schemas.microsoft.com/office/drawing/2014/main" id="{D27A1AF7-FA65-44FE-CAE4-B87877F085CD}"/>
              </a:ext>
            </a:extLst>
          </p:cNvPr>
          <p:cNvSpPr/>
          <p:nvPr/>
        </p:nvSpPr>
        <p:spPr>
          <a:xfrm rot="5400000">
            <a:off x="11037094" y="5826919"/>
            <a:ext cx="369888" cy="863600"/>
          </a:xfrm>
          <a:prstGeom prst="roundRect">
            <a:avLst>
              <a:gd name="adj" fmla="val 50000"/>
            </a:avLst>
          </a:prstGeom>
          <a:gradFill>
            <a:gsLst>
              <a:gs pos="0">
                <a:srgbClr val="007367"/>
              </a:gs>
              <a:gs pos="100000">
                <a:srgbClr val="00736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5" name="Slide Number Placeholder 3">
            <a:extLst>
              <a:ext uri="{FF2B5EF4-FFF2-40B4-BE49-F238E27FC236}">
                <a16:creationId xmlns:a16="http://schemas.microsoft.com/office/drawing/2014/main" id="{7C6EF353-2441-2A3C-4518-6CBF761C1B46}"/>
              </a:ext>
            </a:extLst>
          </p:cNvPr>
          <p:cNvSpPr txBox="1">
            <a:spLocks/>
          </p:cNvSpPr>
          <p:nvPr/>
        </p:nvSpPr>
        <p:spPr bwMode="auto">
          <a:xfrm>
            <a:off x="10987088" y="6118225"/>
            <a:ext cx="47148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fld id="{B2B5A345-A607-45DF-A75F-9CE106888AFE}" type="slidenum">
              <a:rPr lang="en-US" altLang="nb-NO" sz="1400">
                <a:solidFill>
                  <a:schemeClr val="bg1"/>
                </a:solidFill>
                <a:latin typeface="Poppins SemiBold" panose="00000700000000000000" pitchFamily="2" charset="0"/>
                <a:cs typeface="Poppins SemiBold" panose="00000700000000000000" pitchFamily="2" charset="0"/>
              </a:rPr>
              <a:pPr algn="ctr" eaLnBrk="1" hangingPunct="1"/>
              <a:t>35</a:t>
            </a:fld>
            <a:endParaRPr lang="en-US" altLang="nb-NO" sz="1400">
              <a:solidFill>
                <a:schemeClr val="bg1"/>
              </a:solidFill>
              <a:latin typeface="Poppins SemiBold" panose="00000700000000000000" pitchFamily="2" charset="0"/>
              <a:cs typeface="Poppins SemiBold" panose="00000700000000000000" pitchFamily="2" charset="0"/>
            </a:endParaRPr>
          </a:p>
        </p:txBody>
      </p:sp>
      <p:pic>
        <p:nvPicPr>
          <p:cNvPr id="7" name="Bilde 6">
            <a:extLst>
              <a:ext uri="{FF2B5EF4-FFF2-40B4-BE49-F238E27FC236}">
                <a16:creationId xmlns:a16="http://schemas.microsoft.com/office/drawing/2014/main" id="{6EB152FE-ED77-02A9-DF4B-52734271B1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834" y="357376"/>
            <a:ext cx="1969200" cy="539561"/>
          </a:xfrm>
          <a:prstGeom prst="rect">
            <a:avLst/>
          </a:prstGeom>
        </p:spPr>
      </p:pic>
      <p:sp>
        <p:nvSpPr>
          <p:cNvPr id="13" name="TextBox 15">
            <a:extLst>
              <a:ext uri="{FF2B5EF4-FFF2-40B4-BE49-F238E27FC236}">
                <a16:creationId xmlns:a16="http://schemas.microsoft.com/office/drawing/2014/main" id="{B1FD7BF2-D1BD-933C-516B-77D24FA14804}"/>
              </a:ext>
            </a:extLst>
          </p:cNvPr>
          <p:cNvSpPr txBox="1">
            <a:spLocks noChangeArrowheads="1"/>
          </p:cNvSpPr>
          <p:nvPr/>
        </p:nvSpPr>
        <p:spPr bwMode="auto">
          <a:xfrm>
            <a:off x="831849" y="4245074"/>
            <a:ext cx="47799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nb-NO" altLang="nb-NO" sz="1400" b="1" dirty="0">
                <a:solidFill>
                  <a:schemeClr val="bg1"/>
                </a:solidFill>
                <a:latin typeface="Nunito" pitchFamily="2" charset="0"/>
              </a:rPr>
              <a:t>Hva har Felleskjøpet AGRI å tilby deg som ny eier?</a:t>
            </a:r>
            <a:endParaRPr lang="id-ID" altLang="nb-NO" sz="1400" b="1" dirty="0">
              <a:solidFill>
                <a:schemeClr val="bg1"/>
              </a:solidFill>
              <a:latin typeface="Nunito" pitchFamily="2" charset="0"/>
            </a:endParaRPr>
          </a:p>
        </p:txBody>
      </p:sp>
      <p:sp>
        <p:nvSpPr>
          <p:cNvPr id="14" name="TextBox 15">
            <a:extLst>
              <a:ext uri="{FF2B5EF4-FFF2-40B4-BE49-F238E27FC236}">
                <a16:creationId xmlns:a16="http://schemas.microsoft.com/office/drawing/2014/main" id="{8E39EAE9-F0E5-7E92-5F01-CD65CD5C85F4}"/>
              </a:ext>
            </a:extLst>
          </p:cNvPr>
          <p:cNvSpPr txBox="1">
            <a:spLocks noChangeArrowheads="1"/>
          </p:cNvSpPr>
          <p:nvPr/>
        </p:nvSpPr>
        <p:spPr bwMode="auto">
          <a:xfrm>
            <a:off x="1365232" y="4743790"/>
            <a:ext cx="3701354" cy="1177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446088" indent="-268288" eaLnBrk="1" hangingPunct="1">
              <a:lnSpc>
                <a:spcPct val="150000"/>
              </a:lnSpc>
              <a:buFont typeface="Wingdings" panose="05000000000000000000" pitchFamily="2" charset="2"/>
              <a:buChar char="ü"/>
            </a:pPr>
            <a:r>
              <a:rPr lang="nb-NO" altLang="nb-NO" sz="1200" dirty="0">
                <a:solidFill>
                  <a:schemeClr val="bg1"/>
                </a:solidFill>
                <a:latin typeface="Nunito" pitchFamily="2" charset="0"/>
              </a:rPr>
              <a:t>Styrke eieres økonomi på kort og lang sikt</a:t>
            </a:r>
          </a:p>
          <a:p>
            <a:pPr marL="446088" indent="-268288" eaLnBrk="1" hangingPunct="1">
              <a:lnSpc>
                <a:spcPct val="150000"/>
              </a:lnSpc>
              <a:buFont typeface="Wingdings" panose="05000000000000000000" pitchFamily="2" charset="2"/>
              <a:buChar char="ü"/>
            </a:pPr>
            <a:r>
              <a:rPr lang="nb-NO" altLang="nb-NO" sz="1200" dirty="0">
                <a:solidFill>
                  <a:schemeClr val="bg1"/>
                </a:solidFill>
                <a:latin typeface="Nunito" pitchFamily="2" charset="0"/>
              </a:rPr>
              <a:t>Medlemsfordeler som ung/ny bonde</a:t>
            </a:r>
          </a:p>
          <a:p>
            <a:pPr marL="446088" indent="-268288" eaLnBrk="1" hangingPunct="1">
              <a:lnSpc>
                <a:spcPct val="150000"/>
              </a:lnSpc>
              <a:buFont typeface="Wingdings" panose="05000000000000000000" pitchFamily="2" charset="2"/>
              <a:buChar char="ü"/>
            </a:pPr>
            <a:r>
              <a:rPr lang="nb-NO" altLang="nb-NO" sz="1200" dirty="0">
                <a:solidFill>
                  <a:schemeClr val="bg1"/>
                </a:solidFill>
                <a:latin typeface="Nunito" pitchFamily="2" charset="0"/>
              </a:rPr>
              <a:t>Medlems- og etableringsbonus</a:t>
            </a:r>
          </a:p>
          <a:p>
            <a:pPr algn="ctr" eaLnBrk="1" hangingPunct="1">
              <a:lnSpc>
                <a:spcPct val="150000"/>
              </a:lnSpc>
            </a:pPr>
            <a:endParaRPr lang="id-ID" altLang="nb-NO" sz="1200" dirty="0">
              <a:solidFill>
                <a:schemeClr val="bg1"/>
              </a:solidFill>
              <a:latin typeface="Nunito" pitchFamily="2" charset="0"/>
            </a:endParaRPr>
          </a:p>
        </p:txBody>
      </p:sp>
      <p:pic>
        <p:nvPicPr>
          <p:cNvPr id="19" name="Grafikk 18">
            <a:extLst>
              <a:ext uri="{FF2B5EF4-FFF2-40B4-BE49-F238E27FC236}">
                <a16:creationId xmlns:a16="http://schemas.microsoft.com/office/drawing/2014/main" id="{4E5DC839-5B80-7EED-9366-F1317BEFCBB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56220" y="6400800"/>
            <a:ext cx="762000" cy="762000"/>
          </a:xfrm>
          <a:prstGeom prst="rect">
            <a:avLst/>
          </a:prstGeom>
        </p:spPr>
      </p:pic>
      <p:sp>
        <p:nvSpPr>
          <p:cNvPr id="8" name="Rektangel 7">
            <a:extLst>
              <a:ext uri="{FF2B5EF4-FFF2-40B4-BE49-F238E27FC236}">
                <a16:creationId xmlns:a16="http://schemas.microsoft.com/office/drawing/2014/main" id="{BEE4B297-D4D7-8AE7-731F-CE1CB05F387A}"/>
              </a:ext>
            </a:extLst>
          </p:cNvPr>
          <p:cNvSpPr/>
          <p:nvPr/>
        </p:nvSpPr>
        <p:spPr>
          <a:xfrm>
            <a:off x="838680" y="3305571"/>
            <a:ext cx="4773132" cy="651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Bilde 2" descr="Et bilde som inneholder tekst, utklipp&#10;&#10;Automatisk generert beskrivelse">
            <a:extLst>
              <a:ext uri="{FF2B5EF4-FFF2-40B4-BE49-F238E27FC236}">
                <a16:creationId xmlns:a16="http://schemas.microsoft.com/office/drawing/2014/main" id="{17AF42C4-67D5-8768-5F05-1CFEEDF005F4}"/>
              </a:ext>
            </a:extLst>
          </p:cNvPr>
          <p:cNvPicPr preferRelativeResize="0">
            <a:picLocks noChangeAspect="1"/>
          </p:cNvPicPr>
          <p:nvPr/>
        </p:nvPicPr>
        <p:blipFill>
          <a:blip r:embed="rId8">
            <a:extLst>
              <a:ext uri="{28A0092B-C50C-407E-A947-70E740481C1C}">
                <a14:useLocalDpi xmlns:a14="http://schemas.microsoft.com/office/drawing/2010/main" val="0"/>
              </a:ext>
            </a:extLst>
          </a:blip>
          <a:stretch>
            <a:fillRect/>
          </a:stretch>
        </p:blipFill>
        <p:spPr>
          <a:xfrm>
            <a:off x="1365231" y="3315493"/>
            <a:ext cx="3701354" cy="621395"/>
          </a:xfrm>
          <a:prstGeom prst="rect">
            <a:avLst/>
          </a:prstGeom>
        </p:spPr>
      </p:pic>
      <p:pic>
        <p:nvPicPr>
          <p:cNvPr id="10" name="Grafikk 9">
            <a:extLst>
              <a:ext uri="{FF2B5EF4-FFF2-40B4-BE49-F238E27FC236}">
                <a16:creationId xmlns:a16="http://schemas.microsoft.com/office/drawing/2014/main" id="{A2BB6FBF-D7FE-A630-E47E-53AFBEAAFA4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9911319">
            <a:off x="11195751" y="-103779"/>
            <a:ext cx="473425" cy="432000"/>
          </a:xfrm>
          <a:prstGeom prst="rect">
            <a:avLst/>
          </a:prstGeom>
        </p:spPr>
      </p:pic>
      <p:sp>
        <p:nvSpPr>
          <p:cNvPr id="12" name="TextBox 17">
            <a:extLst>
              <a:ext uri="{FF2B5EF4-FFF2-40B4-BE49-F238E27FC236}">
                <a16:creationId xmlns:a16="http://schemas.microsoft.com/office/drawing/2014/main" id="{33515DD7-760F-F16B-E0E4-639F170734F4}"/>
              </a:ext>
            </a:extLst>
          </p:cNvPr>
          <p:cNvSpPr txBox="1">
            <a:spLocks noChangeArrowheads="1"/>
          </p:cNvSpPr>
          <p:nvPr/>
        </p:nvSpPr>
        <p:spPr bwMode="auto">
          <a:xfrm>
            <a:off x="7004096" y="693557"/>
            <a:ext cx="2568530"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nb-NO" altLang="nb-NO" b="1" dirty="0">
                <a:solidFill>
                  <a:srgbClr val="5A7532"/>
                </a:solidFill>
                <a:latin typeface="Nunito" pitchFamily="2" charset="0"/>
              </a:rPr>
              <a:t>Det naturlige valget!</a:t>
            </a:r>
            <a:endParaRPr lang="id-ID" altLang="nb-NO" b="1" dirty="0">
              <a:solidFill>
                <a:srgbClr val="5A7532"/>
              </a:solidFill>
              <a:latin typeface="Nunito" pitchFamily="2" charset="0"/>
            </a:endParaRPr>
          </a:p>
        </p:txBody>
      </p:sp>
    </p:spTree>
    <p:extLst>
      <p:ext uri="{BB962C8B-B14F-4D97-AF65-F5344CB8AC3E}">
        <p14:creationId xmlns:p14="http://schemas.microsoft.com/office/powerpoint/2010/main" val="3651915206"/>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5">
            <a:extLst>
              <a:ext uri="{FF2B5EF4-FFF2-40B4-BE49-F238E27FC236}">
                <a16:creationId xmlns:a16="http://schemas.microsoft.com/office/drawing/2014/main" id="{38306837-42E5-EAF8-E1E3-C2E489C01A8F}"/>
              </a:ext>
            </a:extLst>
          </p:cNvPr>
          <p:cNvSpPr/>
          <p:nvPr/>
        </p:nvSpPr>
        <p:spPr>
          <a:xfrm>
            <a:off x="2386240" y="1057176"/>
            <a:ext cx="279400" cy="279400"/>
          </a:xfrm>
          <a:prstGeom prst="ellipse">
            <a:avLst/>
          </a:prstGeom>
          <a:solidFill>
            <a:srgbClr val="F287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pic>
        <p:nvPicPr>
          <p:cNvPr id="9" name="Plassholder for bilde 8">
            <a:extLst>
              <a:ext uri="{FF2B5EF4-FFF2-40B4-BE49-F238E27FC236}">
                <a16:creationId xmlns:a16="http://schemas.microsoft.com/office/drawing/2014/main" id="{EB8DB530-5863-78A1-9708-BAEF57DCBC54}"/>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a:stretch/>
        </p:blipFill>
        <p:spPr>
          <a:xfrm>
            <a:off x="0" y="1276350"/>
            <a:ext cx="10987088" cy="2889250"/>
          </a:xfrm>
        </p:spPr>
      </p:pic>
      <p:sp>
        <p:nvSpPr>
          <p:cNvPr id="6" name="Rounded Rectangle 5">
            <a:extLst>
              <a:ext uri="{FF2B5EF4-FFF2-40B4-BE49-F238E27FC236}">
                <a16:creationId xmlns:a16="http://schemas.microsoft.com/office/drawing/2014/main" id="{F29EB209-3667-F582-FA6D-9D3286C512EE}"/>
              </a:ext>
            </a:extLst>
          </p:cNvPr>
          <p:cNvSpPr/>
          <p:nvPr/>
        </p:nvSpPr>
        <p:spPr>
          <a:xfrm rot="5400000">
            <a:off x="1561307" y="2115343"/>
            <a:ext cx="3321050" cy="4779963"/>
          </a:xfrm>
          <a:prstGeom prst="roundRect">
            <a:avLst>
              <a:gd name="adj" fmla="val 13569"/>
            </a:avLst>
          </a:prstGeom>
          <a:solidFill>
            <a:srgbClr val="82A8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bg1"/>
              </a:solidFill>
            </a:endParaRPr>
          </a:p>
        </p:txBody>
      </p:sp>
      <p:grpSp>
        <p:nvGrpSpPr>
          <p:cNvPr id="20" name="Gruppe 19">
            <a:extLst>
              <a:ext uri="{FF2B5EF4-FFF2-40B4-BE49-F238E27FC236}">
                <a16:creationId xmlns:a16="http://schemas.microsoft.com/office/drawing/2014/main" id="{C768A5AA-80F4-0DB0-4053-1C7AD4DA3D90}"/>
              </a:ext>
            </a:extLst>
          </p:cNvPr>
          <p:cNvGrpSpPr/>
          <p:nvPr/>
        </p:nvGrpSpPr>
        <p:grpSpPr>
          <a:xfrm>
            <a:off x="6281738" y="4632325"/>
            <a:ext cx="4705350" cy="1592580"/>
            <a:chOff x="6281738" y="4632325"/>
            <a:chExt cx="4705350" cy="1592580"/>
          </a:xfrm>
        </p:grpSpPr>
        <p:grpSp>
          <p:nvGrpSpPr>
            <p:cNvPr id="28680" name="Group 13">
              <a:extLst>
                <a:ext uri="{FF2B5EF4-FFF2-40B4-BE49-F238E27FC236}">
                  <a16:creationId xmlns:a16="http://schemas.microsoft.com/office/drawing/2014/main" id="{ED7E4AF5-1F57-9547-A6E8-DEF0D19DABA2}"/>
                </a:ext>
              </a:extLst>
            </p:cNvPr>
            <p:cNvGrpSpPr>
              <a:grpSpLocks/>
            </p:cNvGrpSpPr>
            <p:nvPr/>
          </p:nvGrpSpPr>
          <p:grpSpPr bwMode="auto">
            <a:xfrm>
              <a:off x="6281738" y="4652963"/>
              <a:ext cx="250825" cy="250825"/>
              <a:chOff x="1521381" y="3406668"/>
              <a:chExt cx="251164" cy="251164"/>
            </a:xfrm>
          </p:grpSpPr>
          <p:sp>
            <p:nvSpPr>
              <p:cNvPr id="16" name="Oval 15">
                <a:extLst>
                  <a:ext uri="{FF2B5EF4-FFF2-40B4-BE49-F238E27FC236}">
                    <a16:creationId xmlns:a16="http://schemas.microsoft.com/office/drawing/2014/main" id="{1542AEE1-C4D8-2D2F-AA89-4C0F0C36206B}"/>
                  </a:ext>
                </a:extLst>
              </p:cNvPr>
              <p:cNvSpPr/>
              <p:nvPr/>
            </p:nvSpPr>
            <p:spPr>
              <a:xfrm>
                <a:off x="1521381" y="3406668"/>
                <a:ext cx="251164" cy="251164"/>
              </a:xfrm>
              <a:prstGeom prst="ellipse">
                <a:avLst/>
              </a:prstGeom>
              <a:solidFill>
                <a:srgbClr val="01474F"/>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b="1">
                  <a:latin typeface="Nunito" pitchFamily="2" charset="77"/>
                </a:endParaRPr>
              </a:p>
            </p:txBody>
          </p:sp>
          <p:pic>
            <p:nvPicPr>
              <p:cNvPr id="28699" name="Graphic 16">
                <a:extLst>
                  <a:ext uri="{FF2B5EF4-FFF2-40B4-BE49-F238E27FC236}">
                    <a16:creationId xmlns:a16="http://schemas.microsoft.com/office/drawing/2014/main" id="{B867764F-60E2-FA78-F716-A3905283DD2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74963" y="3463808"/>
                <a:ext cx="144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Box 14">
              <a:extLst>
                <a:ext uri="{FF2B5EF4-FFF2-40B4-BE49-F238E27FC236}">
                  <a16:creationId xmlns:a16="http://schemas.microsoft.com/office/drawing/2014/main" id="{38CF2735-2AB4-C576-7B8B-0C22DED4CD2A}"/>
                </a:ext>
              </a:extLst>
            </p:cNvPr>
            <p:cNvSpPr txBox="1"/>
            <p:nvPr/>
          </p:nvSpPr>
          <p:spPr>
            <a:xfrm>
              <a:off x="6543674" y="4632325"/>
              <a:ext cx="4443414" cy="307777"/>
            </a:xfrm>
            <a:prstGeom prst="rect">
              <a:avLst/>
            </a:prstGeom>
            <a:noFill/>
          </p:spPr>
          <p:txBody>
            <a:bodyPr wrap="square">
              <a:spAutoFit/>
            </a:bodyPr>
            <a:lstStyle/>
            <a:p>
              <a:pPr eaLnBrk="1" hangingPunct="1"/>
              <a:r>
                <a:rPr lang="nb-NO" altLang="nb-NO" sz="1400" dirty="0">
                  <a:latin typeface="Nunito" pitchFamily="2" charset="0"/>
                </a:rPr>
                <a:t>Et godt faglig og sosialt miljø i produsentlaget</a:t>
              </a:r>
              <a:endParaRPr lang="id-ID" altLang="nb-NO" sz="1400" dirty="0">
                <a:latin typeface="Nunito" pitchFamily="2" charset="0"/>
              </a:endParaRPr>
            </a:p>
          </p:txBody>
        </p:sp>
        <p:grpSp>
          <p:nvGrpSpPr>
            <p:cNvPr id="28682" name="Group 18">
              <a:extLst>
                <a:ext uri="{FF2B5EF4-FFF2-40B4-BE49-F238E27FC236}">
                  <a16:creationId xmlns:a16="http://schemas.microsoft.com/office/drawing/2014/main" id="{73DE5716-01E6-78AC-4187-C7815A9C37E9}"/>
                </a:ext>
              </a:extLst>
            </p:cNvPr>
            <p:cNvGrpSpPr>
              <a:grpSpLocks/>
            </p:cNvGrpSpPr>
            <p:nvPr/>
          </p:nvGrpSpPr>
          <p:grpSpPr bwMode="auto">
            <a:xfrm>
              <a:off x="6281738" y="5187642"/>
              <a:ext cx="250825" cy="250825"/>
              <a:chOff x="1521381" y="3406668"/>
              <a:chExt cx="251164" cy="251164"/>
            </a:xfrm>
          </p:grpSpPr>
          <p:sp>
            <p:nvSpPr>
              <p:cNvPr id="21" name="Oval 20">
                <a:extLst>
                  <a:ext uri="{FF2B5EF4-FFF2-40B4-BE49-F238E27FC236}">
                    <a16:creationId xmlns:a16="http://schemas.microsoft.com/office/drawing/2014/main" id="{E845E6B8-C8AF-5083-B165-62E717ECC445}"/>
                  </a:ext>
                </a:extLst>
              </p:cNvPr>
              <p:cNvSpPr/>
              <p:nvPr/>
            </p:nvSpPr>
            <p:spPr>
              <a:xfrm>
                <a:off x="1521381" y="3406668"/>
                <a:ext cx="251164" cy="251164"/>
              </a:xfrm>
              <a:prstGeom prst="ellipse">
                <a:avLst/>
              </a:prstGeom>
              <a:solidFill>
                <a:srgbClr val="01474F"/>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b="1">
                  <a:latin typeface="Nunito" pitchFamily="2" charset="77"/>
                </a:endParaRPr>
              </a:p>
            </p:txBody>
          </p:sp>
          <p:pic>
            <p:nvPicPr>
              <p:cNvPr id="28697" name="Graphic 21">
                <a:extLst>
                  <a:ext uri="{FF2B5EF4-FFF2-40B4-BE49-F238E27FC236}">
                    <a16:creationId xmlns:a16="http://schemas.microsoft.com/office/drawing/2014/main" id="{CFA7290C-A5B3-A659-9E54-D7411DBFF1B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74963" y="3463808"/>
                <a:ext cx="144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683" name="TextBox 19">
              <a:extLst>
                <a:ext uri="{FF2B5EF4-FFF2-40B4-BE49-F238E27FC236}">
                  <a16:creationId xmlns:a16="http://schemas.microsoft.com/office/drawing/2014/main" id="{F5CD290C-D8F7-CF87-0944-1CCF54CCEEB7}"/>
                </a:ext>
              </a:extLst>
            </p:cNvPr>
            <p:cNvSpPr txBox="1">
              <a:spLocks noChangeArrowheads="1"/>
            </p:cNvSpPr>
            <p:nvPr/>
          </p:nvSpPr>
          <p:spPr bwMode="auto">
            <a:xfrm>
              <a:off x="6543674" y="5167005"/>
              <a:ext cx="314673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nb-NO" altLang="nb-NO" sz="1400" dirty="0">
                  <a:latin typeface="Nunito" pitchFamily="2" charset="0"/>
                </a:rPr>
                <a:t>Startpakke som ny melkeprodusent</a:t>
              </a:r>
              <a:endParaRPr lang="id-ID" altLang="nb-NO" sz="1400" dirty="0">
                <a:latin typeface="Nunito" pitchFamily="2" charset="0"/>
              </a:endParaRPr>
            </a:p>
          </p:txBody>
        </p:sp>
        <p:grpSp>
          <p:nvGrpSpPr>
            <p:cNvPr id="28684" name="Group 23">
              <a:extLst>
                <a:ext uri="{FF2B5EF4-FFF2-40B4-BE49-F238E27FC236}">
                  <a16:creationId xmlns:a16="http://schemas.microsoft.com/office/drawing/2014/main" id="{72929083-DF51-7513-87CA-7B6B2F26C195}"/>
                </a:ext>
              </a:extLst>
            </p:cNvPr>
            <p:cNvGrpSpPr>
              <a:grpSpLocks/>
            </p:cNvGrpSpPr>
            <p:nvPr/>
          </p:nvGrpSpPr>
          <p:grpSpPr bwMode="auto">
            <a:xfrm>
              <a:off x="6281738" y="5722323"/>
              <a:ext cx="252413" cy="250825"/>
              <a:chOff x="1521381" y="3406668"/>
              <a:chExt cx="251164" cy="251164"/>
            </a:xfrm>
          </p:grpSpPr>
          <p:sp>
            <p:nvSpPr>
              <p:cNvPr id="26" name="Oval 25">
                <a:extLst>
                  <a:ext uri="{FF2B5EF4-FFF2-40B4-BE49-F238E27FC236}">
                    <a16:creationId xmlns:a16="http://schemas.microsoft.com/office/drawing/2014/main" id="{AD6B0940-8A54-AB71-B8D5-12702CCC1450}"/>
                  </a:ext>
                </a:extLst>
              </p:cNvPr>
              <p:cNvSpPr/>
              <p:nvPr/>
            </p:nvSpPr>
            <p:spPr>
              <a:xfrm>
                <a:off x="1521381" y="3406668"/>
                <a:ext cx="251164" cy="251164"/>
              </a:xfrm>
              <a:prstGeom prst="ellipse">
                <a:avLst/>
              </a:prstGeom>
              <a:solidFill>
                <a:srgbClr val="F28705"/>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b="1">
                  <a:latin typeface="Nunito" pitchFamily="2" charset="77"/>
                </a:endParaRPr>
              </a:p>
            </p:txBody>
          </p:sp>
          <p:pic>
            <p:nvPicPr>
              <p:cNvPr id="28695" name="Graphic 26">
                <a:extLst>
                  <a:ext uri="{FF2B5EF4-FFF2-40B4-BE49-F238E27FC236}">
                    <a16:creationId xmlns:a16="http://schemas.microsoft.com/office/drawing/2014/main" id="{DEEB2B9C-BE08-F396-2333-B6B6757BF01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74963" y="3463808"/>
                <a:ext cx="144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685" name="TextBox 24">
              <a:extLst>
                <a:ext uri="{FF2B5EF4-FFF2-40B4-BE49-F238E27FC236}">
                  <a16:creationId xmlns:a16="http://schemas.microsoft.com/office/drawing/2014/main" id="{F0880EED-998C-AD1B-25DC-DE8602A6773E}"/>
                </a:ext>
              </a:extLst>
            </p:cNvPr>
            <p:cNvSpPr txBox="1">
              <a:spLocks noChangeArrowheads="1"/>
            </p:cNvSpPr>
            <p:nvPr/>
          </p:nvSpPr>
          <p:spPr bwMode="auto">
            <a:xfrm>
              <a:off x="6545262" y="5701685"/>
              <a:ext cx="42005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nb-NO" altLang="nb-NO" sz="1400" dirty="0">
                  <a:latin typeface="Nunito" pitchFamily="2" charset="0"/>
                </a:rPr>
                <a:t>Et samvirke som sikrer deg konkurransekraft og påvirkning videre i verdikjeden</a:t>
              </a:r>
              <a:endParaRPr lang="id-ID" altLang="nb-NO" sz="1400" dirty="0">
                <a:latin typeface="Nunito" pitchFamily="2" charset="0"/>
              </a:endParaRPr>
            </a:p>
          </p:txBody>
        </p:sp>
      </p:grpSp>
      <p:sp>
        <p:nvSpPr>
          <p:cNvPr id="4" name="Rectangle: Rounded Corners 11">
            <a:extLst>
              <a:ext uri="{FF2B5EF4-FFF2-40B4-BE49-F238E27FC236}">
                <a16:creationId xmlns:a16="http://schemas.microsoft.com/office/drawing/2014/main" id="{D27A1AF7-FA65-44FE-CAE4-B87877F085CD}"/>
              </a:ext>
            </a:extLst>
          </p:cNvPr>
          <p:cNvSpPr/>
          <p:nvPr/>
        </p:nvSpPr>
        <p:spPr>
          <a:xfrm rot="5400000">
            <a:off x="11037094" y="5826919"/>
            <a:ext cx="369888" cy="863600"/>
          </a:xfrm>
          <a:prstGeom prst="roundRect">
            <a:avLst>
              <a:gd name="adj" fmla="val 50000"/>
            </a:avLst>
          </a:prstGeom>
          <a:gradFill>
            <a:gsLst>
              <a:gs pos="0">
                <a:srgbClr val="007367"/>
              </a:gs>
              <a:gs pos="100000">
                <a:srgbClr val="00736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5" name="Slide Number Placeholder 3">
            <a:extLst>
              <a:ext uri="{FF2B5EF4-FFF2-40B4-BE49-F238E27FC236}">
                <a16:creationId xmlns:a16="http://schemas.microsoft.com/office/drawing/2014/main" id="{7C6EF353-2441-2A3C-4518-6CBF761C1B46}"/>
              </a:ext>
            </a:extLst>
          </p:cNvPr>
          <p:cNvSpPr txBox="1">
            <a:spLocks/>
          </p:cNvSpPr>
          <p:nvPr/>
        </p:nvSpPr>
        <p:spPr bwMode="auto">
          <a:xfrm>
            <a:off x="10987088" y="6118225"/>
            <a:ext cx="47148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fld id="{B2B5A345-A607-45DF-A75F-9CE106888AFE}" type="slidenum">
              <a:rPr lang="en-US" altLang="nb-NO" sz="1400">
                <a:solidFill>
                  <a:schemeClr val="bg1"/>
                </a:solidFill>
                <a:latin typeface="Poppins SemiBold" panose="00000700000000000000" pitchFamily="2" charset="0"/>
                <a:cs typeface="Poppins SemiBold" panose="00000700000000000000" pitchFamily="2" charset="0"/>
              </a:rPr>
              <a:pPr algn="ctr" eaLnBrk="1" hangingPunct="1"/>
              <a:t>36</a:t>
            </a:fld>
            <a:endParaRPr lang="en-US" altLang="nb-NO" sz="1400">
              <a:solidFill>
                <a:schemeClr val="bg1"/>
              </a:solidFill>
              <a:latin typeface="Poppins SemiBold" panose="00000700000000000000" pitchFamily="2" charset="0"/>
              <a:cs typeface="Poppins SemiBold" panose="00000700000000000000" pitchFamily="2" charset="0"/>
            </a:endParaRPr>
          </a:p>
        </p:txBody>
      </p:sp>
      <p:pic>
        <p:nvPicPr>
          <p:cNvPr id="7" name="Bilde 6">
            <a:extLst>
              <a:ext uri="{FF2B5EF4-FFF2-40B4-BE49-F238E27FC236}">
                <a16:creationId xmlns:a16="http://schemas.microsoft.com/office/drawing/2014/main" id="{6EB152FE-ED77-02A9-DF4B-52734271B1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834" y="357376"/>
            <a:ext cx="1969200" cy="539561"/>
          </a:xfrm>
          <a:prstGeom prst="rect">
            <a:avLst/>
          </a:prstGeom>
        </p:spPr>
      </p:pic>
      <p:sp>
        <p:nvSpPr>
          <p:cNvPr id="13" name="TextBox 15">
            <a:extLst>
              <a:ext uri="{FF2B5EF4-FFF2-40B4-BE49-F238E27FC236}">
                <a16:creationId xmlns:a16="http://schemas.microsoft.com/office/drawing/2014/main" id="{B1FD7BF2-D1BD-933C-516B-77D24FA14804}"/>
              </a:ext>
            </a:extLst>
          </p:cNvPr>
          <p:cNvSpPr txBox="1">
            <a:spLocks noChangeArrowheads="1"/>
          </p:cNvSpPr>
          <p:nvPr/>
        </p:nvSpPr>
        <p:spPr bwMode="auto">
          <a:xfrm>
            <a:off x="831849" y="4245074"/>
            <a:ext cx="47799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nb-NO" altLang="nb-NO" sz="1400" b="1" dirty="0">
                <a:solidFill>
                  <a:schemeClr val="bg1"/>
                </a:solidFill>
                <a:latin typeface="Nunito" pitchFamily="2" charset="0"/>
              </a:rPr>
              <a:t>Hva har TINE å tilby deg som ny eier?</a:t>
            </a:r>
            <a:endParaRPr lang="id-ID" altLang="nb-NO" sz="1400" b="1" dirty="0">
              <a:solidFill>
                <a:schemeClr val="bg1"/>
              </a:solidFill>
              <a:latin typeface="Nunito" pitchFamily="2" charset="0"/>
            </a:endParaRPr>
          </a:p>
        </p:txBody>
      </p:sp>
      <p:sp>
        <p:nvSpPr>
          <p:cNvPr id="14" name="TextBox 15">
            <a:extLst>
              <a:ext uri="{FF2B5EF4-FFF2-40B4-BE49-F238E27FC236}">
                <a16:creationId xmlns:a16="http://schemas.microsoft.com/office/drawing/2014/main" id="{8E39EAE9-F0E5-7E92-5F01-CD65CD5C85F4}"/>
              </a:ext>
            </a:extLst>
          </p:cNvPr>
          <p:cNvSpPr txBox="1">
            <a:spLocks noChangeArrowheads="1"/>
          </p:cNvSpPr>
          <p:nvPr/>
        </p:nvSpPr>
        <p:spPr bwMode="auto">
          <a:xfrm>
            <a:off x="1133475" y="4743790"/>
            <a:ext cx="4200525" cy="1454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446088" indent="-268288" eaLnBrk="1" hangingPunct="1">
              <a:lnSpc>
                <a:spcPct val="150000"/>
              </a:lnSpc>
              <a:buFont typeface="Wingdings" panose="05000000000000000000" pitchFamily="2" charset="2"/>
              <a:buChar char="ü"/>
            </a:pPr>
            <a:r>
              <a:rPr lang="nb-NO" altLang="nb-NO" sz="1200" dirty="0">
                <a:solidFill>
                  <a:schemeClr val="bg1"/>
                </a:solidFill>
                <a:latin typeface="Nunito" pitchFamily="2" charset="0"/>
              </a:rPr>
              <a:t>Trygg og forutsigbar avsetning av melken</a:t>
            </a:r>
          </a:p>
          <a:p>
            <a:pPr marL="446088" indent="-268288" eaLnBrk="1" hangingPunct="1">
              <a:lnSpc>
                <a:spcPct val="150000"/>
              </a:lnSpc>
              <a:buFont typeface="Wingdings" panose="05000000000000000000" pitchFamily="2" charset="2"/>
              <a:buChar char="ü"/>
            </a:pPr>
            <a:r>
              <a:rPr lang="nb-NO" altLang="nb-NO" sz="1200" dirty="0">
                <a:solidFill>
                  <a:schemeClr val="bg1"/>
                </a:solidFill>
                <a:latin typeface="Nunito" pitchFamily="2" charset="0"/>
              </a:rPr>
              <a:t>Best mulig økonomisk resultat fra din produksjon</a:t>
            </a:r>
          </a:p>
          <a:p>
            <a:pPr marL="446088" indent="-268288" eaLnBrk="1" hangingPunct="1">
              <a:lnSpc>
                <a:spcPct val="150000"/>
              </a:lnSpc>
              <a:buFont typeface="Wingdings" panose="05000000000000000000" pitchFamily="2" charset="2"/>
              <a:buChar char="ü"/>
            </a:pPr>
            <a:r>
              <a:rPr lang="nb-NO" altLang="nb-NO" sz="1200" dirty="0">
                <a:solidFill>
                  <a:schemeClr val="bg1"/>
                </a:solidFill>
                <a:latin typeface="Nunito" pitchFamily="2" charset="0"/>
              </a:rPr>
              <a:t>Tilgang til verdifull kompetanse i alle deler av melkeproduksjonen</a:t>
            </a:r>
          </a:p>
          <a:p>
            <a:pPr algn="ctr" eaLnBrk="1" hangingPunct="1">
              <a:lnSpc>
                <a:spcPct val="150000"/>
              </a:lnSpc>
            </a:pPr>
            <a:endParaRPr lang="id-ID" altLang="nb-NO" sz="1200" dirty="0">
              <a:solidFill>
                <a:schemeClr val="bg1"/>
              </a:solidFill>
              <a:latin typeface="Nunito" pitchFamily="2" charset="0"/>
            </a:endParaRPr>
          </a:p>
        </p:txBody>
      </p:sp>
      <p:pic>
        <p:nvPicPr>
          <p:cNvPr id="19" name="Grafikk 18">
            <a:extLst>
              <a:ext uri="{FF2B5EF4-FFF2-40B4-BE49-F238E27FC236}">
                <a16:creationId xmlns:a16="http://schemas.microsoft.com/office/drawing/2014/main" id="{4E5DC839-5B80-7EED-9366-F1317BEFCBB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56220" y="6400800"/>
            <a:ext cx="762000" cy="762000"/>
          </a:xfrm>
          <a:prstGeom prst="rect">
            <a:avLst/>
          </a:prstGeom>
        </p:spPr>
      </p:pic>
      <p:pic>
        <p:nvPicPr>
          <p:cNvPr id="10" name="Bilde 9">
            <a:extLst>
              <a:ext uri="{FF2B5EF4-FFF2-40B4-BE49-F238E27FC236}">
                <a16:creationId xmlns:a16="http://schemas.microsoft.com/office/drawing/2014/main" id="{B711013B-467A-D843-24DC-0A110606EF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00259" y="2812099"/>
            <a:ext cx="1831300" cy="1440000"/>
          </a:xfrm>
          <a:prstGeom prst="rect">
            <a:avLst/>
          </a:prstGeom>
        </p:spPr>
      </p:pic>
      <p:pic>
        <p:nvPicPr>
          <p:cNvPr id="11" name="Grafikk 10">
            <a:extLst>
              <a:ext uri="{FF2B5EF4-FFF2-40B4-BE49-F238E27FC236}">
                <a16:creationId xmlns:a16="http://schemas.microsoft.com/office/drawing/2014/main" id="{ABDEC127-8807-35A1-8FA1-38B84261F03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9911319">
            <a:off x="11195751" y="-103779"/>
            <a:ext cx="473425" cy="432000"/>
          </a:xfrm>
          <a:prstGeom prst="rect">
            <a:avLst/>
          </a:prstGeom>
        </p:spPr>
      </p:pic>
      <p:sp>
        <p:nvSpPr>
          <p:cNvPr id="12" name="TextBox 17">
            <a:extLst>
              <a:ext uri="{FF2B5EF4-FFF2-40B4-BE49-F238E27FC236}">
                <a16:creationId xmlns:a16="http://schemas.microsoft.com/office/drawing/2014/main" id="{D3290836-A093-E397-2758-444F2AD63C3B}"/>
              </a:ext>
            </a:extLst>
          </p:cNvPr>
          <p:cNvSpPr txBox="1">
            <a:spLocks noChangeArrowheads="1"/>
          </p:cNvSpPr>
          <p:nvPr/>
        </p:nvSpPr>
        <p:spPr bwMode="auto">
          <a:xfrm>
            <a:off x="7004096" y="693557"/>
            <a:ext cx="2568530"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nb-NO" altLang="nb-NO" b="1" dirty="0">
                <a:latin typeface="Nunito" pitchFamily="2" charset="0"/>
              </a:rPr>
              <a:t>Det naturlige valget!</a:t>
            </a:r>
            <a:endParaRPr lang="id-ID" altLang="nb-NO" b="1" dirty="0">
              <a:latin typeface="Nunito" pitchFamily="2" charset="0"/>
            </a:endParaRPr>
          </a:p>
        </p:txBody>
      </p:sp>
    </p:spTree>
    <p:extLst>
      <p:ext uri="{BB962C8B-B14F-4D97-AF65-F5344CB8AC3E}">
        <p14:creationId xmlns:p14="http://schemas.microsoft.com/office/powerpoint/2010/main" val="2848511833"/>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5">
            <a:extLst>
              <a:ext uri="{FF2B5EF4-FFF2-40B4-BE49-F238E27FC236}">
                <a16:creationId xmlns:a16="http://schemas.microsoft.com/office/drawing/2014/main" id="{38306837-42E5-EAF8-E1E3-C2E489C01A8F}"/>
              </a:ext>
            </a:extLst>
          </p:cNvPr>
          <p:cNvSpPr/>
          <p:nvPr/>
        </p:nvSpPr>
        <p:spPr>
          <a:xfrm>
            <a:off x="2386240" y="1057176"/>
            <a:ext cx="279400" cy="279400"/>
          </a:xfrm>
          <a:prstGeom prst="ellipse">
            <a:avLst/>
          </a:prstGeom>
          <a:solidFill>
            <a:srgbClr val="F287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pic>
        <p:nvPicPr>
          <p:cNvPr id="9" name="Plassholder for bilde 8" descr="Et bilde som inneholder person, stående, pattedyr&#10;&#10;Automatisk generert beskrivelse">
            <a:extLst>
              <a:ext uri="{FF2B5EF4-FFF2-40B4-BE49-F238E27FC236}">
                <a16:creationId xmlns:a16="http://schemas.microsoft.com/office/drawing/2014/main" id="{EB8DB530-5863-78A1-9708-BAEF57DCBC54}"/>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a:stretch/>
        </p:blipFill>
        <p:spPr>
          <a:xfrm>
            <a:off x="0" y="1276350"/>
            <a:ext cx="10987088" cy="2889250"/>
          </a:xfrm>
        </p:spPr>
      </p:pic>
      <p:sp>
        <p:nvSpPr>
          <p:cNvPr id="6" name="Rounded Rectangle 5">
            <a:extLst>
              <a:ext uri="{FF2B5EF4-FFF2-40B4-BE49-F238E27FC236}">
                <a16:creationId xmlns:a16="http://schemas.microsoft.com/office/drawing/2014/main" id="{F29EB209-3667-F582-FA6D-9D3286C512EE}"/>
              </a:ext>
            </a:extLst>
          </p:cNvPr>
          <p:cNvSpPr/>
          <p:nvPr/>
        </p:nvSpPr>
        <p:spPr>
          <a:xfrm rot="5400000">
            <a:off x="1561307" y="2115343"/>
            <a:ext cx="3321050" cy="4779963"/>
          </a:xfrm>
          <a:prstGeom prst="roundRect">
            <a:avLst>
              <a:gd name="adj" fmla="val 13569"/>
            </a:avLst>
          </a:prstGeom>
          <a:solidFill>
            <a:srgbClr val="82A8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bg1"/>
              </a:solidFill>
            </a:endParaRPr>
          </a:p>
        </p:txBody>
      </p:sp>
      <p:sp>
        <p:nvSpPr>
          <p:cNvPr id="4" name="Rectangle: Rounded Corners 11">
            <a:extLst>
              <a:ext uri="{FF2B5EF4-FFF2-40B4-BE49-F238E27FC236}">
                <a16:creationId xmlns:a16="http://schemas.microsoft.com/office/drawing/2014/main" id="{D27A1AF7-FA65-44FE-CAE4-B87877F085CD}"/>
              </a:ext>
            </a:extLst>
          </p:cNvPr>
          <p:cNvSpPr/>
          <p:nvPr/>
        </p:nvSpPr>
        <p:spPr>
          <a:xfrm rot="5400000">
            <a:off x="11037094" y="5826919"/>
            <a:ext cx="369888" cy="863600"/>
          </a:xfrm>
          <a:prstGeom prst="roundRect">
            <a:avLst>
              <a:gd name="adj" fmla="val 50000"/>
            </a:avLst>
          </a:prstGeom>
          <a:gradFill>
            <a:gsLst>
              <a:gs pos="0">
                <a:srgbClr val="007367"/>
              </a:gs>
              <a:gs pos="100000">
                <a:srgbClr val="00736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5" name="Slide Number Placeholder 3">
            <a:extLst>
              <a:ext uri="{FF2B5EF4-FFF2-40B4-BE49-F238E27FC236}">
                <a16:creationId xmlns:a16="http://schemas.microsoft.com/office/drawing/2014/main" id="{7C6EF353-2441-2A3C-4518-6CBF761C1B46}"/>
              </a:ext>
            </a:extLst>
          </p:cNvPr>
          <p:cNvSpPr txBox="1">
            <a:spLocks/>
          </p:cNvSpPr>
          <p:nvPr/>
        </p:nvSpPr>
        <p:spPr bwMode="auto">
          <a:xfrm>
            <a:off x="10987088" y="6118225"/>
            <a:ext cx="47148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fld id="{B2B5A345-A607-45DF-A75F-9CE106888AFE}" type="slidenum">
              <a:rPr lang="en-US" altLang="nb-NO" sz="1400">
                <a:solidFill>
                  <a:schemeClr val="bg1"/>
                </a:solidFill>
                <a:latin typeface="Poppins SemiBold" panose="00000700000000000000" pitchFamily="2" charset="0"/>
                <a:cs typeface="Poppins SemiBold" panose="00000700000000000000" pitchFamily="2" charset="0"/>
              </a:rPr>
              <a:pPr algn="ctr" eaLnBrk="1" hangingPunct="1"/>
              <a:t>37</a:t>
            </a:fld>
            <a:endParaRPr lang="en-US" altLang="nb-NO" sz="1400">
              <a:solidFill>
                <a:schemeClr val="bg1"/>
              </a:solidFill>
              <a:latin typeface="Poppins SemiBold" panose="00000700000000000000" pitchFamily="2" charset="0"/>
              <a:cs typeface="Poppins SemiBold" panose="00000700000000000000" pitchFamily="2" charset="0"/>
            </a:endParaRPr>
          </a:p>
        </p:txBody>
      </p:sp>
      <p:pic>
        <p:nvPicPr>
          <p:cNvPr id="7" name="Bilde 6">
            <a:extLst>
              <a:ext uri="{FF2B5EF4-FFF2-40B4-BE49-F238E27FC236}">
                <a16:creationId xmlns:a16="http://schemas.microsoft.com/office/drawing/2014/main" id="{6EB152FE-ED77-02A9-DF4B-52734271B1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834" y="357376"/>
            <a:ext cx="1969200" cy="539561"/>
          </a:xfrm>
          <a:prstGeom prst="rect">
            <a:avLst/>
          </a:prstGeom>
        </p:spPr>
      </p:pic>
      <p:pic>
        <p:nvPicPr>
          <p:cNvPr id="11" name="Bilde 10" descr="Et bilde som inneholder tekst, klokke&#10;&#10;Automatisk generert beskrivelse">
            <a:extLst>
              <a:ext uri="{FF2B5EF4-FFF2-40B4-BE49-F238E27FC236}">
                <a16:creationId xmlns:a16="http://schemas.microsoft.com/office/drawing/2014/main" id="{07EE7308-98B9-0621-255B-32F3D5D69052}"/>
              </a:ext>
            </a:extLst>
          </p:cNvPr>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a:off x="1204912" y="3240741"/>
            <a:ext cx="3888732" cy="772148"/>
          </a:xfrm>
          <a:prstGeom prst="rect">
            <a:avLst/>
          </a:prstGeom>
        </p:spPr>
      </p:pic>
      <p:sp>
        <p:nvSpPr>
          <p:cNvPr id="13" name="TextBox 15">
            <a:extLst>
              <a:ext uri="{FF2B5EF4-FFF2-40B4-BE49-F238E27FC236}">
                <a16:creationId xmlns:a16="http://schemas.microsoft.com/office/drawing/2014/main" id="{B1FD7BF2-D1BD-933C-516B-77D24FA14804}"/>
              </a:ext>
            </a:extLst>
          </p:cNvPr>
          <p:cNvSpPr txBox="1">
            <a:spLocks noChangeArrowheads="1"/>
          </p:cNvSpPr>
          <p:nvPr/>
        </p:nvSpPr>
        <p:spPr bwMode="auto">
          <a:xfrm>
            <a:off x="1204912" y="4245074"/>
            <a:ext cx="38887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nb-NO" altLang="nb-NO" sz="1400" b="1" dirty="0">
                <a:solidFill>
                  <a:schemeClr val="bg1"/>
                </a:solidFill>
                <a:latin typeface="Nunito" pitchFamily="2" charset="0"/>
              </a:rPr>
              <a:t>Hva har Nortura å tilby deg som ny eier?</a:t>
            </a:r>
            <a:endParaRPr lang="id-ID" altLang="nb-NO" sz="1400" b="1" dirty="0">
              <a:solidFill>
                <a:schemeClr val="bg1"/>
              </a:solidFill>
              <a:latin typeface="Nunito" pitchFamily="2" charset="0"/>
            </a:endParaRPr>
          </a:p>
        </p:txBody>
      </p:sp>
      <p:sp>
        <p:nvSpPr>
          <p:cNvPr id="14" name="TextBox 15">
            <a:extLst>
              <a:ext uri="{FF2B5EF4-FFF2-40B4-BE49-F238E27FC236}">
                <a16:creationId xmlns:a16="http://schemas.microsoft.com/office/drawing/2014/main" id="{8E39EAE9-F0E5-7E92-5F01-CD65CD5C85F4}"/>
              </a:ext>
            </a:extLst>
          </p:cNvPr>
          <p:cNvSpPr txBox="1">
            <a:spLocks noChangeArrowheads="1"/>
          </p:cNvSpPr>
          <p:nvPr/>
        </p:nvSpPr>
        <p:spPr bwMode="auto">
          <a:xfrm>
            <a:off x="1009649" y="4743790"/>
            <a:ext cx="4410075" cy="1177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446088" indent="-268288" eaLnBrk="1" hangingPunct="1">
              <a:lnSpc>
                <a:spcPct val="150000"/>
              </a:lnSpc>
              <a:buFont typeface="Wingdings" panose="05000000000000000000" pitchFamily="2" charset="2"/>
              <a:buChar char="ü"/>
            </a:pPr>
            <a:r>
              <a:rPr lang="nb-NO" altLang="nb-NO" sz="1200" dirty="0">
                <a:solidFill>
                  <a:schemeClr val="bg1"/>
                </a:solidFill>
                <a:latin typeface="Nunito" pitchFamily="2" charset="0"/>
              </a:rPr>
              <a:t>Best mulig økonomi for deg som eier</a:t>
            </a:r>
          </a:p>
          <a:p>
            <a:pPr marL="446088" indent="-268288" eaLnBrk="1" hangingPunct="1">
              <a:lnSpc>
                <a:spcPct val="150000"/>
              </a:lnSpc>
              <a:buFont typeface="Wingdings" panose="05000000000000000000" pitchFamily="2" charset="2"/>
              <a:buChar char="ü"/>
            </a:pPr>
            <a:r>
              <a:rPr lang="nb-NO" altLang="nb-NO" sz="1200" dirty="0">
                <a:solidFill>
                  <a:schemeClr val="bg1"/>
                </a:solidFill>
                <a:latin typeface="Nunito" pitchFamily="2" charset="0"/>
              </a:rPr>
              <a:t>Sikrer deg som bonde avsetning for din produksjon</a:t>
            </a:r>
          </a:p>
          <a:p>
            <a:pPr marL="446088" indent="-268288" eaLnBrk="1" hangingPunct="1">
              <a:lnSpc>
                <a:spcPct val="150000"/>
              </a:lnSpc>
              <a:buFont typeface="Wingdings" panose="05000000000000000000" pitchFamily="2" charset="2"/>
              <a:buChar char="ü"/>
            </a:pPr>
            <a:r>
              <a:rPr lang="nb-NO" altLang="nb-NO" sz="1200" dirty="0">
                <a:solidFill>
                  <a:schemeClr val="bg1"/>
                </a:solidFill>
                <a:latin typeface="Nunito" pitchFamily="2" charset="0"/>
              </a:rPr>
              <a:t>Leveringsavtaler gir bedre betalt</a:t>
            </a:r>
          </a:p>
          <a:p>
            <a:pPr algn="ctr" eaLnBrk="1" hangingPunct="1">
              <a:lnSpc>
                <a:spcPct val="150000"/>
              </a:lnSpc>
            </a:pPr>
            <a:endParaRPr lang="id-ID" altLang="nb-NO" sz="1200" dirty="0">
              <a:solidFill>
                <a:schemeClr val="bg1"/>
              </a:solidFill>
              <a:latin typeface="Nunito" pitchFamily="2" charset="0"/>
            </a:endParaRPr>
          </a:p>
        </p:txBody>
      </p:sp>
      <p:pic>
        <p:nvPicPr>
          <p:cNvPr id="18" name="Grafikk 17">
            <a:extLst>
              <a:ext uri="{FF2B5EF4-FFF2-40B4-BE49-F238E27FC236}">
                <a16:creationId xmlns:a16="http://schemas.microsoft.com/office/drawing/2014/main" id="{21DAA5C9-6E00-4178-8418-7B165A860FB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9911319">
            <a:off x="11195751" y="-103779"/>
            <a:ext cx="473425" cy="432000"/>
          </a:xfrm>
          <a:prstGeom prst="rect">
            <a:avLst/>
          </a:prstGeom>
        </p:spPr>
      </p:pic>
      <p:pic>
        <p:nvPicPr>
          <p:cNvPr id="19" name="Grafikk 18">
            <a:extLst>
              <a:ext uri="{FF2B5EF4-FFF2-40B4-BE49-F238E27FC236}">
                <a16:creationId xmlns:a16="http://schemas.microsoft.com/office/drawing/2014/main" id="{4E5DC839-5B80-7EED-9366-F1317BEFCBB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56220" y="6400800"/>
            <a:ext cx="762000" cy="762000"/>
          </a:xfrm>
          <a:prstGeom prst="rect">
            <a:avLst/>
          </a:prstGeom>
        </p:spPr>
      </p:pic>
      <p:sp>
        <p:nvSpPr>
          <p:cNvPr id="24" name="TextBox 17">
            <a:extLst>
              <a:ext uri="{FF2B5EF4-FFF2-40B4-BE49-F238E27FC236}">
                <a16:creationId xmlns:a16="http://schemas.microsoft.com/office/drawing/2014/main" id="{B4D604E2-89D4-8529-9D69-EFC4D761C383}"/>
              </a:ext>
            </a:extLst>
          </p:cNvPr>
          <p:cNvSpPr txBox="1">
            <a:spLocks noChangeArrowheads="1"/>
          </p:cNvSpPr>
          <p:nvPr/>
        </p:nvSpPr>
        <p:spPr bwMode="auto">
          <a:xfrm>
            <a:off x="7004096" y="693557"/>
            <a:ext cx="2568530"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nb-NO" altLang="nb-NO" b="1" dirty="0">
                <a:solidFill>
                  <a:srgbClr val="F28705"/>
                </a:solidFill>
                <a:latin typeface="Nunito" pitchFamily="2" charset="0"/>
              </a:rPr>
              <a:t>Det naturlige valget!</a:t>
            </a:r>
            <a:endParaRPr lang="id-ID" altLang="nb-NO" b="1" dirty="0">
              <a:solidFill>
                <a:srgbClr val="F28705"/>
              </a:solidFill>
              <a:latin typeface="Nunito" pitchFamily="2" charset="0"/>
            </a:endParaRPr>
          </a:p>
        </p:txBody>
      </p:sp>
      <p:grpSp>
        <p:nvGrpSpPr>
          <p:cNvPr id="27" name="Gruppe 26">
            <a:extLst>
              <a:ext uri="{FF2B5EF4-FFF2-40B4-BE49-F238E27FC236}">
                <a16:creationId xmlns:a16="http://schemas.microsoft.com/office/drawing/2014/main" id="{AD5528D2-5D4F-2BB5-838D-E9D96980D699}"/>
              </a:ext>
            </a:extLst>
          </p:cNvPr>
          <p:cNvGrpSpPr/>
          <p:nvPr/>
        </p:nvGrpSpPr>
        <p:grpSpPr>
          <a:xfrm>
            <a:off x="6281738" y="4632325"/>
            <a:ext cx="4840114" cy="1377137"/>
            <a:chOff x="6281738" y="4632325"/>
            <a:chExt cx="4840114" cy="1377137"/>
          </a:xfrm>
        </p:grpSpPr>
        <p:grpSp>
          <p:nvGrpSpPr>
            <p:cNvPr id="28" name="Group 13">
              <a:extLst>
                <a:ext uri="{FF2B5EF4-FFF2-40B4-BE49-F238E27FC236}">
                  <a16:creationId xmlns:a16="http://schemas.microsoft.com/office/drawing/2014/main" id="{923673E9-3B94-1736-4617-FD8501410EA7}"/>
                </a:ext>
              </a:extLst>
            </p:cNvPr>
            <p:cNvGrpSpPr>
              <a:grpSpLocks/>
            </p:cNvGrpSpPr>
            <p:nvPr/>
          </p:nvGrpSpPr>
          <p:grpSpPr bwMode="auto">
            <a:xfrm>
              <a:off x="6281738" y="4652963"/>
              <a:ext cx="250825" cy="250825"/>
              <a:chOff x="1521381" y="3406668"/>
              <a:chExt cx="251164" cy="251164"/>
            </a:xfrm>
          </p:grpSpPr>
          <p:sp>
            <p:nvSpPr>
              <p:cNvPr id="28690" name="Oval 15">
                <a:extLst>
                  <a:ext uri="{FF2B5EF4-FFF2-40B4-BE49-F238E27FC236}">
                    <a16:creationId xmlns:a16="http://schemas.microsoft.com/office/drawing/2014/main" id="{1F73EDB2-3E60-D247-CF67-E02D622CCBD4}"/>
                  </a:ext>
                </a:extLst>
              </p:cNvPr>
              <p:cNvSpPr/>
              <p:nvPr/>
            </p:nvSpPr>
            <p:spPr>
              <a:xfrm>
                <a:off x="1521381" y="3406668"/>
                <a:ext cx="251164" cy="251164"/>
              </a:xfrm>
              <a:prstGeom prst="ellipse">
                <a:avLst/>
              </a:prstGeom>
              <a:solidFill>
                <a:srgbClr val="5A753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b="1">
                  <a:latin typeface="Nunito" pitchFamily="2" charset="77"/>
                </a:endParaRPr>
              </a:p>
            </p:txBody>
          </p:sp>
          <p:pic>
            <p:nvPicPr>
              <p:cNvPr id="28691" name="Graphic 16">
                <a:extLst>
                  <a:ext uri="{FF2B5EF4-FFF2-40B4-BE49-F238E27FC236}">
                    <a16:creationId xmlns:a16="http://schemas.microsoft.com/office/drawing/2014/main" id="{3CFBBF08-A877-2E3D-9803-5454751C4296}"/>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574963" y="3463808"/>
                <a:ext cx="144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 name="TextBox 14">
              <a:extLst>
                <a:ext uri="{FF2B5EF4-FFF2-40B4-BE49-F238E27FC236}">
                  <a16:creationId xmlns:a16="http://schemas.microsoft.com/office/drawing/2014/main" id="{821EC88D-C55F-AFE1-66C6-D43376D8F6AB}"/>
                </a:ext>
              </a:extLst>
            </p:cNvPr>
            <p:cNvSpPr txBox="1"/>
            <p:nvPr/>
          </p:nvSpPr>
          <p:spPr>
            <a:xfrm>
              <a:off x="6543674" y="4632325"/>
              <a:ext cx="4443414" cy="307777"/>
            </a:xfrm>
            <a:prstGeom prst="rect">
              <a:avLst/>
            </a:prstGeom>
            <a:noFill/>
          </p:spPr>
          <p:txBody>
            <a:bodyPr wrap="square">
              <a:spAutoFit/>
            </a:bodyPr>
            <a:lstStyle/>
            <a:p>
              <a:pPr eaLnBrk="1" hangingPunct="1"/>
              <a:r>
                <a:rPr lang="nb-NO" altLang="nb-NO" sz="1400" dirty="0">
                  <a:latin typeface="Nunito" pitchFamily="2" charset="0"/>
                </a:rPr>
                <a:t>Fagmøter og sosiale samlinger</a:t>
              </a:r>
              <a:endParaRPr lang="id-ID" altLang="nb-NO" sz="1400" dirty="0">
                <a:latin typeface="Nunito" pitchFamily="2" charset="0"/>
              </a:endParaRPr>
            </a:p>
          </p:txBody>
        </p:sp>
        <p:grpSp>
          <p:nvGrpSpPr>
            <p:cNvPr id="28672" name="Group 18">
              <a:extLst>
                <a:ext uri="{FF2B5EF4-FFF2-40B4-BE49-F238E27FC236}">
                  <a16:creationId xmlns:a16="http://schemas.microsoft.com/office/drawing/2014/main" id="{E3AF735B-8CAB-D63E-B923-FC1058C1685F}"/>
                </a:ext>
              </a:extLst>
            </p:cNvPr>
            <p:cNvGrpSpPr>
              <a:grpSpLocks/>
            </p:cNvGrpSpPr>
            <p:nvPr/>
          </p:nvGrpSpPr>
          <p:grpSpPr bwMode="auto">
            <a:xfrm>
              <a:off x="6281738" y="5187642"/>
              <a:ext cx="250825" cy="250825"/>
              <a:chOff x="1521381" y="3406668"/>
              <a:chExt cx="251164" cy="251164"/>
            </a:xfrm>
          </p:grpSpPr>
          <p:sp>
            <p:nvSpPr>
              <p:cNvPr id="28681" name="Oval 20">
                <a:extLst>
                  <a:ext uri="{FF2B5EF4-FFF2-40B4-BE49-F238E27FC236}">
                    <a16:creationId xmlns:a16="http://schemas.microsoft.com/office/drawing/2014/main" id="{36CF0543-2BF0-DD2A-EB8B-49BD0776A9ED}"/>
                  </a:ext>
                </a:extLst>
              </p:cNvPr>
              <p:cNvSpPr/>
              <p:nvPr/>
            </p:nvSpPr>
            <p:spPr>
              <a:xfrm>
                <a:off x="1521381" y="3406668"/>
                <a:ext cx="251164" cy="251164"/>
              </a:xfrm>
              <a:prstGeom prst="ellipse">
                <a:avLst/>
              </a:prstGeom>
              <a:solidFill>
                <a:srgbClr val="5A753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b="1">
                  <a:latin typeface="Nunito" pitchFamily="2" charset="77"/>
                </a:endParaRPr>
              </a:p>
            </p:txBody>
          </p:sp>
          <p:pic>
            <p:nvPicPr>
              <p:cNvPr id="28687" name="Graphic 21">
                <a:extLst>
                  <a:ext uri="{FF2B5EF4-FFF2-40B4-BE49-F238E27FC236}">
                    <a16:creationId xmlns:a16="http://schemas.microsoft.com/office/drawing/2014/main" id="{8EFB3FB0-2919-9148-4793-44F602574943}"/>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574963" y="3463808"/>
                <a:ext cx="144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673" name="TextBox 19">
              <a:extLst>
                <a:ext uri="{FF2B5EF4-FFF2-40B4-BE49-F238E27FC236}">
                  <a16:creationId xmlns:a16="http://schemas.microsoft.com/office/drawing/2014/main" id="{3AC933B8-C78B-66EC-1A01-72E935279D20}"/>
                </a:ext>
              </a:extLst>
            </p:cNvPr>
            <p:cNvSpPr txBox="1">
              <a:spLocks noChangeArrowheads="1"/>
            </p:cNvSpPr>
            <p:nvPr/>
          </p:nvSpPr>
          <p:spPr bwMode="auto">
            <a:xfrm>
              <a:off x="6543674" y="5167005"/>
              <a:ext cx="361950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nb-NO" altLang="nb-NO" sz="1400" dirty="0">
                  <a:latin typeface="Nunito" pitchFamily="2" charset="0"/>
                </a:rPr>
                <a:t>Faglig rådgiving, veterinærtjenester etc. </a:t>
              </a:r>
              <a:endParaRPr lang="id-ID" altLang="nb-NO" sz="1400" dirty="0">
                <a:latin typeface="Nunito" pitchFamily="2" charset="0"/>
              </a:endParaRPr>
            </a:p>
          </p:txBody>
        </p:sp>
        <p:grpSp>
          <p:nvGrpSpPr>
            <p:cNvPr id="28674" name="Group 23">
              <a:extLst>
                <a:ext uri="{FF2B5EF4-FFF2-40B4-BE49-F238E27FC236}">
                  <a16:creationId xmlns:a16="http://schemas.microsoft.com/office/drawing/2014/main" id="{5644848E-C368-AF5F-A3AF-1B4732D76FB1}"/>
                </a:ext>
              </a:extLst>
            </p:cNvPr>
            <p:cNvGrpSpPr>
              <a:grpSpLocks/>
            </p:cNvGrpSpPr>
            <p:nvPr/>
          </p:nvGrpSpPr>
          <p:grpSpPr bwMode="auto">
            <a:xfrm>
              <a:off x="6281738" y="5722323"/>
              <a:ext cx="252413" cy="250825"/>
              <a:chOff x="1521381" y="3406668"/>
              <a:chExt cx="251164" cy="251164"/>
            </a:xfrm>
          </p:grpSpPr>
          <p:sp>
            <p:nvSpPr>
              <p:cNvPr id="28676" name="Oval 25">
                <a:extLst>
                  <a:ext uri="{FF2B5EF4-FFF2-40B4-BE49-F238E27FC236}">
                    <a16:creationId xmlns:a16="http://schemas.microsoft.com/office/drawing/2014/main" id="{0CA2E777-FC5F-C297-5EFB-0A0B16C24DB9}"/>
                  </a:ext>
                </a:extLst>
              </p:cNvPr>
              <p:cNvSpPr/>
              <p:nvPr/>
            </p:nvSpPr>
            <p:spPr>
              <a:xfrm>
                <a:off x="1521381" y="3406668"/>
                <a:ext cx="251164" cy="251164"/>
              </a:xfrm>
              <a:prstGeom prst="ellipse">
                <a:avLst/>
              </a:prstGeom>
              <a:solidFill>
                <a:srgbClr val="F28705"/>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b="1">
                  <a:latin typeface="Nunito" pitchFamily="2" charset="77"/>
                </a:endParaRPr>
              </a:p>
            </p:txBody>
          </p:sp>
          <p:pic>
            <p:nvPicPr>
              <p:cNvPr id="28678" name="Graphic 26">
                <a:extLst>
                  <a:ext uri="{FF2B5EF4-FFF2-40B4-BE49-F238E27FC236}">
                    <a16:creationId xmlns:a16="http://schemas.microsoft.com/office/drawing/2014/main" id="{59A90EC1-44FE-FA84-5BAD-BAA3F49BB849}"/>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574963" y="3463808"/>
                <a:ext cx="144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675" name="TextBox 24">
              <a:extLst>
                <a:ext uri="{FF2B5EF4-FFF2-40B4-BE49-F238E27FC236}">
                  <a16:creationId xmlns:a16="http://schemas.microsoft.com/office/drawing/2014/main" id="{652C10AB-79B3-EF72-4B26-1E2318E8B794}"/>
                </a:ext>
              </a:extLst>
            </p:cNvPr>
            <p:cNvSpPr txBox="1">
              <a:spLocks noChangeArrowheads="1"/>
            </p:cNvSpPr>
            <p:nvPr/>
          </p:nvSpPr>
          <p:spPr bwMode="auto">
            <a:xfrm>
              <a:off x="6545262" y="5701685"/>
              <a:ext cx="45765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nb-NO" altLang="nb-NO" sz="1400" dirty="0">
                  <a:latin typeface="Nunito" pitchFamily="2" charset="0"/>
                </a:rPr>
                <a:t>Startpakke for nye brukere, økonomiske virkemidler</a:t>
              </a:r>
              <a:endParaRPr lang="id-ID" altLang="nb-NO" sz="1400" dirty="0">
                <a:latin typeface="Nunito" pitchFamily="2" charset="0"/>
              </a:endParaRPr>
            </a:p>
          </p:txBody>
        </p:sp>
      </p:grpSp>
    </p:spTree>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lassholder for bilde 17" descr="Et bilde som inneholder mann, utendørs, person, gress&#10;&#10;Automatisk generert beskrivelse">
            <a:extLst>
              <a:ext uri="{FF2B5EF4-FFF2-40B4-BE49-F238E27FC236}">
                <a16:creationId xmlns:a16="http://schemas.microsoft.com/office/drawing/2014/main" id="{3E72352D-5FE6-7D5D-A1CB-EFEE107F7EB4}"/>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a:stretch/>
        </p:blipFill>
        <p:spPr>
          <a:xfrm>
            <a:off x="-4" y="1276856"/>
            <a:ext cx="10986478" cy="2888749"/>
          </a:xfrm>
        </p:spPr>
      </p:pic>
      <p:sp>
        <p:nvSpPr>
          <p:cNvPr id="17" name="Oval 15">
            <a:extLst>
              <a:ext uri="{FF2B5EF4-FFF2-40B4-BE49-F238E27FC236}">
                <a16:creationId xmlns:a16="http://schemas.microsoft.com/office/drawing/2014/main" id="{38306837-42E5-EAF8-E1E3-C2E489C01A8F}"/>
              </a:ext>
            </a:extLst>
          </p:cNvPr>
          <p:cNvSpPr/>
          <p:nvPr/>
        </p:nvSpPr>
        <p:spPr>
          <a:xfrm>
            <a:off x="2386240" y="1057176"/>
            <a:ext cx="279400" cy="279400"/>
          </a:xfrm>
          <a:prstGeom prst="ellipse">
            <a:avLst/>
          </a:prstGeom>
          <a:solidFill>
            <a:srgbClr val="F287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6" name="Rounded Rectangle 5">
            <a:extLst>
              <a:ext uri="{FF2B5EF4-FFF2-40B4-BE49-F238E27FC236}">
                <a16:creationId xmlns:a16="http://schemas.microsoft.com/office/drawing/2014/main" id="{F29EB209-3667-F582-FA6D-9D3286C512EE}"/>
              </a:ext>
            </a:extLst>
          </p:cNvPr>
          <p:cNvSpPr/>
          <p:nvPr/>
        </p:nvSpPr>
        <p:spPr>
          <a:xfrm rot="5400000">
            <a:off x="1561307" y="2115343"/>
            <a:ext cx="3321050" cy="4779963"/>
          </a:xfrm>
          <a:prstGeom prst="roundRect">
            <a:avLst>
              <a:gd name="adj" fmla="val 13569"/>
            </a:avLst>
          </a:prstGeom>
          <a:solidFill>
            <a:srgbClr val="82A8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bg1"/>
              </a:solidFill>
            </a:endParaRPr>
          </a:p>
        </p:txBody>
      </p:sp>
      <p:grpSp>
        <p:nvGrpSpPr>
          <p:cNvPr id="28680" name="Group 13">
            <a:extLst>
              <a:ext uri="{FF2B5EF4-FFF2-40B4-BE49-F238E27FC236}">
                <a16:creationId xmlns:a16="http://schemas.microsoft.com/office/drawing/2014/main" id="{ED7E4AF5-1F57-9547-A6E8-DEF0D19DABA2}"/>
              </a:ext>
            </a:extLst>
          </p:cNvPr>
          <p:cNvGrpSpPr>
            <a:grpSpLocks/>
          </p:cNvGrpSpPr>
          <p:nvPr/>
        </p:nvGrpSpPr>
        <p:grpSpPr bwMode="auto">
          <a:xfrm>
            <a:off x="6281738" y="4652963"/>
            <a:ext cx="250825" cy="250825"/>
            <a:chOff x="1521381" y="3406668"/>
            <a:chExt cx="251164" cy="251164"/>
          </a:xfrm>
        </p:grpSpPr>
        <p:sp>
          <p:nvSpPr>
            <p:cNvPr id="16" name="Oval 15">
              <a:extLst>
                <a:ext uri="{FF2B5EF4-FFF2-40B4-BE49-F238E27FC236}">
                  <a16:creationId xmlns:a16="http://schemas.microsoft.com/office/drawing/2014/main" id="{1542AEE1-C4D8-2D2F-AA89-4C0F0C36206B}"/>
                </a:ext>
              </a:extLst>
            </p:cNvPr>
            <p:cNvSpPr/>
            <p:nvPr/>
          </p:nvSpPr>
          <p:spPr>
            <a:xfrm>
              <a:off x="1521381" y="3406668"/>
              <a:ext cx="251164" cy="251164"/>
            </a:xfrm>
            <a:prstGeom prst="ellipse">
              <a:avLst/>
            </a:prstGeom>
            <a:solidFill>
              <a:srgbClr val="F28705"/>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b="1">
                <a:latin typeface="Nunito" pitchFamily="2" charset="77"/>
              </a:endParaRPr>
            </a:p>
          </p:txBody>
        </p:sp>
        <p:pic>
          <p:nvPicPr>
            <p:cNvPr id="28699" name="Graphic 16">
              <a:extLst>
                <a:ext uri="{FF2B5EF4-FFF2-40B4-BE49-F238E27FC236}">
                  <a16:creationId xmlns:a16="http://schemas.microsoft.com/office/drawing/2014/main" id="{B867764F-60E2-FA78-F716-A3905283DD24}"/>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574963" y="3463808"/>
              <a:ext cx="144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Box 14">
            <a:extLst>
              <a:ext uri="{FF2B5EF4-FFF2-40B4-BE49-F238E27FC236}">
                <a16:creationId xmlns:a16="http://schemas.microsoft.com/office/drawing/2014/main" id="{38CF2735-2AB4-C576-7B8B-0C22DED4CD2A}"/>
              </a:ext>
            </a:extLst>
          </p:cNvPr>
          <p:cNvSpPr txBox="1"/>
          <p:nvPr/>
        </p:nvSpPr>
        <p:spPr>
          <a:xfrm>
            <a:off x="6543674" y="4632325"/>
            <a:ext cx="4443414" cy="307777"/>
          </a:xfrm>
          <a:prstGeom prst="rect">
            <a:avLst/>
          </a:prstGeom>
          <a:noFill/>
        </p:spPr>
        <p:txBody>
          <a:bodyPr wrap="square">
            <a:spAutoFit/>
          </a:bodyPr>
          <a:lstStyle/>
          <a:p>
            <a:pPr eaLnBrk="1" hangingPunct="1"/>
            <a:r>
              <a:rPr lang="nb-NO" altLang="nb-NO" sz="1400" dirty="0">
                <a:latin typeface="Nunito" pitchFamily="2" charset="0"/>
              </a:rPr>
              <a:t>Lokal tilstedeværelse – vi er der du er!</a:t>
            </a:r>
            <a:endParaRPr lang="id-ID" altLang="nb-NO" sz="1400" dirty="0">
              <a:latin typeface="Nunito" pitchFamily="2" charset="0"/>
            </a:endParaRPr>
          </a:p>
        </p:txBody>
      </p:sp>
      <p:grpSp>
        <p:nvGrpSpPr>
          <p:cNvPr id="28682" name="Group 18">
            <a:extLst>
              <a:ext uri="{FF2B5EF4-FFF2-40B4-BE49-F238E27FC236}">
                <a16:creationId xmlns:a16="http://schemas.microsoft.com/office/drawing/2014/main" id="{73DE5716-01E6-78AC-4187-C7815A9C37E9}"/>
              </a:ext>
            </a:extLst>
          </p:cNvPr>
          <p:cNvGrpSpPr>
            <a:grpSpLocks/>
          </p:cNvGrpSpPr>
          <p:nvPr/>
        </p:nvGrpSpPr>
        <p:grpSpPr bwMode="auto">
          <a:xfrm>
            <a:off x="6281738" y="5263842"/>
            <a:ext cx="250825" cy="250825"/>
            <a:chOff x="1521381" y="3406668"/>
            <a:chExt cx="251164" cy="251164"/>
          </a:xfrm>
        </p:grpSpPr>
        <p:sp>
          <p:nvSpPr>
            <p:cNvPr id="21" name="Oval 20">
              <a:extLst>
                <a:ext uri="{FF2B5EF4-FFF2-40B4-BE49-F238E27FC236}">
                  <a16:creationId xmlns:a16="http://schemas.microsoft.com/office/drawing/2014/main" id="{E845E6B8-C8AF-5083-B165-62E717ECC445}"/>
                </a:ext>
              </a:extLst>
            </p:cNvPr>
            <p:cNvSpPr/>
            <p:nvPr/>
          </p:nvSpPr>
          <p:spPr>
            <a:xfrm>
              <a:off x="1521381" y="3406668"/>
              <a:ext cx="251164" cy="251164"/>
            </a:xfrm>
            <a:prstGeom prst="ellipse">
              <a:avLst/>
            </a:prstGeom>
            <a:solidFill>
              <a:srgbClr val="5A753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b="1">
                <a:latin typeface="Nunito" pitchFamily="2" charset="77"/>
              </a:endParaRPr>
            </a:p>
          </p:txBody>
        </p:sp>
        <p:pic>
          <p:nvPicPr>
            <p:cNvPr id="28697" name="Graphic 21">
              <a:extLst>
                <a:ext uri="{FF2B5EF4-FFF2-40B4-BE49-F238E27FC236}">
                  <a16:creationId xmlns:a16="http://schemas.microsoft.com/office/drawing/2014/main" id="{CFA7290C-A5B3-A659-9E54-D7411DBFF1BB}"/>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574963" y="3463808"/>
              <a:ext cx="144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683" name="TextBox 19">
            <a:extLst>
              <a:ext uri="{FF2B5EF4-FFF2-40B4-BE49-F238E27FC236}">
                <a16:creationId xmlns:a16="http://schemas.microsoft.com/office/drawing/2014/main" id="{F5CD290C-D8F7-CF87-0944-1CCF54CCEEB7}"/>
              </a:ext>
            </a:extLst>
          </p:cNvPr>
          <p:cNvSpPr txBox="1">
            <a:spLocks noChangeArrowheads="1"/>
          </p:cNvSpPr>
          <p:nvPr/>
        </p:nvSpPr>
        <p:spPr bwMode="auto">
          <a:xfrm>
            <a:off x="6543674" y="5243205"/>
            <a:ext cx="353702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nb-NO" altLang="nb-NO" sz="1400" dirty="0">
                <a:latin typeface="Nunito" pitchFamily="2" charset="0"/>
              </a:rPr>
              <a:t>Gode salgsbetingelser og kjøpsrabatter</a:t>
            </a:r>
            <a:endParaRPr lang="id-ID" altLang="nb-NO" sz="1400" dirty="0">
              <a:latin typeface="Nunito" pitchFamily="2" charset="0"/>
            </a:endParaRPr>
          </a:p>
        </p:txBody>
      </p:sp>
      <p:grpSp>
        <p:nvGrpSpPr>
          <p:cNvPr id="28684" name="Group 23">
            <a:extLst>
              <a:ext uri="{FF2B5EF4-FFF2-40B4-BE49-F238E27FC236}">
                <a16:creationId xmlns:a16="http://schemas.microsoft.com/office/drawing/2014/main" id="{72929083-DF51-7513-87CA-7B6B2F26C195}"/>
              </a:ext>
            </a:extLst>
          </p:cNvPr>
          <p:cNvGrpSpPr>
            <a:grpSpLocks/>
          </p:cNvGrpSpPr>
          <p:nvPr/>
        </p:nvGrpSpPr>
        <p:grpSpPr bwMode="auto">
          <a:xfrm>
            <a:off x="6281738" y="5912823"/>
            <a:ext cx="252413" cy="250825"/>
            <a:chOff x="1521381" y="3406668"/>
            <a:chExt cx="251164" cy="251164"/>
          </a:xfrm>
        </p:grpSpPr>
        <p:sp>
          <p:nvSpPr>
            <p:cNvPr id="26" name="Oval 25">
              <a:extLst>
                <a:ext uri="{FF2B5EF4-FFF2-40B4-BE49-F238E27FC236}">
                  <a16:creationId xmlns:a16="http://schemas.microsoft.com/office/drawing/2014/main" id="{AD6B0940-8A54-AB71-B8D5-12702CCC1450}"/>
                </a:ext>
              </a:extLst>
            </p:cNvPr>
            <p:cNvSpPr/>
            <p:nvPr/>
          </p:nvSpPr>
          <p:spPr>
            <a:xfrm>
              <a:off x="1521381" y="3406668"/>
              <a:ext cx="251164" cy="251164"/>
            </a:xfrm>
            <a:prstGeom prst="ellipse">
              <a:avLst/>
            </a:prstGeom>
            <a:solidFill>
              <a:srgbClr val="5A753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b="1">
                <a:latin typeface="Nunito" pitchFamily="2" charset="77"/>
              </a:endParaRPr>
            </a:p>
          </p:txBody>
        </p:sp>
        <p:pic>
          <p:nvPicPr>
            <p:cNvPr id="28695" name="Graphic 26">
              <a:extLst>
                <a:ext uri="{FF2B5EF4-FFF2-40B4-BE49-F238E27FC236}">
                  <a16:creationId xmlns:a16="http://schemas.microsoft.com/office/drawing/2014/main" id="{DEEB2B9C-BE08-F396-2333-B6B6757BF019}"/>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574963" y="3463808"/>
              <a:ext cx="144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685" name="TextBox 24">
            <a:extLst>
              <a:ext uri="{FF2B5EF4-FFF2-40B4-BE49-F238E27FC236}">
                <a16:creationId xmlns:a16="http://schemas.microsoft.com/office/drawing/2014/main" id="{F0880EED-998C-AD1B-25DC-DE8602A6773E}"/>
              </a:ext>
            </a:extLst>
          </p:cNvPr>
          <p:cNvSpPr txBox="1">
            <a:spLocks noChangeArrowheads="1"/>
          </p:cNvSpPr>
          <p:nvPr/>
        </p:nvSpPr>
        <p:spPr bwMode="auto">
          <a:xfrm>
            <a:off x="6545262" y="5892185"/>
            <a:ext cx="38588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nb-NO" altLang="nb-NO" sz="1400" dirty="0">
                <a:latin typeface="Nunito" pitchFamily="2" charset="0"/>
              </a:rPr>
              <a:t>Kjøpsutbytte ved overskudd</a:t>
            </a:r>
            <a:endParaRPr lang="id-ID" altLang="nb-NO" sz="1400" dirty="0">
              <a:latin typeface="Nunito" pitchFamily="2" charset="0"/>
            </a:endParaRPr>
          </a:p>
        </p:txBody>
      </p:sp>
      <p:sp>
        <p:nvSpPr>
          <p:cNvPr id="4" name="Rectangle: Rounded Corners 11">
            <a:extLst>
              <a:ext uri="{FF2B5EF4-FFF2-40B4-BE49-F238E27FC236}">
                <a16:creationId xmlns:a16="http://schemas.microsoft.com/office/drawing/2014/main" id="{D27A1AF7-FA65-44FE-CAE4-B87877F085CD}"/>
              </a:ext>
            </a:extLst>
          </p:cNvPr>
          <p:cNvSpPr/>
          <p:nvPr/>
        </p:nvSpPr>
        <p:spPr>
          <a:xfrm rot="5400000">
            <a:off x="11037094" y="5826919"/>
            <a:ext cx="369888" cy="863600"/>
          </a:xfrm>
          <a:prstGeom prst="roundRect">
            <a:avLst>
              <a:gd name="adj" fmla="val 50000"/>
            </a:avLst>
          </a:prstGeom>
          <a:gradFill>
            <a:gsLst>
              <a:gs pos="0">
                <a:srgbClr val="007367"/>
              </a:gs>
              <a:gs pos="100000">
                <a:srgbClr val="00736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5" name="Slide Number Placeholder 3">
            <a:extLst>
              <a:ext uri="{FF2B5EF4-FFF2-40B4-BE49-F238E27FC236}">
                <a16:creationId xmlns:a16="http://schemas.microsoft.com/office/drawing/2014/main" id="{7C6EF353-2441-2A3C-4518-6CBF761C1B46}"/>
              </a:ext>
            </a:extLst>
          </p:cNvPr>
          <p:cNvSpPr txBox="1">
            <a:spLocks/>
          </p:cNvSpPr>
          <p:nvPr/>
        </p:nvSpPr>
        <p:spPr bwMode="auto">
          <a:xfrm>
            <a:off x="10987088" y="6118225"/>
            <a:ext cx="47148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fld id="{B2B5A345-A607-45DF-A75F-9CE106888AFE}" type="slidenum">
              <a:rPr lang="en-US" altLang="nb-NO" sz="1400">
                <a:solidFill>
                  <a:schemeClr val="bg1"/>
                </a:solidFill>
                <a:latin typeface="Poppins SemiBold" panose="00000700000000000000" pitchFamily="2" charset="0"/>
                <a:cs typeface="Poppins SemiBold" panose="00000700000000000000" pitchFamily="2" charset="0"/>
              </a:rPr>
              <a:pPr algn="ctr" eaLnBrk="1" hangingPunct="1"/>
              <a:t>38</a:t>
            </a:fld>
            <a:endParaRPr lang="en-US" altLang="nb-NO" sz="1400">
              <a:solidFill>
                <a:schemeClr val="bg1"/>
              </a:solidFill>
              <a:latin typeface="Poppins SemiBold" panose="00000700000000000000" pitchFamily="2" charset="0"/>
              <a:cs typeface="Poppins SemiBold" panose="00000700000000000000" pitchFamily="2" charset="0"/>
            </a:endParaRPr>
          </a:p>
        </p:txBody>
      </p:sp>
      <p:pic>
        <p:nvPicPr>
          <p:cNvPr id="7" name="Bilde 6">
            <a:extLst>
              <a:ext uri="{FF2B5EF4-FFF2-40B4-BE49-F238E27FC236}">
                <a16:creationId xmlns:a16="http://schemas.microsoft.com/office/drawing/2014/main" id="{6EB152FE-ED77-02A9-DF4B-52734271B159}"/>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23834" y="357376"/>
            <a:ext cx="1969200" cy="539561"/>
          </a:xfrm>
          <a:prstGeom prst="rect">
            <a:avLst/>
          </a:prstGeom>
        </p:spPr>
      </p:pic>
      <p:sp>
        <p:nvSpPr>
          <p:cNvPr id="13" name="TextBox 15">
            <a:extLst>
              <a:ext uri="{FF2B5EF4-FFF2-40B4-BE49-F238E27FC236}">
                <a16:creationId xmlns:a16="http://schemas.microsoft.com/office/drawing/2014/main" id="{B1FD7BF2-D1BD-933C-516B-77D24FA14804}"/>
              </a:ext>
            </a:extLst>
          </p:cNvPr>
          <p:cNvSpPr txBox="1">
            <a:spLocks noChangeArrowheads="1"/>
          </p:cNvSpPr>
          <p:nvPr/>
        </p:nvSpPr>
        <p:spPr bwMode="auto">
          <a:xfrm>
            <a:off x="831849" y="4406999"/>
            <a:ext cx="47799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nb-NO" altLang="nb-NO" sz="1400" b="1" dirty="0">
                <a:solidFill>
                  <a:schemeClr val="bg1"/>
                </a:solidFill>
                <a:latin typeface="Nunito" pitchFamily="2" charset="0"/>
              </a:rPr>
              <a:t>Hva har Felleskjøpet Rogaland og Agder </a:t>
            </a:r>
          </a:p>
          <a:p>
            <a:pPr algn="ctr" eaLnBrk="1" hangingPunct="1"/>
            <a:r>
              <a:rPr lang="nb-NO" altLang="nb-NO" sz="1400" b="1" dirty="0">
                <a:solidFill>
                  <a:schemeClr val="bg1"/>
                </a:solidFill>
                <a:latin typeface="Nunito" pitchFamily="2" charset="0"/>
              </a:rPr>
              <a:t>å tilby deg som ny eier?</a:t>
            </a:r>
            <a:endParaRPr lang="id-ID" altLang="nb-NO" sz="1400" b="1" dirty="0">
              <a:solidFill>
                <a:schemeClr val="bg1"/>
              </a:solidFill>
              <a:latin typeface="Nunito" pitchFamily="2" charset="0"/>
            </a:endParaRPr>
          </a:p>
        </p:txBody>
      </p:sp>
      <p:sp>
        <p:nvSpPr>
          <p:cNvPr id="14" name="TextBox 15">
            <a:extLst>
              <a:ext uri="{FF2B5EF4-FFF2-40B4-BE49-F238E27FC236}">
                <a16:creationId xmlns:a16="http://schemas.microsoft.com/office/drawing/2014/main" id="{8E39EAE9-F0E5-7E92-5F01-CD65CD5C85F4}"/>
              </a:ext>
            </a:extLst>
          </p:cNvPr>
          <p:cNvSpPr txBox="1">
            <a:spLocks noChangeArrowheads="1"/>
          </p:cNvSpPr>
          <p:nvPr/>
        </p:nvSpPr>
        <p:spPr bwMode="auto">
          <a:xfrm>
            <a:off x="1365232" y="5017225"/>
            <a:ext cx="3701354" cy="1177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446088" indent="-268288" eaLnBrk="1" hangingPunct="1">
              <a:lnSpc>
                <a:spcPct val="150000"/>
              </a:lnSpc>
              <a:buFont typeface="Wingdings" panose="05000000000000000000" pitchFamily="2" charset="2"/>
              <a:buChar char="ü"/>
            </a:pPr>
            <a:r>
              <a:rPr lang="nb-NO" altLang="nb-NO" sz="1200" dirty="0">
                <a:solidFill>
                  <a:schemeClr val="bg1"/>
                </a:solidFill>
                <a:latin typeface="Nunito" pitchFamily="2" charset="0"/>
              </a:rPr>
              <a:t>Gratis rådgivning</a:t>
            </a:r>
          </a:p>
          <a:p>
            <a:pPr marL="446088" indent="-268288" eaLnBrk="1" hangingPunct="1">
              <a:lnSpc>
                <a:spcPct val="150000"/>
              </a:lnSpc>
              <a:buFont typeface="Wingdings" panose="05000000000000000000" pitchFamily="2" charset="2"/>
              <a:buChar char="ü"/>
            </a:pPr>
            <a:r>
              <a:rPr lang="nb-NO" altLang="nb-NO" sz="1200" dirty="0">
                <a:solidFill>
                  <a:schemeClr val="bg1"/>
                </a:solidFill>
                <a:latin typeface="Nunito" pitchFamily="2" charset="0"/>
              </a:rPr>
              <a:t>Etableringsrabatt som ung/ny bonde</a:t>
            </a:r>
          </a:p>
          <a:p>
            <a:pPr marL="446088" indent="-268288" eaLnBrk="1" hangingPunct="1">
              <a:lnSpc>
                <a:spcPct val="150000"/>
              </a:lnSpc>
              <a:buFont typeface="Wingdings" panose="05000000000000000000" pitchFamily="2" charset="2"/>
              <a:buChar char="ü"/>
            </a:pPr>
            <a:r>
              <a:rPr lang="nb-NO" altLang="nb-NO" sz="1200" dirty="0">
                <a:solidFill>
                  <a:schemeClr val="bg1"/>
                </a:solidFill>
                <a:latin typeface="Nunito" pitchFamily="2" charset="0"/>
              </a:rPr>
              <a:t>Sparekonto med gode betingelser</a:t>
            </a:r>
          </a:p>
          <a:p>
            <a:pPr algn="ctr" eaLnBrk="1" hangingPunct="1">
              <a:lnSpc>
                <a:spcPct val="150000"/>
              </a:lnSpc>
            </a:pPr>
            <a:endParaRPr lang="id-ID" altLang="nb-NO" sz="1200" dirty="0">
              <a:solidFill>
                <a:schemeClr val="bg1"/>
              </a:solidFill>
              <a:latin typeface="Nunito" pitchFamily="2" charset="0"/>
            </a:endParaRPr>
          </a:p>
        </p:txBody>
      </p:sp>
      <p:pic>
        <p:nvPicPr>
          <p:cNvPr id="19" name="Grafikk 18">
            <a:extLst>
              <a:ext uri="{FF2B5EF4-FFF2-40B4-BE49-F238E27FC236}">
                <a16:creationId xmlns:a16="http://schemas.microsoft.com/office/drawing/2014/main" id="{4E5DC839-5B80-7EED-9366-F1317BEFCBB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56220" y="6400800"/>
            <a:ext cx="762000" cy="762000"/>
          </a:xfrm>
          <a:prstGeom prst="rect">
            <a:avLst/>
          </a:prstGeom>
        </p:spPr>
      </p:pic>
      <p:sp>
        <p:nvSpPr>
          <p:cNvPr id="8" name="Rektangel 7">
            <a:extLst>
              <a:ext uri="{FF2B5EF4-FFF2-40B4-BE49-F238E27FC236}">
                <a16:creationId xmlns:a16="http://schemas.microsoft.com/office/drawing/2014/main" id="{BEE4B297-D4D7-8AE7-731F-CE1CB05F387A}"/>
              </a:ext>
            </a:extLst>
          </p:cNvPr>
          <p:cNvSpPr/>
          <p:nvPr/>
        </p:nvSpPr>
        <p:spPr>
          <a:xfrm>
            <a:off x="838680" y="3305571"/>
            <a:ext cx="4773132" cy="969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 name="Grafikk 9">
            <a:extLst>
              <a:ext uri="{FF2B5EF4-FFF2-40B4-BE49-F238E27FC236}">
                <a16:creationId xmlns:a16="http://schemas.microsoft.com/office/drawing/2014/main" id="{A2BB6FBF-D7FE-A630-E47E-53AFBEAAFA49}"/>
              </a:ext>
            </a:extLst>
          </p:cNvPr>
          <p:cNvPicPr>
            <a:picLocks noChangeAspect="1"/>
          </p:cNvPicPr>
          <p:nvPr/>
        </p:nvPicPr>
        <p:blipFill>
          <a:blip r:embed="rId8" cstate="email">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9911319">
            <a:off x="11195751" y="-103779"/>
            <a:ext cx="473425" cy="432000"/>
          </a:xfrm>
          <a:prstGeom prst="rect">
            <a:avLst/>
          </a:prstGeom>
        </p:spPr>
      </p:pic>
      <p:sp>
        <p:nvSpPr>
          <p:cNvPr id="12" name="TextBox 17">
            <a:extLst>
              <a:ext uri="{FF2B5EF4-FFF2-40B4-BE49-F238E27FC236}">
                <a16:creationId xmlns:a16="http://schemas.microsoft.com/office/drawing/2014/main" id="{33515DD7-760F-F16B-E0E4-639F170734F4}"/>
              </a:ext>
            </a:extLst>
          </p:cNvPr>
          <p:cNvSpPr txBox="1">
            <a:spLocks noChangeArrowheads="1"/>
          </p:cNvSpPr>
          <p:nvPr/>
        </p:nvSpPr>
        <p:spPr bwMode="auto">
          <a:xfrm>
            <a:off x="7004096" y="693557"/>
            <a:ext cx="2568530"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nb-NO" altLang="nb-NO" b="1" dirty="0">
                <a:solidFill>
                  <a:srgbClr val="5A7532"/>
                </a:solidFill>
                <a:latin typeface="Nunito" pitchFamily="2" charset="0"/>
              </a:rPr>
              <a:t>Det naturlige valget!</a:t>
            </a:r>
            <a:endParaRPr lang="id-ID" altLang="nb-NO" b="1" dirty="0">
              <a:solidFill>
                <a:srgbClr val="5A7532"/>
              </a:solidFill>
              <a:latin typeface="Nunito" pitchFamily="2" charset="0"/>
            </a:endParaRPr>
          </a:p>
        </p:txBody>
      </p:sp>
      <p:pic>
        <p:nvPicPr>
          <p:cNvPr id="3" name="Bilde 2" descr="Et bilde som inneholder tekst&#10;&#10;Automatisk generert beskrivelse">
            <a:extLst>
              <a:ext uri="{FF2B5EF4-FFF2-40B4-BE49-F238E27FC236}">
                <a16:creationId xmlns:a16="http://schemas.microsoft.com/office/drawing/2014/main" id="{0B3FB393-F82C-F544-BE0F-9BDA1B0AE4C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50568" y="3311993"/>
            <a:ext cx="2880553" cy="936000"/>
          </a:xfrm>
          <a:prstGeom prst="rect">
            <a:avLst/>
          </a:prstGeom>
        </p:spPr>
      </p:pic>
    </p:spTree>
    <p:extLst>
      <p:ext uri="{BB962C8B-B14F-4D97-AF65-F5344CB8AC3E}">
        <p14:creationId xmlns:p14="http://schemas.microsoft.com/office/powerpoint/2010/main" val="1807555688"/>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A86B5A7-22EA-CDEA-ECE2-10390397CC34}"/>
              </a:ext>
            </a:extLst>
          </p:cNvPr>
          <p:cNvSpPr txBox="1"/>
          <p:nvPr/>
        </p:nvSpPr>
        <p:spPr>
          <a:xfrm>
            <a:off x="2549525" y="782652"/>
            <a:ext cx="7092950" cy="1323439"/>
          </a:xfrm>
          <a:prstGeom prst="rect">
            <a:avLst/>
          </a:prstGeom>
          <a:noFill/>
        </p:spPr>
        <p:txBody>
          <a:bodyPr>
            <a:spAutoFit/>
          </a:bodyPr>
          <a:lstStyle/>
          <a:p>
            <a:pPr marL="1527175" indent="-1527175" eaLnBrk="1" fontAlgn="auto" hangingPunct="1">
              <a:spcBef>
                <a:spcPts val="0"/>
              </a:spcBef>
              <a:spcAft>
                <a:spcPts val="0"/>
              </a:spcAft>
              <a:defRPr/>
            </a:pPr>
            <a:r>
              <a:rPr lang="nb-NO" sz="4000" b="1" dirty="0">
                <a:solidFill>
                  <a:srgbClr val="01474F"/>
                </a:solidFill>
                <a:latin typeface="Poppins SemiBold" panose="00000700000000000000" pitchFamily="2" charset="0"/>
                <a:cs typeface="Poppins SemiBold" panose="00000700000000000000" pitchFamily="2" charset="0"/>
              </a:rPr>
              <a:t>Organisering</a:t>
            </a:r>
            <a:r>
              <a:rPr lang="nb-NO" sz="4000" b="1" dirty="0">
                <a:solidFill>
                  <a:srgbClr val="007367"/>
                </a:solidFill>
                <a:latin typeface="Poppins SemiBold" panose="00000700000000000000" pitchFamily="2" charset="0"/>
                <a:cs typeface="Poppins SemiBold" panose="00000700000000000000" pitchFamily="2" charset="0"/>
              </a:rPr>
              <a:t> </a:t>
            </a:r>
            <a:r>
              <a:rPr lang="nb-NO" sz="4000" b="1" dirty="0">
                <a:solidFill>
                  <a:srgbClr val="01474F"/>
                </a:solidFill>
                <a:latin typeface="Poppins SemiBold" panose="00000700000000000000" pitchFamily="2" charset="0"/>
                <a:cs typeface="Poppins SemiBold" panose="00000700000000000000" pitchFamily="2" charset="0"/>
              </a:rPr>
              <a:t>av</a:t>
            </a:r>
            <a:r>
              <a:rPr lang="nb-NO" sz="4000" b="1" dirty="0">
                <a:solidFill>
                  <a:srgbClr val="007367"/>
                </a:solidFill>
                <a:latin typeface="Poppins SemiBold" panose="00000700000000000000" pitchFamily="2" charset="0"/>
                <a:cs typeface="Poppins SemiBold" panose="00000700000000000000" pitchFamily="2" charset="0"/>
              </a:rPr>
              <a:t> </a:t>
            </a:r>
            <a:r>
              <a:rPr lang="nb-NO" sz="4000" b="1" dirty="0">
                <a:solidFill>
                  <a:srgbClr val="5A7532"/>
                </a:solidFill>
                <a:latin typeface="Poppins SemiBold" panose="00000700000000000000" pitchFamily="2" charset="0"/>
                <a:cs typeface="Poppins SemiBold" panose="00000700000000000000" pitchFamily="2" charset="0"/>
              </a:rPr>
              <a:t>VIRKSOMHETER</a:t>
            </a:r>
          </a:p>
        </p:txBody>
      </p:sp>
      <p:sp>
        <p:nvSpPr>
          <p:cNvPr id="8" name="Oval 7">
            <a:extLst>
              <a:ext uri="{FF2B5EF4-FFF2-40B4-BE49-F238E27FC236}">
                <a16:creationId xmlns:a16="http://schemas.microsoft.com/office/drawing/2014/main" id="{5AA5F119-5602-F62E-3F9A-B23811C68D40}"/>
              </a:ext>
            </a:extLst>
          </p:cNvPr>
          <p:cNvSpPr/>
          <p:nvPr/>
        </p:nvSpPr>
        <p:spPr>
          <a:xfrm>
            <a:off x="4929188" y="3520651"/>
            <a:ext cx="2347912" cy="2347912"/>
          </a:xfrm>
          <a:prstGeom prst="ellipse">
            <a:avLst/>
          </a:prstGeom>
          <a:noFill/>
          <a:ln w="19050">
            <a:solidFill>
              <a:srgbClr val="0147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7" name="Oval 6">
            <a:extLst>
              <a:ext uri="{FF2B5EF4-FFF2-40B4-BE49-F238E27FC236}">
                <a16:creationId xmlns:a16="http://schemas.microsoft.com/office/drawing/2014/main" id="{6E061607-A4B1-F839-C0AC-64898CC8CAF3}"/>
              </a:ext>
            </a:extLst>
          </p:cNvPr>
          <p:cNvSpPr/>
          <p:nvPr/>
        </p:nvSpPr>
        <p:spPr>
          <a:xfrm>
            <a:off x="4981575" y="3574626"/>
            <a:ext cx="2243138" cy="2244725"/>
          </a:xfrm>
          <a:prstGeom prst="ellipse">
            <a:avLst/>
          </a:prstGeom>
          <a:solidFill>
            <a:srgbClr val="01474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0" name="TextBox 9">
            <a:extLst>
              <a:ext uri="{FF2B5EF4-FFF2-40B4-BE49-F238E27FC236}">
                <a16:creationId xmlns:a16="http://schemas.microsoft.com/office/drawing/2014/main" id="{9FCF6EA6-124C-3DA8-2C15-E8B78FB7C2C2}"/>
              </a:ext>
            </a:extLst>
          </p:cNvPr>
          <p:cNvSpPr txBox="1"/>
          <p:nvPr/>
        </p:nvSpPr>
        <p:spPr>
          <a:xfrm>
            <a:off x="5091906" y="3102107"/>
            <a:ext cx="2008188" cy="369332"/>
          </a:xfrm>
          <a:prstGeom prst="rect">
            <a:avLst/>
          </a:prstGeom>
          <a:noFill/>
        </p:spPr>
        <p:txBody>
          <a:bodyPr>
            <a:spAutoFit/>
          </a:bodyPr>
          <a:lstStyle/>
          <a:p>
            <a:pPr algn="ctr" eaLnBrk="1" fontAlgn="auto" hangingPunct="1">
              <a:spcBef>
                <a:spcPts val="0"/>
              </a:spcBef>
              <a:spcAft>
                <a:spcPts val="0"/>
              </a:spcAft>
              <a:defRPr/>
            </a:pPr>
            <a:r>
              <a:rPr lang="nb-NO" b="1" dirty="0">
                <a:solidFill>
                  <a:srgbClr val="01474F"/>
                </a:solidFill>
                <a:latin typeface="Nunito" pitchFamily="2" charset="77"/>
              </a:rPr>
              <a:t>STIFTELSE</a:t>
            </a:r>
            <a:endParaRPr lang="id-ID" b="1" dirty="0">
              <a:solidFill>
                <a:srgbClr val="01474F"/>
              </a:solidFill>
              <a:latin typeface="Nunito" pitchFamily="2" charset="77"/>
            </a:endParaRPr>
          </a:p>
        </p:txBody>
      </p:sp>
      <p:sp>
        <p:nvSpPr>
          <p:cNvPr id="18" name="Oval 17">
            <a:extLst>
              <a:ext uri="{FF2B5EF4-FFF2-40B4-BE49-F238E27FC236}">
                <a16:creationId xmlns:a16="http://schemas.microsoft.com/office/drawing/2014/main" id="{F1A17567-1F1A-FA86-1669-EAEB032C2994}"/>
              </a:ext>
            </a:extLst>
          </p:cNvPr>
          <p:cNvSpPr/>
          <p:nvPr/>
        </p:nvSpPr>
        <p:spPr>
          <a:xfrm>
            <a:off x="8250238" y="2731894"/>
            <a:ext cx="2347912" cy="2347912"/>
          </a:xfrm>
          <a:prstGeom prst="ellipse">
            <a:avLst/>
          </a:prstGeom>
          <a:noFill/>
          <a:ln w="19050">
            <a:solidFill>
              <a:srgbClr val="5A75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9" name="Oval 18">
            <a:extLst>
              <a:ext uri="{FF2B5EF4-FFF2-40B4-BE49-F238E27FC236}">
                <a16:creationId xmlns:a16="http://schemas.microsoft.com/office/drawing/2014/main" id="{3D85C674-C530-50CD-6FC9-85F12765CD82}"/>
              </a:ext>
            </a:extLst>
          </p:cNvPr>
          <p:cNvSpPr/>
          <p:nvPr/>
        </p:nvSpPr>
        <p:spPr>
          <a:xfrm>
            <a:off x="8302625" y="2785869"/>
            <a:ext cx="2243138" cy="2244725"/>
          </a:xfrm>
          <a:prstGeom prst="ellipse">
            <a:avLst/>
          </a:prstGeom>
          <a:solidFill>
            <a:srgbClr val="5A7532"/>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6396" name="TextBox 15">
            <a:extLst>
              <a:ext uri="{FF2B5EF4-FFF2-40B4-BE49-F238E27FC236}">
                <a16:creationId xmlns:a16="http://schemas.microsoft.com/office/drawing/2014/main" id="{77FB4C35-5B6E-8D32-7D52-1066D0A1428E}"/>
              </a:ext>
            </a:extLst>
          </p:cNvPr>
          <p:cNvSpPr txBox="1">
            <a:spLocks noChangeArrowheads="1"/>
          </p:cNvSpPr>
          <p:nvPr/>
        </p:nvSpPr>
        <p:spPr bwMode="auto">
          <a:xfrm>
            <a:off x="8113909" y="2235941"/>
            <a:ext cx="25462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nb-NO" altLang="nb-NO" b="1" dirty="0">
                <a:solidFill>
                  <a:srgbClr val="5A7532"/>
                </a:solidFill>
                <a:latin typeface="Nunito" pitchFamily="2" charset="0"/>
              </a:rPr>
              <a:t>SAMVIRKEFORETAK</a:t>
            </a:r>
            <a:endParaRPr lang="id-ID" altLang="nb-NO" b="1" dirty="0">
              <a:solidFill>
                <a:srgbClr val="5A7532"/>
              </a:solidFill>
              <a:latin typeface="Nunito" pitchFamily="2" charset="0"/>
            </a:endParaRPr>
          </a:p>
        </p:txBody>
      </p:sp>
      <p:sp>
        <p:nvSpPr>
          <p:cNvPr id="25" name="Oval 24">
            <a:extLst>
              <a:ext uri="{FF2B5EF4-FFF2-40B4-BE49-F238E27FC236}">
                <a16:creationId xmlns:a16="http://schemas.microsoft.com/office/drawing/2014/main" id="{4FF73C75-8625-F7D7-A8E6-65E28B0E3D9A}"/>
              </a:ext>
            </a:extLst>
          </p:cNvPr>
          <p:cNvSpPr/>
          <p:nvPr/>
        </p:nvSpPr>
        <p:spPr>
          <a:xfrm>
            <a:off x="1609725" y="3085676"/>
            <a:ext cx="2347913" cy="2347912"/>
          </a:xfrm>
          <a:prstGeom prst="ellipse">
            <a:avLst/>
          </a:prstGeom>
          <a:noFill/>
          <a:ln w="19050">
            <a:solidFill>
              <a:srgbClr val="82A85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26" name="Oval 25">
            <a:extLst>
              <a:ext uri="{FF2B5EF4-FFF2-40B4-BE49-F238E27FC236}">
                <a16:creationId xmlns:a16="http://schemas.microsoft.com/office/drawing/2014/main" id="{3855658B-FEDA-3BC3-0EE3-5BC55E059B7D}"/>
              </a:ext>
            </a:extLst>
          </p:cNvPr>
          <p:cNvSpPr/>
          <p:nvPr/>
        </p:nvSpPr>
        <p:spPr>
          <a:xfrm>
            <a:off x="1662113" y="3139651"/>
            <a:ext cx="2243137" cy="2244725"/>
          </a:xfrm>
          <a:prstGeom prst="ellipse">
            <a:avLst/>
          </a:prstGeom>
          <a:solidFill>
            <a:srgbClr val="82A853"/>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6400" name="TextBox 22">
            <a:extLst>
              <a:ext uri="{FF2B5EF4-FFF2-40B4-BE49-F238E27FC236}">
                <a16:creationId xmlns:a16="http://schemas.microsoft.com/office/drawing/2014/main" id="{23E59D59-4F58-4C64-BAB9-D07435937CEF}"/>
              </a:ext>
            </a:extLst>
          </p:cNvPr>
          <p:cNvSpPr txBox="1">
            <a:spLocks noChangeArrowheads="1"/>
          </p:cNvSpPr>
          <p:nvPr/>
        </p:nvSpPr>
        <p:spPr bwMode="auto">
          <a:xfrm>
            <a:off x="1790058" y="2689357"/>
            <a:ext cx="200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nb-NO" altLang="nb-NO" b="1" dirty="0">
                <a:solidFill>
                  <a:srgbClr val="82A853"/>
                </a:solidFill>
                <a:latin typeface="Nunito" pitchFamily="2" charset="0"/>
              </a:rPr>
              <a:t>SELSKAP</a:t>
            </a:r>
            <a:endParaRPr lang="id-ID" altLang="nb-NO" b="1" dirty="0">
              <a:solidFill>
                <a:srgbClr val="82A853"/>
              </a:solidFill>
              <a:latin typeface="Nunito" pitchFamily="2" charset="0"/>
            </a:endParaRPr>
          </a:p>
        </p:txBody>
      </p:sp>
      <p:pic>
        <p:nvPicPr>
          <p:cNvPr id="16" name="Plassholder for bilde 15">
            <a:extLst>
              <a:ext uri="{FF2B5EF4-FFF2-40B4-BE49-F238E27FC236}">
                <a16:creationId xmlns:a16="http://schemas.microsoft.com/office/drawing/2014/main" id="{EC300E02-EF10-77E7-CA22-23B766EA3EB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p:blipFill>
        <p:spPr>
          <a:xfrm>
            <a:off x="1773238" y="3252363"/>
            <a:ext cx="2019300" cy="2019300"/>
          </a:xfrm>
        </p:spPr>
      </p:pic>
      <p:pic>
        <p:nvPicPr>
          <p:cNvPr id="22" name="Plassholder for bilde 21">
            <a:extLst>
              <a:ext uri="{FF2B5EF4-FFF2-40B4-BE49-F238E27FC236}">
                <a16:creationId xmlns:a16="http://schemas.microsoft.com/office/drawing/2014/main" id="{3354F7E5-B181-7698-3D37-DE54346F349A}"/>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a:stretch>
            <a:fillRect/>
          </a:stretch>
        </p:blipFill>
        <p:spPr>
          <a:xfrm>
            <a:off x="5094288" y="3687338"/>
            <a:ext cx="2019300" cy="2019300"/>
          </a:xfrm>
        </p:spPr>
      </p:pic>
      <p:pic>
        <p:nvPicPr>
          <p:cNvPr id="20" name="Plassholder for bilde 19" descr="Et bilde som inneholder utendørs, tre, bakke, person&#10;&#10;Automatisk generert beskrivelse">
            <a:extLst>
              <a:ext uri="{FF2B5EF4-FFF2-40B4-BE49-F238E27FC236}">
                <a16:creationId xmlns:a16="http://schemas.microsoft.com/office/drawing/2014/main" id="{4B79D494-529C-6EBA-75AB-66A4D432AD5F}"/>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a:stretch>
            <a:fillRect/>
          </a:stretch>
        </p:blipFill>
        <p:spPr>
          <a:xfrm>
            <a:off x="8413750" y="2898581"/>
            <a:ext cx="2019300" cy="2019300"/>
          </a:xfrm>
        </p:spPr>
      </p:pic>
      <p:sp>
        <p:nvSpPr>
          <p:cNvPr id="9" name="Rectangle: Rounded Corners 11">
            <a:extLst>
              <a:ext uri="{FF2B5EF4-FFF2-40B4-BE49-F238E27FC236}">
                <a16:creationId xmlns:a16="http://schemas.microsoft.com/office/drawing/2014/main" id="{C61801E7-4E52-8E02-A3F1-170464E20993}"/>
              </a:ext>
            </a:extLst>
          </p:cNvPr>
          <p:cNvSpPr/>
          <p:nvPr/>
        </p:nvSpPr>
        <p:spPr>
          <a:xfrm rot="5400000">
            <a:off x="11037094" y="5826919"/>
            <a:ext cx="369888" cy="863600"/>
          </a:xfrm>
          <a:prstGeom prst="roundRect">
            <a:avLst>
              <a:gd name="adj" fmla="val 50000"/>
            </a:avLst>
          </a:prstGeom>
          <a:gradFill>
            <a:gsLst>
              <a:gs pos="0">
                <a:srgbClr val="007367"/>
              </a:gs>
              <a:gs pos="100000">
                <a:srgbClr val="00736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dirty="0"/>
          </a:p>
        </p:txBody>
      </p:sp>
      <p:sp>
        <p:nvSpPr>
          <p:cNvPr id="11" name="Slide Number Placeholder 3">
            <a:extLst>
              <a:ext uri="{FF2B5EF4-FFF2-40B4-BE49-F238E27FC236}">
                <a16:creationId xmlns:a16="http://schemas.microsoft.com/office/drawing/2014/main" id="{0E3D88E4-26E0-67B4-24B9-D9D3C9DB1836}"/>
              </a:ext>
            </a:extLst>
          </p:cNvPr>
          <p:cNvSpPr txBox="1">
            <a:spLocks/>
          </p:cNvSpPr>
          <p:nvPr/>
        </p:nvSpPr>
        <p:spPr bwMode="auto">
          <a:xfrm>
            <a:off x="10987088" y="6118225"/>
            <a:ext cx="47148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fld id="{B2B5A345-A607-45DF-A75F-9CE106888AFE}" type="slidenum">
              <a:rPr lang="nb-NO" altLang="nb-NO" sz="1400" smtClean="0">
                <a:solidFill>
                  <a:schemeClr val="bg1"/>
                </a:solidFill>
                <a:latin typeface="Poppins SemiBold" panose="00000700000000000000" pitchFamily="2" charset="0"/>
                <a:cs typeface="Poppins SemiBold" panose="00000700000000000000" pitchFamily="2" charset="0"/>
              </a:rPr>
              <a:pPr algn="ctr" eaLnBrk="1" hangingPunct="1"/>
              <a:t>4</a:t>
            </a:fld>
            <a:endParaRPr lang="nb-NO" altLang="nb-NO" sz="1400" dirty="0">
              <a:solidFill>
                <a:schemeClr val="bg1"/>
              </a:solidFill>
              <a:latin typeface="Poppins SemiBold" panose="00000700000000000000" pitchFamily="2" charset="0"/>
              <a:cs typeface="Poppins SemiBold" panose="00000700000000000000" pitchFamily="2" charset="0"/>
            </a:endParaRPr>
          </a:p>
        </p:txBody>
      </p:sp>
      <p:pic>
        <p:nvPicPr>
          <p:cNvPr id="13" name="Bilde 12">
            <a:extLst>
              <a:ext uri="{FF2B5EF4-FFF2-40B4-BE49-F238E27FC236}">
                <a16:creationId xmlns:a16="http://schemas.microsoft.com/office/drawing/2014/main" id="{AE145168-67A1-93E4-AE4F-666A43D97B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834" y="357376"/>
            <a:ext cx="1969200" cy="539561"/>
          </a:xfrm>
          <a:prstGeom prst="rect">
            <a:avLst/>
          </a:prstGeom>
        </p:spPr>
      </p:pic>
      <p:sp>
        <p:nvSpPr>
          <p:cNvPr id="14" name="Oval 29">
            <a:extLst>
              <a:ext uri="{FF2B5EF4-FFF2-40B4-BE49-F238E27FC236}">
                <a16:creationId xmlns:a16="http://schemas.microsoft.com/office/drawing/2014/main" id="{BFD7BD4C-15EE-5FFD-BCC9-D46C06F2D4C6}"/>
              </a:ext>
            </a:extLst>
          </p:cNvPr>
          <p:cNvSpPr/>
          <p:nvPr/>
        </p:nvSpPr>
        <p:spPr>
          <a:xfrm>
            <a:off x="4244505" y="5244676"/>
            <a:ext cx="280800" cy="279400"/>
          </a:xfrm>
          <a:prstGeom prst="ellipse">
            <a:avLst/>
          </a:prstGeom>
          <a:solidFill>
            <a:srgbClr val="F287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grpSp>
        <p:nvGrpSpPr>
          <p:cNvPr id="27" name="Gruppe 26">
            <a:extLst>
              <a:ext uri="{FF2B5EF4-FFF2-40B4-BE49-F238E27FC236}">
                <a16:creationId xmlns:a16="http://schemas.microsoft.com/office/drawing/2014/main" id="{497EAA9A-8807-1E75-2A1E-973C2CBAC31B}"/>
              </a:ext>
            </a:extLst>
          </p:cNvPr>
          <p:cNvGrpSpPr>
            <a:grpSpLocks noChangeAspect="1"/>
          </p:cNvGrpSpPr>
          <p:nvPr/>
        </p:nvGrpSpPr>
        <p:grpSpPr>
          <a:xfrm>
            <a:off x="1779588" y="4967862"/>
            <a:ext cx="554533" cy="553628"/>
            <a:chOff x="1410025" y="3717132"/>
            <a:chExt cx="757237" cy="757238"/>
          </a:xfrm>
        </p:grpSpPr>
        <p:sp>
          <p:nvSpPr>
            <p:cNvPr id="23" name="Oval 13">
              <a:extLst>
                <a:ext uri="{FF2B5EF4-FFF2-40B4-BE49-F238E27FC236}">
                  <a16:creationId xmlns:a16="http://schemas.microsoft.com/office/drawing/2014/main" id="{EC682586-A3F7-74BC-9CA9-4C2C04CF9981}"/>
                </a:ext>
              </a:extLst>
            </p:cNvPr>
            <p:cNvSpPr/>
            <p:nvPr/>
          </p:nvSpPr>
          <p:spPr>
            <a:xfrm>
              <a:off x="1410025" y="3717132"/>
              <a:ext cx="757237" cy="757238"/>
            </a:xfrm>
            <a:prstGeom prst="ellipse">
              <a:avLst/>
            </a:prstGeom>
            <a:solidFill>
              <a:srgbClr val="5A75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pic>
          <p:nvPicPr>
            <p:cNvPr id="24" name="Graphic 25">
              <a:extLst>
                <a:ext uri="{FF2B5EF4-FFF2-40B4-BE49-F238E27FC236}">
                  <a16:creationId xmlns:a16="http://schemas.microsoft.com/office/drawing/2014/main" id="{78E679AB-AA71-17BF-E9B2-BA7CC206364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657675" y="3933032"/>
              <a:ext cx="261937"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 name="Gruppe 27">
            <a:extLst>
              <a:ext uri="{FF2B5EF4-FFF2-40B4-BE49-F238E27FC236}">
                <a16:creationId xmlns:a16="http://schemas.microsoft.com/office/drawing/2014/main" id="{805FEBEC-83C6-0E5F-0D31-6A834ED4BFC4}"/>
              </a:ext>
            </a:extLst>
          </p:cNvPr>
          <p:cNvGrpSpPr>
            <a:grpSpLocks noChangeAspect="1"/>
          </p:cNvGrpSpPr>
          <p:nvPr/>
        </p:nvGrpSpPr>
        <p:grpSpPr>
          <a:xfrm>
            <a:off x="9930088" y="2656229"/>
            <a:ext cx="693188" cy="692035"/>
            <a:chOff x="6384925" y="1238250"/>
            <a:chExt cx="954088" cy="952500"/>
          </a:xfrm>
        </p:grpSpPr>
        <p:sp>
          <p:nvSpPr>
            <p:cNvPr id="29" name="Oval 10">
              <a:extLst>
                <a:ext uri="{FF2B5EF4-FFF2-40B4-BE49-F238E27FC236}">
                  <a16:creationId xmlns:a16="http://schemas.microsoft.com/office/drawing/2014/main" id="{05212A13-3BB4-6D75-4C50-F64CFD8CE584}"/>
                </a:ext>
              </a:extLst>
            </p:cNvPr>
            <p:cNvSpPr/>
            <p:nvPr/>
          </p:nvSpPr>
          <p:spPr>
            <a:xfrm>
              <a:off x="6384925" y="1238250"/>
              <a:ext cx="954088" cy="952500"/>
            </a:xfrm>
            <a:prstGeom prst="ellipse">
              <a:avLst/>
            </a:prstGeom>
            <a:solidFill>
              <a:srgbClr val="01474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pic>
          <p:nvPicPr>
            <p:cNvPr id="30" name="Graphic 25">
              <a:extLst>
                <a:ext uri="{FF2B5EF4-FFF2-40B4-BE49-F238E27FC236}">
                  <a16:creationId xmlns:a16="http://schemas.microsoft.com/office/drawing/2014/main" id="{3FFE7DE0-AD0B-92FE-809A-396D230B2A0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84963" y="1521466"/>
              <a:ext cx="349411"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dia på Internett 1" title="Hva er et samvirke (ser-vi-etter 2)">
            <a:hlinkClick r:id="" action="ppaction://media"/>
            <a:extLst>
              <a:ext uri="{FF2B5EF4-FFF2-40B4-BE49-F238E27FC236}">
                <a16:creationId xmlns:a16="http://schemas.microsoft.com/office/drawing/2014/main" id="{277507E4-D60D-C3A9-457D-716ACE3CBEB6}"/>
              </a:ext>
            </a:extLst>
          </p:cNvPr>
          <p:cNvPicPr>
            <a:picLocks noRot="1" noChangeAspect="1"/>
          </p:cNvPicPr>
          <p:nvPr>
            <a:videoFile r:link="rId1"/>
          </p:nvPr>
        </p:nvPicPr>
        <p:blipFill>
          <a:blip r:embed="rId4"/>
          <a:stretch>
            <a:fillRect/>
          </a:stretch>
        </p:blipFill>
        <p:spPr>
          <a:xfrm>
            <a:off x="26988" y="0"/>
            <a:ext cx="12138025" cy="6858000"/>
          </a:xfrm>
          <a:prstGeom prst="rect">
            <a:avLst/>
          </a:prstGeom>
        </p:spPr>
      </p:pic>
    </p:spTree>
    <p:extLst>
      <p:ext uri="{BB962C8B-B14F-4D97-AF65-F5344CB8AC3E}">
        <p14:creationId xmlns:p14="http://schemas.microsoft.com/office/powerpoint/2010/main" val="16567379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11BCFD94-9A5B-6709-51F1-61412EDD2B92}"/>
              </a:ext>
            </a:extLst>
          </p:cNvPr>
          <p:cNvSpPr/>
          <p:nvPr/>
        </p:nvSpPr>
        <p:spPr>
          <a:xfrm rot="5400000">
            <a:off x="999331" y="1024732"/>
            <a:ext cx="3475037" cy="5473700"/>
          </a:xfrm>
          <a:prstGeom prst="round2SameRect">
            <a:avLst>
              <a:gd name="adj1" fmla="val 50000"/>
              <a:gd name="adj2" fmla="val 0"/>
            </a:avLst>
          </a:prstGeom>
          <a:solidFill>
            <a:srgbClr val="82A8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6" name="Oval 15">
            <a:extLst>
              <a:ext uri="{FF2B5EF4-FFF2-40B4-BE49-F238E27FC236}">
                <a16:creationId xmlns:a16="http://schemas.microsoft.com/office/drawing/2014/main" id="{42BD6C08-FC41-3BD4-1E40-90E2CB780825}"/>
              </a:ext>
            </a:extLst>
          </p:cNvPr>
          <p:cNvSpPr/>
          <p:nvPr/>
        </p:nvSpPr>
        <p:spPr>
          <a:xfrm>
            <a:off x="5882401" y="4896425"/>
            <a:ext cx="279400" cy="279400"/>
          </a:xfrm>
          <a:prstGeom prst="ellipse">
            <a:avLst/>
          </a:prstGeom>
          <a:solidFill>
            <a:srgbClr val="F287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8" name="TextBox 7">
            <a:extLst>
              <a:ext uri="{FF2B5EF4-FFF2-40B4-BE49-F238E27FC236}">
                <a16:creationId xmlns:a16="http://schemas.microsoft.com/office/drawing/2014/main" id="{E3B4170B-494D-FC7A-25D5-738913DDCB70}"/>
              </a:ext>
            </a:extLst>
          </p:cNvPr>
          <p:cNvSpPr txBox="1"/>
          <p:nvPr/>
        </p:nvSpPr>
        <p:spPr>
          <a:xfrm>
            <a:off x="6805613" y="1782763"/>
            <a:ext cx="3606800" cy="1323439"/>
          </a:xfrm>
          <a:prstGeom prst="rect">
            <a:avLst/>
          </a:prstGeom>
          <a:noFill/>
        </p:spPr>
        <p:txBody>
          <a:bodyPr>
            <a:spAutoFit/>
          </a:bodyPr>
          <a:lstStyle/>
          <a:p>
            <a:pPr eaLnBrk="1" fontAlgn="auto" hangingPunct="1">
              <a:spcBef>
                <a:spcPts val="0"/>
              </a:spcBef>
              <a:spcAft>
                <a:spcPts val="0"/>
              </a:spcAft>
              <a:defRPr/>
            </a:pPr>
            <a:r>
              <a:rPr lang="nb-NO" sz="4000" b="1" dirty="0">
                <a:solidFill>
                  <a:srgbClr val="01474F"/>
                </a:solidFill>
                <a:latin typeface="Poppins SemiBold" panose="00000700000000000000" pitchFamily="2" charset="0"/>
                <a:cs typeface="Poppins SemiBold" panose="00000700000000000000" pitchFamily="2" charset="0"/>
              </a:rPr>
              <a:t>Hva er et </a:t>
            </a:r>
            <a:r>
              <a:rPr lang="nb-NO" sz="4000" b="1" dirty="0">
                <a:solidFill>
                  <a:srgbClr val="5A7532"/>
                </a:solidFill>
                <a:latin typeface="Poppins SemiBold" panose="00000700000000000000" pitchFamily="2" charset="0"/>
                <a:cs typeface="Poppins SemiBold" panose="00000700000000000000" pitchFamily="2" charset="0"/>
              </a:rPr>
              <a:t>SAMVIRKE?</a:t>
            </a:r>
          </a:p>
        </p:txBody>
      </p:sp>
      <p:sp>
        <p:nvSpPr>
          <p:cNvPr id="5131" name="TextBox 14">
            <a:extLst>
              <a:ext uri="{FF2B5EF4-FFF2-40B4-BE49-F238E27FC236}">
                <a16:creationId xmlns:a16="http://schemas.microsoft.com/office/drawing/2014/main" id="{6C3B3718-109E-8E66-38A9-E3553D704137}"/>
              </a:ext>
            </a:extLst>
          </p:cNvPr>
          <p:cNvSpPr txBox="1">
            <a:spLocks noChangeArrowheads="1"/>
          </p:cNvSpPr>
          <p:nvPr/>
        </p:nvSpPr>
        <p:spPr bwMode="auto">
          <a:xfrm>
            <a:off x="6805613" y="3333750"/>
            <a:ext cx="456204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nb-NO" sz="1600" b="0" u="none" strike="noStrike" dirty="0">
                <a:effectLst/>
                <a:latin typeface="Nunito" pitchFamily="2" charset="0"/>
              </a:rPr>
              <a:t>Personer som frivillig har gått sammen for å møte felles økonomiske, sosiale og kulturelle behov og ønsker.</a:t>
            </a:r>
          </a:p>
        </p:txBody>
      </p:sp>
      <p:sp>
        <p:nvSpPr>
          <p:cNvPr id="5132" name="TextBox 16">
            <a:extLst>
              <a:ext uri="{FF2B5EF4-FFF2-40B4-BE49-F238E27FC236}">
                <a16:creationId xmlns:a16="http://schemas.microsoft.com/office/drawing/2014/main" id="{3E1C6F2C-0AD4-CC1D-4117-EB42CC063856}"/>
              </a:ext>
            </a:extLst>
          </p:cNvPr>
          <p:cNvSpPr txBox="1">
            <a:spLocks noChangeArrowheads="1"/>
          </p:cNvSpPr>
          <p:nvPr/>
        </p:nvSpPr>
        <p:spPr bwMode="auto">
          <a:xfrm>
            <a:off x="6805613" y="4451350"/>
            <a:ext cx="39846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nb-NO" sz="1600" dirty="0">
                <a:latin typeface="Nunito" pitchFamily="2" charset="0"/>
                <a:ea typeface="Roboto" panose="02000000000000000000" pitchFamily="2" charset="0"/>
                <a:cs typeface="Lato Light" panose="020F0502020204030203" pitchFamily="34" charset="0"/>
              </a:rPr>
              <a:t>Gjør dette gjennom en demokratisk styrt bedrift som de eier i fellesskap.</a:t>
            </a:r>
          </a:p>
        </p:txBody>
      </p:sp>
      <p:pic>
        <p:nvPicPr>
          <p:cNvPr id="10" name="Plassholder for bilde 9" descr="Et bilde som inneholder person, utendørs, bakke&#10;&#10;Automatisk generert beskrivelse">
            <a:extLst>
              <a:ext uri="{FF2B5EF4-FFF2-40B4-BE49-F238E27FC236}">
                <a16:creationId xmlns:a16="http://schemas.microsoft.com/office/drawing/2014/main" id="{FAA09E37-AC66-F2A2-B342-0C514D7113E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a:xfrm>
            <a:off x="2070100" y="2114550"/>
            <a:ext cx="3297238" cy="3295650"/>
          </a:xfrm>
        </p:spPr>
      </p:pic>
      <p:sp>
        <p:nvSpPr>
          <p:cNvPr id="4" name="Rectangle: Rounded Corners 11">
            <a:extLst>
              <a:ext uri="{FF2B5EF4-FFF2-40B4-BE49-F238E27FC236}">
                <a16:creationId xmlns:a16="http://schemas.microsoft.com/office/drawing/2014/main" id="{EE62C1A9-F0DC-31BE-78FE-A684804C295C}"/>
              </a:ext>
            </a:extLst>
          </p:cNvPr>
          <p:cNvSpPr/>
          <p:nvPr/>
        </p:nvSpPr>
        <p:spPr>
          <a:xfrm rot="5400000">
            <a:off x="11037094" y="5826919"/>
            <a:ext cx="369888" cy="863600"/>
          </a:xfrm>
          <a:prstGeom prst="roundRect">
            <a:avLst>
              <a:gd name="adj" fmla="val 50000"/>
            </a:avLst>
          </a:prstGeom>
          <a:gradFill>
            <a:gsLst>
              <a:gs pos="0">
                <a:srgbClr val="007367"/>
              </a:gs>
              <a:gs pos="100000">
                <a:srgbClr val="00736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5" name="Slide Number Placeholder 3">
            <a:extLst>
              <a:ext uri="{FF2B5EF4-FFF2-40B4-BE49-F238E27FC236}">
                <a16:creationId xmlns:a16="http://schemas.microsoft.com/office/drawing/2014/main" id="{4FEEF910-CC90-C736-95C0-625BB978B215}"/>
              </a:ext>
            </a:extLst>
          </p:cNvPr>
          <p:cNvSpPr txBox="1">
            <a:spLocks/>
          </p:cNvSpPr>
          <p:nvPr/>
        </p:nvSpPr>
        <p:spPr bwMode="auto">
          <a:xfrm>
            <a:off x="10987088" y="6118225"/>
            <a:ext cx="47148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fld id="{B2B5A345-A607-45DF-A75F-9CE106888AFE}" type="slidenum">
              <a:rPr lang="en-US" altLang="nb-NO" sz="1400">
                <a:solidFill>
                  <a:schemeClr val="bg1"/>
                </a:solidFill>
                <a:latin typeface="Poppins SemiBold" panose="00000700000000000000" pitchFamily="2" charset="0"/>
                <a:cs typeface="Poppins SemiBold" panose="00000700000000000000" pitchFamily="2" charset="0"/>
              </a:rPr>
              <a:pPr algn="ctr" eaLnBrk="1" hangingPunct="1"/>
              <a:t>6</a:t>
            </a:fld>
            <a:endParaRPr lang="en-US" altLang="nb-NO" sz="1400">
              <a:solidFill>
                <a:schemeClr val="bg1"/>
              </a:solidFill>
              <a:latin typeface="Poppins SemiBold" panose="00000700000000000000" pitchFamily="2" charset="0"/>
              <a:cs typeface="Poppins SemiBold" panose="00000700000000000000" pitchFamily="2" charset="0"/>
            </a:endParaRPr>
          </a:p>
        </p:txBody>
      </p:sp>
      <p:pic>
        <p:nvPicPr>
          <p:cNvPr id="6" name="Bilde 5">
            <a:extLst>
              <a:ext uri="{FF2B5EF4-FFF2-40B4-BE49-F238E27FC236}">
                <a16:creationId xmlns:a16="http://schemas.microsoft.com/office/drawing/2014/main" id="{1990E4ED-3F01-5F7E-D20F-7568F02EC3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834" y="357376"/>
            <a:ext cx="1969200" cy="539561"/>
          </a:xfrm>
          <a:prstGeom prst="rect">
            <a:avLst/>
          </a:prstGeom>
        </p:spPr>
      </p:pic>
      <p:pic>
        <p:nvPicPr>
          <p:cNvPr id="11" name="Grafikk 10">
            <a:extLst>
              <a:ext uri="{FF2B5EF4-FFF2-40B4-BE49-F238E27FC236}">
                <a16:creationId xmlns:a16="http://schemas.microsoft.com/office/drawing/2014/main" id="{A9003DF6-0D61-9798-DA2F-455F4E19D7A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9911319">
            <a:off x="6096000" y="889865"/>
            <a:ext cx="473425" cy="432000"/>
          </a:xfrm>
          <a:prstGeom prst="rect">
            <a:avLst/>
          </a:prstGeom>
        </p:spPr>
      </p:pic>
      <p:pic>
        <p:nvPicPr>
          <p:cNvPr id="13" name="Grafikk 12">
            <a:extLst>
              <a:ext uri="{FF2B5EF4-FFF2-40B4-BE49-F238E27FC236}">
                <a16:creationId xmlns:a16="http://schemas.microsoft.com/office/drawing/2014/main" id="{9EFD66B0-21F6-9A7F-C807-0946AE0D23C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477739">
            <a:off x="10944225" y="911225"/>
            <a:ext cx="432000" cy="432000"/>
          </a:xfrm>
          <a:prstGeom prst="rect">
            <a:avLst/>
          </a:prstGeom>
        </p:spPr>
      </p:pic>
      <p:pic>
        <p:nvPicPr>
          <p:cNvPr id="15" name="Grafikk 14">
            <a:extLst>
              <a:ext uri="{FF2B5EF4-FFF2-40B4-BE49-F238E27FC236}">
                <a16:creationId xmlns:a16="http://schemas.microsoft.com/office/drawing/2014/main" id="{F7DBF91B-6090-7378-9ADC-1775C17D3E1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50413" y="5297488"/>
            <a:ext cx="762000" cy="762000"/>
          </a:xfrm>
          <a:prstGeom prst="rect">
            <a:avLst/>
          </a:prstGeom>
        </p:spPr>
      </p:pic>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9BE7A87D-FAE1-437E-AD81-C434CEDE7C95}"/>
              </a:ext>
            </a:extLst>
          </p:cNvPr>
          <p:cNvSpPr/>
          <p:nvPr/>
        </p:nvSpPr>
        <p:spPr>
          <a:xfrm rot="5400000">
            <a:off x="6477794" y="1105694"/>
            <a:ext cx="2012950" cy="2662238"/>
          </a:xfrm>
          <a:prstGeom prst="roundRect">
            <a:avLst>
              <a:gd name="adj" fmla="val 16474"/>
            </a:avLst>
          </a:prstGeom>
          <a:solidFill>
            <a:srgbClr val="82A8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endParaRPr>
          </a:p>
        </p:txBody>
      </p:sp>
      <p:sp>
        <p:nvSpPr>
          <p:cNvPr id="6" name="Rounded Rectangle 5">
            <a:extLst>
              <a:ext uri="{FF2B5EF4-FFF2-40B4-BE49-F238E27FC236}">
                <a16:creationId xmlns:a16="http://schemas.microsoft.com/office/drawing/2014/main" id="{FC5753DA-34C4-7EC8-7FB9-578B1DB7E87C}"/>
              </a:ext>
            </a:extLst>
          </p:cNvPr>
          <p:cNvSpPr/>
          <p:nvPr/>
        </p:nvSpPr>
        <p:spPr>
          <a:xfrm rot="5400000">
            <a:off x="9230519" y="3201194"/>
            <a:ext cx="2012950" cy="2662238"/>
          </a:xfrm>
          <a:prstGeom prst="roundRect">
            <a:avLst>
              <a:gd name="adj" fmla="val 20011"/>
            </a:avLst>
          </a:prstGeom>
          <a:solidFill>
            <a:srgbClr val="5A75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endParaRPr>
          </a:p>
        </p:txBody>
      </p:sp>
      <p:sp>
        <p:nvSpPr>
          <p:cNvPr id="26632" name="TextBox 26">
            <a:extLst>
              <a:ext uri="{FF2B5EF4-FFF2-40B4-BE49-F238E27FC236}">
                <a16:creationId xmlns:a16="http://schemas.microsoft.com/office/drawing/2014/main" id="{66D1456F-1156-0320-7E61-AAA8604BB26B}"/>
              </a:ext>
            </a:extLst>
          </p:cNvPr>
          <p:cNvSpPr txBox="1">
            <a:spLocks noChangeArrowheads="1"/>
          </p:cNvSpPr>
          <p:nvPr/>
        </p:nvSpPr>
        <p:spPr bwMode="auto">
          <a:xfrm>
            <a:off x="830843" y="2563821"/>
            <a:ext cx="4839527"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nb-NO" altLang="nb-NO" sz="1200" dirty="0">
                <a:solidFill>
                  <a:srgbClr val="202122"/>
                </a:solidFill>
                <a:latin typeface="Nunito" pitchFamily="2" charset="0"/>
              </a:rPr>
              <a:t>Et samvirkeforetak er </a:t>
            </a:r>
            <a:r>
              <a:rPr lang="nb-NO" altLang="nb-NO" sz="1200" dirty="0">
                <a:latin typeface="Nunito" pitchFamily="2" charset="0"/>
              </a:rPr>
              <a:t>til</a:t>
            </a:r>
            <a:r>
              <a:rPr lang="nb-NO" altLang="nb-NO" sz="1200" b="1" dirty="0">
                <a:solidFill>
                  <a:srgbClr val="82A853"/>
                </a:solidFill>
                <a:latin typeface="Nunito" pitchFamily="2" charset="0"/>
              </a:rPr>
              <a:t> NYTTE </a:t>
            </a:r>
            <a:r>
              <a:rPr lang="nb-NO" altLang="nb-NO" sz="1200" dirty="0">
                <a:solidFill>
                  <a:srgbClr val="202122"/>
                </a:solidFill>
                <a:latin typeface="Nunito" pitchFamily="2" charset="0"/>
              </a:rPr>
              <a:t>for brukerne og </a:t>
            </a:r>
            <a:r>
              <a:rPr lang="nb-NO" altLang="nb-NO" sz="1200" b="1" dirty="0">
                <a:solidFill>
                  <a:srgbClr val="82A853"/>
                </a:solidFill>
                <a:latin typeface="Nunito" pitchFamily="2" charset="0"/>
              </a:rPr>
              <a:t>EIES </a:t>
            </a:r>
            <a:r>
              <a:rPr lang="nb-NO" altLang="nb-NO" sz="1200" dirty="0">
                <a:latin typeface="Nunito" pitchFamily="2" charset="0"/>
              </a:rPr>
              <a:t>av </a:t>
            </a:r>
            <a:r>
              <a:rPr lang="nb-NO" altLang="nb-NO" sz="1200" dirty="0">
                <a:solidFill>
                  <a:srgbClr val="202122"/>
                </a:solidFill>
                <a:latin typeface="Nunito" pitchFamily="2" charset="0"/>
              </a:rPr>
              <a:t>brukerne</a:t>
            </a:r>
            <a:endParaRPr lang="id-ID" altLang="nb-NO" sz="1200" dirty="0">
              <a:latin typeface="Nunito" pitchFamily="2" charset="0"/>
            </a:endParaRPr>
          </a:p>
        </p:txBody>
      </p:sp>
      <p:sp>
        <p:nvSpPr>
          <p:cNvPr id="26633" name="TextBox 27">
            <a:extLst>
              <a:ext uri="{FF2B5EF4-FFF2-40B4-BE49-F238E27FC236}">
                <a16:creationId xmlns:a16="http://schemas.microsoft.com/office/drawing/2014/main" id="{D2FF0B78-A70E-6C74-1B44-5E2ACFB29E9D}"/>
              </a:ext>
            </a:extLst>
          </p:cNvPr>
          <p:cNvSpPr txBox="1">
            <a:spLocks noChangeArrowheads="1"/>
          </p:cNvSpPr>
          <p:nvPr/>
        </p:nvSpPr>
        <p:spPr bwMode="auto">
          <a:xfrm>
            <a:off x="830844" y="2989383"/>
            <a:ext cx="23837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nb-NO" altLang="nb-NO" sz="1400" b="1" dirty="0">
                <a:solidFill>
                  <a:srgbClr val="F28705"/>
                </a:solidFill>
                <a:latin typeface="Nunito" pitchFamily="2" charset="0"/>
              </a:rPr>
              <a:t>Tre grunnleggende krav</a:t>
            </a:r>
            <a:endParaRPr lang="id-ID" altLang="nb-NO" sz="1400" b="1" dirty="0">
              <a:solidFill>
                <a:srgbClr val="F28705"/>
              </a:solidFill>
              <a:latin typeface="Nunito" pitchFamily="2" charset="0"/>
            </a:endParaRPr>
          </a:p>
        </p:txBody>
      </p:sp>
      <p:sp>
        <p:nvSpPr>
          <p:cNvPr id="26635" name="TextBox 29">
            <a:extLst>
              <a:ext uri="{FF2B5EF4-FFF2-40B4-BE49-F238E27FC236}">
                <a16:creationId xmlns:a16="http://schemas.microsoft.com/office/drawing/2014/main" id="{9CA78D60-B68E-66E2-A943-2CC0F1BBF1A7}"/>
              </a:ext>
            </a:extLst>
          </p:cNvPr>
          <p:cNvSpPr txBox="1">
            <a:spLocks noChangeArrowheads="1"/>
          </p:cNvSpPr>
          <p:nvPr/>
        </p:nvSpPr>
        <p:spPr bwMode="auto">
          <a:xfrm>
            <a:off x="6635928" y="2144425"/>
            <a:ext cx="169668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nb-NO" altLang="nb-NO" sz="1600" b="1" dirty="0">
                <a:solidFill>
                  <a:schemeClr val="bg1"/>
                </a:solidFill>
                <a:latin typeface="Nunito" pitchFamily="2" charset="0"/>
              </a:rPr>
              <a:t>Et samvirke er BRUKERSTYRT</a:t>
            </a:r>
            <a:endParaRPr lang="id-ID" altLang="nb-NO" sz="1600" b="1" dirty="0">
              <a:solidFill>
                <a:schemeClr val="bg1"/>
              </a:solidFill>
              <a:latin typeface="Nunito" pitchFamily="2" charset="0"/>
            </a:endParaRPr>
          </a:p>
        </p:txBody>
      </p:sp>
      <p:sp>
        <p:nvSpPr>
          <p:cNvPr id="5" name="Rectangle: Rounded Corners 11">
            <a:extLst>
              <a:ext uri="{FF2B5EF4-FFF2-40B4-BE49-F238E27FC236}">
                <a16:creationId xmlns:a16="http://schemas.microsoft.com/office/drawing/2014/main" id="{61098D84-6471-A55A-337E-62D0720D329D}"/>
              </a:ext>
            </a:extLst>
          </p:cNvPr>
          <p:cNvSpPr/>
          <p:nvPr/>
        </p:nvSpPr>
        <p:spPr>
          <a:xfrm rot="5400000">
            <a:off x="11037094" y="5826919"/>
            <a:ext cx="369888" cy="863600"/>
          </a:xfrm>
          <a:prstGeom prst="roundRect">
            <a:avLst>
              <a:gd name="adj" fmla="val 50000"/>
            </a:avLst>
          </a:prstGeom>
          <a:gradFill>
            <a:gsLst>
              <a:gs pos="0">
                <a:srgbClr val="007367"/>
              </a:gs>
              <a:gs pos="100000">
                <a:srgbClr val="00736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7" name="Slide Number Placeholder 3">
            <a:extLst>
              <a:ext uri="{FF2B5EF4-FFF2-40B4-BE49-F238E27FC236}">
                <a16:creationId xmlns:a16="http://schemas.microsoft.com/office/drawing/2014/main" id="{6A0C5005-DF6B-EC46-C3D6-DDCD6D893119}"/>
              </a:ext>
            </a:extLst>
          </p:cNvPr>
          <p:cNvSpPr txBox="1">
            <a:spLocks/>
          </p:cNvSpPr>
          <p:nvPr/>
        </p:nvSpPr>
        <p:spPr bwMode="auto">
          <a:xfrm>
            <a:off x="10987088" y="6118225"/>
            <a:ext cx="47148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fld id="{B2B5A345-A607-45DF-A75F-9CE106888AFE}" type="slidenum">
              <a:rPr lang="en-US" altLang="nb-NO" sz="1400">
                <a:solidFill>
                  <a:schemeClr val="bg1"/>
                </a:solidFill>
                <a:latin typeface="Poppins SemiBold" panose="00000700000000000000" pitchFamily="2" charset="0"/>
                <a:cs typeface="Poppins SemiBold" panose="00000700000000000000" pitchFamily="2" charset="0"/>
              </a:rPr>
              <a:pPr algn="ctr" eaLnBrk="1" hangingPunct="1"/>
              <a:t>7</a:t>
            </a:fld>
            <a:endParaRPr lang="en-US" altLang="nb-NO" sz="1400">
              <a:solidFill>
                <a:schemeClr val="bg1"/>
              </a:solidFill>
              <a:latin typeface="Poppins SemiBold" panose="00000700000000000000" pitchFamily="2" charset="0"/>
              <a:cs typeface="Poppins SemiBold" panose="00000700000000000000" pitchFamily="2" charset="0"/>
            </a:endParaRPr>
          </a:p>
        </p:txBody>
      </p:sp>
      <p:pic>
        <p:nvPicPr>
          <p:cNvPr id="8" name="Bilde 7">
            <a:extLst>
              <a:ext uri="{FF2B5EF4-FFF2-40B4-BE49-F238E27FC236}">
                <a16:creationId xmlns:a16="http://schemas.microsoft.com/office/drawing/2014/main" id="{AE777524-7042-EB9B-9499-5FB5D418E7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834" y="357376"/>
            <a:ext cx="1969200" cy="539561"/>
          </a:xfrm>
          <a:prstGeom prst="rect">
            <a:avLst/>
          </a:prstGeom>
        </p:spPr>
      </p:pic>
      <p:sp>
        <p:nvSpPr>
          <p:cNvPr id="9" name="TextBox 7">
            <a:extLst>
              <a:ext uri="{FF2B5EF4-FFF2-40B4-BE49-F238E27FC236}">
                <a16:creationId xmlns:a16="http://schemas.microsoft.com/office/drawing/2014/main" id="{39B96323-A6F3-D860-7344-EA50869075D0}"/>
              </a:ext>
            </a:extLst>
          </p:cNvPr>
          <p:cNvSpPr txBox="1"/>
          <p:nvPr/>
        </p:nvSpPr>
        <p:spPr>
          <a:xfrm>
            <a:off x="830844" y="1316843"/>
            <a:ext cx="3606800" cy="1323439"/>
          </a:xfrm>
          <a:prstGeom prst="rect">
            <a:avLst/>
          </a:prstGeom>
          <a:noFill/>
        </p:spPr>
        <p:txBody>
          <a:bodyPr>
            <a:spAutoFit/>
          </a:bodyPr>
          <a:lstStyle/>
          <a:p>
            <a:pPr eaLnBrk="1" fontAlgn="auto" hangingPunct="1">
              <a:spcBef>
                <a:spcPts val="0"/>
              </a:spcBef>
              <a:spcAft>
                <a:spcPts val="0"/>
              </a:spcAft>
              <a:defRPr/>
            </a:pPr>
            <a:r>
              <a:rPr lang="nb-NO" sz="4000" b="1" dirty="0">
                <a:solidFill>
                  <a:srgbClr val="01474F"/>
                </a:solidFill>
                <a:latin typeface="Poppins SemiBold" panose="00000700000000000000" pitchFamily="2" charset="0"/>
                <a:cs typeface="Poppins SemiBold" panose="00000700000000000000" pitchFamily="2" charset="0"/>
              </a:rPr>
              <a:t>Eieren</a:t>
            </a:r>
          </a:p>
          <a:p>
            <a:pPr eaLnBrk="1" fontAlgn="auto" hangingPunct="1">
              <a:spcBef>
                <a:spcPts val="0"/>
              </a:spcBef>
              <a:spcAft>
                <a:spcPts val="0"/>
              </a:spcAft>
              <a:defRPr/>
            </a:pPr>
            <a:r>
              <a:rPr lang="nb-NO" sz="4000" b="1" dirty="0">
                <a:solidFill>
                  <a:srgbClr val="01474F"/>
                </a:solidFill>
                <a:latin typeface="Poppins SemiBold" panose="00000700000000000000" pitchFamily="2" charset="0"/>
                <a:cs typeface="Poppins SemiBold" panose="00000700000000000000" pitchFamily="2" charset="0"/>
              </a:rPr>
              <a:t>i </a:t>
            </a:r>
            <a:r>
              <a:rPr lang="nb-NO" sz="4000" b="1" dirty="0">
                <a:solidFill>
                  <a:srgbClr val="5A7532"/>
                </a:solidFill>
                <a:latin typeface="Poppins SemiBold" panose="00000700000000000000" pitchFamily="2" charset="0"/>
                <a:cs typeface="Poppins SemiBold" panose="00000700000000000000" pitchFamily="2" charset="0"/>
              </a:rPr>
              <a:t>SENTRUM!</a:t>
            </a:r>
          </a:p>
        </p:txBody>
      </p:sp>
      <p:sp>
        <p:nvSpPr>
          <p:cNvPr id="10" name="Oval 15">
            <a:extLst>
              <a:ext uri="{FF2B5EF4-FFF2-40B4-BE49-F238E27FC236}">
                <a16:creationId xmlns:a16="http://schemas.microsoft.com/office/drawing/2014/main" id="{91B1C98C-3C4C-F21B-444E-E0E03D21BEB5}"/>
              </a:ext>
            </a:extLst>
          </p:cNvPr>
          <p:cNvSpPr/>
          <p:nvPr/>
        </p:nvSpPr>
        <p:spPr>
          <a:xfrm>
            <a:off x="11653838" y="595915"/>
            <a:ext cx="279400" cy="279400"/>
          </a:xfrm>
          <a:prstGeom prst="ellipse">
            <a:avLst/>
          </a:prstGeom>
          <a:solidFill>
            <a:srgbClr val="F287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pic>
        <p:nvPicPr>
          <p:cNvPr id="11" name="Grafikk 10">
            <a:extLst>
              <a:ext uri="{FF2B5EF4-FFF2-40B4-BE49-F238E27FC236}">
                <a16:creationId xmlns:a16="http://schemas.microsoft.com/office/drawing/2014/main" id="{D5D3DC52-A06F-94FF-4F46-59D5B1A76F5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9911319">
            <a:off x="5532021" y="443494"/>
            <a:ext cx="473425" cy="432000"/>
          </a:xfrm>
          <a:prstGeom prst="rect">
            <a:avLst/>
          </a:prstGeom>
        </p:spPr>
      </p:pic>
      <p:pic>
        <p:nvPicPr>
          <p:cNvPr id="13" name="Grafikk 12">
            <a:extLst>
              <a:ext uri="{FF2B5EF4-FFF2-40B4-BE49-F238E27FC236}">
                <a16:creationId xmlns:a16="http://schemas.microsoft.com/office/drawing/2014/main" id="{36B8BE57-2B95-4BB7-F661-9FEF74BA431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8113" y="5311775"/>
            <a:ext cx="762000" cy="762000"/>
          </a:xfrm>
          <a:prstGeom prst="rect">
            <a:avLst/>
          </a:prstGeom>
        </p:spPr>
      </p:pic>
      <p:sp>
        <p:nvSpPr>
          <p:cNvPr id="14" name="TextBox 29">
            <a:extLst>
              <a:ext uri="{FF2B5EF4-FFF2-40B4-BE49-F238E27FC236}">
                <a16:creationId xmlns:a16="http://schemas.microsoft.com/office/drawing/2014/main" id="{5C7AC9B5-D228-25BC-E646-9562A05051E5}"/>
              </a:ext>
            </a:extLst>
          </p:cNvPr>
          <p:cNvSpPr txBox="1">
            <a:spLocks noChangeArrowheads="1"/>
          </p:cNvSpPr>
          <p:nvPr/>
        </p:nvSpPr>
        <p:spPr bwMode="auto">
          <a:xfrm>
            <a:off x="9203099" y="4116814"/>
            <a:ext cx="206779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nb-NO" altLang="nb-NO" sz="1600" b="1" dirty="0">
                <a:solidFill>
                  <a:schemeClr val="bg1"/>
                </a:solidFill>
                <a:latin typeface="Nunito" pitchFamily="2" charset="0"/>
              </a:rPr>
              <a:t>Et samvirke har som formål å levere BRUKERNYTTE</a:t>
            </a:r>
            <a:endParaRPr lang="id-ID" altLang="nb-NO" sz="1600" b="1" dirty="0">
              <a:solidFill>
                <a:schemeClr val="bg1"/>
              </a:solidFill>
              <a:latin typeface="Nunito" pitchFamily="2" charset="0"/>
            </a:endParaRPr>
          </a:p>
        </p:txBody>
      </p:sp>
      <p:sp>
        <p:nvSpPr>
          <p:cNvPr id="16" name="Rounded Rectangle 14">
            <a:extLst>
              <a:ext uri="{FF2B5EF4-FFF2-40B4-BE49-F238E27FC236}">
                <a16:creationId xmlns:a16="http://schemas.microsoft.com/office/drawing/2014/main" id="{1A6DDB9C-158E-13C5-A66A-C2888F5427D1}"/>
              </a:ext>
            </a:extLst>
          </p:cNvPr>
          <p:cNvSpPr/>
          <p:nvPr/>
        </p:nvSpPr>
        <p:spPr>
          <a:xfrm rot="5400000">
            <a:off x="3725069" y="3201193"/>
            <a:ext cx="2012950" cy="2662238"/>
          </a:xfrm>
          <a:prstGeom prst="roundRect">
            <a:avLst>
              <a:gd name="adj" fmla="val 16474"/>
            </a:avLst>
          </a:prstGeom>
          <a:solidFill>
            <a:srgbClr val="F287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endParaRPr>
          </a:p>
        </p:txBody>
      </p:sp>
      <p:sp>
        <p:nvSpPr>
          <p:cNvPr id="17" name="TextBox 29">
            <a:extLst>
              <a:ext uri="{FF2B5EF4-FFF2-40B4-BE49-F238E27FC236}">
                <a16:creationId xmlns:a16="http://schemas.microsoft.com/office/drawing/2014/main" id="{C2ED1FD4-45AE-5A51-3177-CE83E5824BE2}"/>
              </a:ext>
            </a:extLst>
          </p:cNvPr>
          <p:cNvSpPr txBox="1">
            <a:spLocks noChangeArrowheads="1"/>
          </p:cNvSpPr>
          <p:nvPr/>
        </p:nvSpPr>
        <p:spPr bwMode="auto">
          <a:xfrm>
            <a:off x="3947319" y="4239924"/>
            <a:ext cx="15684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nb-NO" altLang="nb-NO" sz="1600" b="1" dirty="0">
                <a:solidFill>
                  <a:schemeClr val="bg1"/>
                </a:solidFill>
                <a:latin typeface="Nunito" pitchFamily="2" charset="0"/>
              </a:rPr>
              <a:t>Et samvirke er BRUKEREID</a:t>
            </a:r>
            <a:endParaRPr lang="id-ID" altLang="nb-NO" sz="1600" b="1" dirty="0">
              <a:solidFill>
                <a:schemeClr val="bg1"/>
              </a:solidFill>
              <a:latin typeface="Nunito" pitchFamily="2" charset="0"/>
            </a:endParaRPr>
          </a:p>
        </p:txBody>
      </p:sp>
      <p:pic>
        <p:nvPicPr>
          <p:cNvPr id="2" name="Plassholder for bilde 6" descr="Et bilde som inneholder gress, person, utendørs&#10;&#10;Automatisk generert beskrivelse">
            <a:extLst>
              <a:ext uri="{FF2B5EF4-FFF2-40B4-BE49-F238E27FC236}">
                <a16:creationId xmlns:a16="http://schemas.microsoft.com/office/drawing/2014/main" id="{DA559B84-5C1D-30C1-ABF8-BFC2316E488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6153150" y="3525835"/>
            <a:ext cx="2662238" cy="3332162"/>
          </a:xfrm>
          <a:custGeom>
            <a:avLst/>
            <a:gdLst>
              <a:gd name="connsiteX0" fmla="*/ 384764 w 2661621"/>
              <a:gd name="connsiteY0" fmla="*/ 0 h 3332597"/>
              <a:gd name="connsiteX1" fmla="*/ 2276856 w 2661621"/>
              <a:gd name="connsiteY1" fmla="*/ 0 h 3332597"/>
              <a:gd name="connsiteX2" fmla="*/ 2661621 w 2661621"/>
              <a:gd name="connsiteY2" fmla="*/ 384764 h 3332597"/>
              <a:gd name="connsiteX3" fmla="*/ 2661621 w 2661621"/>
              <a:gd name="connsiteY3" fmla="*/ 3332597 h 3332597"/>
              <a:gd name="connsiteX4" fmla="*/ 0 w 2661621"/>
              <a:gd name="connsiteY4" fmla="*/ 3332596 h 3332597"/>
              <a:gd name="connsiteX5" fmla="*/ 0 w 2661621"/>
              <a:gd name="connsiteY5" fmla="*/ 384764 h 3332597"/>
              <a:gd name="connsiteX6" fmla="*/ 384764 w 2661621"/>
              <a:gd name="connsiteY6" fmla="*/ 0 h 333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1621" h="3332597">
                <a:moveTo>
                  <a:pt x="384764" y="0"/>
                </a:moveTo>
                <a:lnTo>
                  <a:pt x="2276856" y="0"/>
                </a:lnTo>
                <a:cubicBezTo>
                  <a:pt x="2489354" y="0"/>
                  <a:pt x="2661621" y="172265"/>
                  <a:pt x="2661621" y="384764"/>
                </a:cubicBezTo>
                <a:lnTo>
                  <a:pt x="2661621" y="3332597"/>
                </a:lnTo>
                <a:lnTo>
                  <a:pt x="0" y="3332596"/>
                </a:lnTo>
                <a:lnTo>
                  <a:pt x="0" y="384764"/>
                </a:lnTo>
                <a:cubicBezTo>
                  <a:pt x="0" y="172265"/>
                  <a:pt x="172265" y="0"/>
                  <a:pt x="384764" y="0"/>
                </a:cubicBezTo>
                <a:close/>
              </a:path>
            </a:pathLst>
          </a:custGeom>
          <a:solidFill>
            <a:schemeClr val="bg1">
              <a:lumMod val="95000"/>
            </a:schemeClr>
          </a:solidFill>
        </p:spPr>
      </p:pic>
      <p:pic>
        <p:nvPicPr>
          <p:cNvPr id="12" name="Plassholder for bilde 6" descr="Et bilde som inneholder gress, person, utendørs&#10;&#10;Automatisk generert beskrivelse">
            <a:extLst>
              <a:ext uri="{FF2B5EF4-FFF2-40B4-BE49-F238E27FC236}">
                <a16:creationId xmlns:a16="http://schemas.microsoft.com/office/drawing/2014/main" id="{DAA09507-43BF-A511-A47E-01EDD3B0320D}"/>
              </a:ext>
            </a:extLst>
          </p:cNvPr>
          <p:cNvPicPr>
            <a:picLocks noChangeAspect="1"/>
          </p:cNvPicPr>
          <p:nvPr/>
        </p:nvPicPr>
        <p:blipFill rotWithShape="1">
          <a:blip r:embed="rId9">
            <a:extLst>
              <a:ext uri="{28A0092B-C50C-407E-A947-70E740481C1C}">
                <a14:useLocalDpi xmlns:a14="http://schemas.microsoft.com/office/drawing/2010/main" val="0"/>
              </a:ext>
            </a:extLst>
          </a:blip>
          <a:srcRect b="-24142"/>
          <a:stretch/>
        </p:blipFill>
        <p:spPr>
          <a:xfrm>
            <a:off x="3400425" y="5620038"/>
            <a:ext cx="2662238" cy="3332162"/>
          </a:xfrm>
          <a:custGeom>
            <a:avLst/>
            <a:gdLst>
              <a:gd name="connsiteX0" fmla="*/ 384764 w 2661621"/>
              <a:gd name="connsiteY0" fmla="*/ 0 h 3332597"/>
              <a:gd name="connsiteX1" fmla="*/ 2276856 w 2661621"/>
              <a:gd name="connsiteY1" fmla="*/ 0 h 3332597"/>
              <a:gd name="connsiteX2" fmla="*/ 2661621 w 2661621"/>
              <a:gd name="connsiteY2" fmla="*/ 384764 h 3332597"/>
              <a:gd name="connsiteX3" fmla="*/ 2661621 w 2661621"/>
              <a:gd name="connsiteY3" fmla="*/ 3332597 h 3332597"/>
              <a:gd name="connsiteX4" fmla="*/ 0 w 2661621"/>
              <a:gd name="connsiteY4" fmla="*/ 3332596 h 3332597"/>
              <a:gd name="connsiteX5" fmla="*/ 0 w 2661621"/>
              <a:gd name="connsiteY5" fmla="*/ 384764 h 3332597"/>
              <a:gd name="connsiteX6" fmla="*/ 384764 w 2661621"/>
              <a:gd name="connsiteY6" fmla="*/ 0 h 333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1621" h="3332597">
                <a:moveTo>
                  <a:pt x="384764" y="0"/>
                </a:moveTo>
                <a:lnTo>
                  <a:pt x="2276856" y="0"/>
                </a:lnTo>
                <a:cubicBezTo>
                  <a:pt x="2489354" y="0"/>
                  <a:pt x="2661621" y="172265"/>
                  <a:pt x="2661621" y="384764"/>
                </a:cubicBezTo>
                <a:lnTo>
                  <a:pt x="2661621" y="3332597"/>
                </a:lnTo>
                <a:lnTo>
                  <a:pt x="0" y="3332596"/>
                </a:lnTo>
                <a:lnTo>
                  <a:pt x="0" y="384764"/>
                </a:lnTo>
                <a:cubicBezTo>
                  <a:pt x="0" y="172265"/>
                  <a:pt x="172265" y="0"/>
                  <a:pt x="384764" y="0"/>
                </a:cubicBezTo>
                <a:close/>
              </a:path>
            </a:pathLst>
          </a:custGeom>
          <a:solidFill>
            <a:schemeClr val="bg1">
              <a:lumMod val="95000"/>
            </a:schemeClr>
          </a:solidFill>
        </p:spPr>
      </p:pic>
      <p:pic>
        <p:nvPicPr>
          <p:cNvPr id="23" name="Plassholder for bilde 8" descr="Et bilde som inneholder gress, person, utendørs&#10;&#10;Automatisk generert beskrivelse">
            <a:extLst>
              <a:ext uri="{FF2B5EF4-FFF2-40B4-BE49-F238E27FC236}">
                <a16:creationId xmlns:a16="http://schemas.microsoft.com/office/drawing/2014/main" id="{47040E19-117D-474C-E610-3DE2C356C583}"/>
              </a:ext>
            </a:extLst>
          </p:cNvPr>
          <p:cNvPicPr>
            <a:picLocks noGrp="1" noChangeAspect="1"/>
          </p:cNvPicPr>
          <p:nvPr>
            <p:ph type="pic" sz="quarter" idx="10"/>
          </p:nvPr>
        </p:nvPicPr>
        <p:blipFill>
          <a:blip r:embed="rId10">
            <a:extLst>
              <a:ext uri="{28A0092B-C50C-407E-A947-70E740481C1C}">
                <a14:useLocalDpi xmlns:a14="http://schemas.microsoft.com/office/drawing/2010/main" val="0"/>
              </a:ext>
            </a:extLst>
          </a:blip>
          <a:srcRect/>
          <a:stretch>
            <a:fillRect/>
          </a:stretch>
        </p:blipFill>
        <p:spPr>
          <a:xfrm>
            <a:off x="8905875" y="0"/>
            <a:ext cx="2662238" cy="3443288"/>
          </a:xfrm>
        </p:spPr>
      </p:pic>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684CA23-3342-C919-0674-B283BEA91067}"/>
              </a:ext>
            </a:extLst>
          </p:cNvPr>
          <p:cNvSpPr/>
          <p:nvPr/>
        </p:nvSpPr>
        <p:spPr>
          <a:xfrm>
            <a:off x="0" y="0"/>
            <a:ext cx="6096000" cy="6858000"/>
          </a:xfrm>
          <a:prstGeom prst="rect">
            <a:avLst/>
          </a:prstGeom>
          <a:solidFill>
            <a:srgbClr val="82A8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Freeform 16">
            <a:extLst>
              <a:ext uri="{FF2B5EF4-FFF2-40B4-BE49-F238E27FC236}">
                <a16:creationId xmlns:a16="http://schemas.microsoft.com/office/drawing/2014/main" id="{201385FB-6A42-EA48-CB03-3D4DF2BAFA1C}"/>
              </a:ext>
            </a:extLst>
          </p:cNvPr>
          <p:cNvSpPr/>
          <p:nvPr/>
        </p:nvSpPr>
        <p:spPr>
          <a:xfrm>
            <a:off x="4911725" y="3176588"/>
            <a:ext cx="2368550" cy="615950"/>
          </a:xfrm>
          <a:custGeom>
            <a:avLst/>
            <a:gdLst>
              <a:gd name="connsiteX0" fmla="*/ 1183786 w 2367575"/>
              <a:gd name="connsiteY0" fmla="*/ 0 h 615879"/>
              <a:gd name="connsiteX1" fmla="*/ 2276000 w 2367575"/>
              <a:gd name="connsiteY1" fmla="*/ 452410 h 615879"/>
              <a:gd name="connsiteX2" fmla="*/ 2367575 w 2367575"/>
              <a:gd name="connsiteY2" fmla="*/ 553168 h 615879"/>
              <a:gd name="connsiteX3" fmla="*/ 2323596 w 2367575"/>
              <a:gd name="connsiteY3" fmla="*/ 611980 h 615879"/>
              <a:gd name="connsiteX4" fmla="*/ 2320053 w 2367575"/>
              <a:gd name="connsiteY4" fmla="*/ 615879 h 615879"/>
              <a:gd name="connsiteX5" fmla="*/ 2228260 w 2367575"/>
              <a:gd name="connsiteY5" fmla="*/ 514881 h 615879"/>
              <a:gd name="connsiteX6" fmla="*/ 1183787 w 2367575"/>
              <a:gd name="connsiteY6" fmla="*/ 82246 h 615879"/>
              <a:gd name="connsiteX7" fmla="*/ 139314 w 2367575"/>
              <a:gd name="connsiteY7" fmla="*/ 514881 h 615879"/>
              <a:gd name="connsiteX8" fmla="*/ 47522 w 2367575"/>
              <a:gd name="connsiteY8" fmla="*/ 615878 h 615879"/>
              <a:gd name="connsiteX9" fmla="*/ 43980 w 2367575"/>
              <a:gd name="connsiteY9" fmla="*/ 611980 h 615879"/>
              <a:gd name="connsiteX10" fmla="*/ 0 w 2367575"/>
              <a:gd name="connsiteY10" fmla="*/ 553166 h 615879"/>
              <a:gd name="connsiteX11" fmla="*/ 91573 w 2367575"/>
              <a:gd name="connsiteY11" fmla="*/ 452410 h 615879"/>
              <a:gd name="connsiteX12" fmla="*/ 1183786 w 2367575"/>
              <a:gd name="connsiteY12" fmla="*/ 0 h 61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67575" h="615879">
                <a:moveTo>
                  <a:pt x="1183786" y="0"/>
                </a:moveTo>
                <a:cubicBezTo>
                  <a:pt x="1610322" y="0"/>
                  <a:pt x="1996478" y="172888"/>
                  <a:pt x="2276000" y="452410"/>
                </a:cubicBezTo>
                <a:lnTo>
                  <a:pt x="2367575" y="553168"/>
                </a:lnTo>
                <a:lnTo>
                  <a:pt x="2323596" y="611980"/>
                </a:lnTo>
                <a:lnTo>
                  <a:pt x="2320053" y="615879"/>
                </a:lnTo>
                <a:lnTo>
                  <a:pt x="2228260" y="514881"/>
                </a:lnTo>
                <a:cubicBezTo>
                  <a:pt x="1960956" y="247577"/>
                  <a:pt x="1591679" y="82246"/>
                  <a:pt x="1183787" y="82246"/>
                </a:cubicBezTo>
                <a:cubicBezTo>
                  <a:pt x="775895" y="82246"/>
                  <a:pt x="406618" y="247577"/>
                  <a:pt x="139314" y="514881"/>
                </a:cubicBezTo>
                <a:lnTo>
                  <a:pt x="47522" y="615878"/>
                </a:lnTo>
                <a:lnTo>
                  <a:pt x="43980" y="611980"/>
                </a:lnTo>
                <a:lnTo>
                  <a:pt x="0" y="553166"/>
                </a:lnTo>
                <a:lnTo>
                  <a:pt x="91573" y="452410"/>
                </a:lnTo>
                <a:cubicBezTo>
                  <a:pt x="371094" y="172888"/>
                  <a:pt x="757250" y="0"/>
                  <a:pt x="118378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37895" name="Group 5">
            <a:extLst>
              <a:ext uri="{FF2B5EF4-FFF2-40B4-BE49-F238E27FC236}">
                <a16:creationId xmlns:a16="http://schemas.microsoft.com/office/drawing/2014/main" id="{E18AEF22-642F-549F-193C-CE81A43541B8}"/>
              </a:ext>
            </a:extLst>
          </p:cNvPr>
          <p:cNvGrpSpPr>
            <a:grpSpLocks/>
          </p:cNvGrpSpPr>
          <p:nvPr/>
        </p:nvGrpSpPr>
        <p:grpSpPr bwMode="auto">
          <a:xfrm>
            <a:off x="8080808" y="946279"/>
            <a:ext cx="3827172" cy="4753762"/>
            <a:chOff x="7904869" y="1484077"/>
            <a:chExt cx="3826797" cy="4752557"/>
          </a:xfrm>
        </p:grpSpPr>
        <p:grpSp>
          <p:nvGrpSpPr>
            <p:cNvPr id="37903" name="Group 2">
              <a:extLst>
                <a:ext uri="{FF2B5EF4-FFF2-40B4-BE49-F238E27FC236}">
                  <a16:creationId xmlns:a16="http://schemas.microsoft.com/office/drawing/2014/main" id="{532BB6C9-0272-EF26-8E8E-0491EB051C64}"/>
                </a:ext>
              </a:extLst>
            </p:cNvPr>
            <p:cNvGrpSpPr>
              <a:grpSpLocks/>
            </p:cNvGrpSpPr>
            <p:nvPr/>
          </p:nvGrpSpPr>
          <p:grpSpPr bwMode="auto">
            <a:xfrm>
              <a:off x="7904869" y="3118260"/>
              <a:ext cx="3701687" cy="3118374"/>
              <a:chOff x="7904869" y="3003958"/>
              <a:chExt cx="3701687" cy="3118374"/>
            </a:xfrm>
          </p:grpSpPr>
          <p:sp>
            <p:nvSpPr>
              <p:cNvPr id="14" name="TextBox 13">
                <a:extLst>
                  <a:ext uri="{FF2B5EF4-FFF2-40B4-BE49-F238E27FC236}">
                    <a16:creationId xmlns:a16="http://schemas.microsoft.com/office/drawing/2014/main" id="{734ACD3E-E39D-49F9-7181-48B1DC38D45C}"/>
                  </a:ext>
                </a:extLst>
              </p:cNvPr>
              <p:cNvSpPr txBox="1"/>
              <p:nvPr/>
            </p:nvSpPr>
            <p:spPr>
              <a:xfrm>
                <a:off x="8531870" y="3283813"/>
                <a:ext cx="3074686" cy="2838519"/>
              </a:xfrm>
              <a:prstGeom prst="rect">
                <a:avLst/>
              </a:prstGeom>
              <a:noFill/>
            </p:spPr>
            <p:txBody>
              <a:bodyPr>
                <a:spAutoFit/>
              </a:bodyPr>
              <a:lstStyle/>
              <a:p>
                <a:pPr eaLnBrk="1" fontAlgn="auto" hangingPunct="1">
                  <a:lnSpc>
                    <a:spcPct val="150000"/>
                  </a:lnSpc>
                  <a:spcBef>
                    <a:spcPts val="0"/>
                  </a:spcBef>
                  <a:spcAft>
                    <a:spcPts val="0"/>
                  </a:spcAft>
                  <a:defRPr/>
                </a:pPr>
                <a:r>
                  <a:rPr lang="nb-NO" sz="1200" dirty="0">
                    <a:solidFill>
                      <a:schemeClr val="tx1">
                        <a:lumMod val="85000"/>
                        <a:lumOff val="15000"/>
                      </a:schemeClr>
                    </a:solidFill>
                    <a:latin typeface="Nunito" pitchFamily="2" charset="77"/>
                  </a:rPr>
                  <a:t>God foretaksform der medlemmenes nytte av virksomheten er viktigere enn kapitalavkastningen.</a:t>
                </a:r>
              </a:p>
              <a:p>
                <a:pPr eaLnBrk="1" fontAlgn="auto" hangingPunct="1">
                  <a:lnSpc>
                    <a:spcPct val="150000"/>
                  </a:lnSpc>
                  <a:spcBef>
                    <a:spcPts val="0"/>
                  </a:spcBef>
                  <a:spcAft>
                    <a:spcPts val="0"/>
                  </a:spcAft>
                  <a:defRPr/>
                </a:pPr>
                <a:endParaRPr lang="nb-NO" sz="1200" dirty="0">
                  <a:solidFill>
                    <a:schemeClr val="tx1">
                      <a:lumMod val="85000"/>
                      <a:lumOff val="15000"/>
                    </a:schemeClr>
                  </a:solidFill>
                  <a:latin typeface="Nunito" pitchFamily="2" charset="77"/>
                </a:endParaRPr>
              </a:p>
              <a:p>
                <a:pPr eaLnBrk="1" fontAlgn="auto" hangingPunct="1">
                  <a:lnSpc>
                    <a:spcPct val="150000"/>
                  </a:lnSpc>
                  <a:spcBef>
                    <a:spcPts val="0"/>
                  </a:spcBef>
                  <a:spcAft>
                    <a:spcPts val="0"/>
                  </a:spcAft>
                  <a:defRPr/>
                </a:pPr>
                <a:r>
                  <a:rPr lang="nb-NO" sz="1200" dirty="0">
                    <a:solidFill>
                      <a:schemeClr val="tx1">
                        <a:lumMod val="85000"/>
                        <a:lumOff val="15000"/>
                      </a:schemeClr>
                    </a:solidFill>
                    <a:latin typeface="Nunito" pitchFamily="2" charset="77"/>
                  </a:rPr>
                  <a:t>Bra for de som ønsker å skape seg sin egen arbeidsplass, og som synes det er rettferdig at overskudd fordeles etter arbeidsinnsats/deltakelse i virksomheten.</a:t>
                </a:r>
              </a:p>
              <a:p>
                <a:pPr eaLnBrk="1" fontAlgn="auto" hangingPunct="1">
                  <a:lnSpc>
                    <a:spcPct val="150000"/>
                  </a:lnSpc>
                  <a:spcBef>
                    <a:spcPts val="0"/>
                  </a:spcBef>
                  <a:spcAft>
                    <a:spcPts val="0"/>
                  </a:spcAft>
                  <a:defRPr/>
                </a:pPr>
                <a:endParaRPr lang="nb-NO" sz="1200" dirty="0">
                  <a:solidFill>
                    <a:schemeClr val="tx1">
                      <a:lumMod val="85000"/>
                      <a:lumOff val="15000"/>
                    </a:schemeClr>
                  </a:solidFill>
                  <a:latin typeface="Nunito" pitchFamily="2" charset="77"/>
                </a:endParaRPr>
              </a:p>
              <a:p>
                <a:pPr eaLnBrk="1" fontAlgn="auto" hangingPunct="1">
                  <a:lnSpc>
                    <a:spcPct val="150000"/>
                  </a:lnSpc>
                  <a:spcBef>
                    <a:spcPts val="0"/>
                  </a:spcBef>
                  <a:spcAft>
                    <a:spcPts val="0"/>
                  </a:spcAft>
                  <a:defRPr/>
                </a:pPr>
                <a:r>
                  <a:rPr lang="nb-NO" sz="1200" dirty="0">
                    <a:solidFill>
                      <a:schemeClr val="tx1">
                        <a:lumMod val="85000"/>
                        <a:lumOff val="15000"/>
                      </a:schemeClr>
                    </a:solidFill>
                    <a:latin typeface="Nunito" pitchFamily="2" charset="77"/>
                  </a:rPr>
                  <a:t>Krever lite startkapital!</a:t>
                </a:r>
                <a:endParaRPr lang="id-ID" sz="1200" dirty="0">
                  <a:solidFill>
                    <a:schemeClr val="tx1">
                      <a:lumMod val="85000"/>
                      <a:lumOff val="15000"/>
                    </a:schemeClr>
                  </a:solidFill>
                  <a:latin typeface="Nunito" pitchFamily="2" charset="77"/>
                </a:endParaRPr>
              </a:p>
            </p:txBody>
          </p:sp>
          <p:sp>
            <p:nvSpPr>
              <p:cNvPr id="37908" name="TextBox 14">
                <a:extLst>
                  <a:ext uri="{FF2B5EF4-FFF2-40B4-BE49-F238E27FC236}">
                    <a16:creationId xmlns:a16="http://schemas.microsoft.com/office/drawing/2014/main" id="{AC71DDFD-709A-C21E-0A2E-FCE0C5C2A888}"/>
                  </a:ext>
                </a:extLst>
              </p:cNvPr>
              <p:cNvSpPr txBox="1">
                <a:spLocks noChangeArrowheads="1"/>
              </p:cNvSpPr>
              <p:nvPr/>
            </p:nvSpPr>
            <p:spPr bwMode="auto">
              <a:xfrm>
                <a:off x="8532311" y="3003958"/>
                <a:ext cx="20075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nb-NO" altLang="nb-NO" sz="1400" b="1" dirty="0">
                    <a:solidFill>
                      <a:srgbClr val="01474F"/>
                    </a:solidFill>
                    <a:latin typeface="Nunito" pitchFamily="2" charset="0"/>
                  </a:rPr>
                  <a:t>God løsning fordi:</a:t>
                </a:r>
                <a:endParaRPr lang="id-ID" altLang="nb-NO" sz="1400" b="1" dirty="0">
                  <a:solidFill>
                    <a:srgbClr val="01474F"/>
                  </a:solidFill>
                  <a:latin typeface="Nunito" pitchFamily="2" charset="0"/>
                </a:endParaRPr>
              </a:p>
            </p:txBody>
          </p:sp>
          <p:sp>
            <p:nvSpPr>
              <p:cNvPr id="37909" name="TextBox 10">
                <a:extLst>
                  <a:ext uri="{FF2B5EF4-FFF2-40B4-BE49-F238E27FC236}">
                    <a16:creationId xmlns:a16="http://schemas.microsoft.com/office/drawing/2014/main" id="{7FAFA8CF-D0E0-45E6-6312-05B63FA05F9D}"/>
                  </a:ext>
                </a:extLst>
              </p:cNvPr>
              <p:cNvSpPr txBox="1">
                <a:spLocks noChangeArrowheads="1"/>
              </p:cNvSpPr>
              <p:nvPr/>
            </p:nvSpPr>
            <p:spPr bwMode="auto">
              <a:xfrm>
                <a:off x="7904869" y="3193346"/>
                <a:ext cx="7437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nb-NO" sz="2800" dirty="0">
                    <a:solidFill>
                      <a:srgbClr val="01474F"/>
                    </a:solidFill>
                    <a:latin typeface="Poppins SemiBold" panose="00000700000000000000" pitchFamily="2" charset="0"/>
                    <a:cs typeface="Poppins SemiBold" panose="00000700000000000000" pitchFamily="2" charset="0"/>
                  </a:rPr>
                  <a:t>02</a:t>
                </a:r>
                <a:endParaRPr lang="id-ID" altLang="nb-NO" sz="2800" b="1" dirty="0">
                  <a:solidFill>
                    <a:srgbClr val="01474F"/>
                  </a:solidFill>
                  <a:latin typeface="Poppins SemiBold" panose="00000700000000000000" pitchFamily="2" charset="0"/>
                  <a:cs typeface="Poppins SemiBold" panose="00000700000000000000" pitchFamily="2" charset="0"/>
                </a:endParaRPr>
              </a:p>
            </p:txBody>
          </p:sp>
        </p:grpSp>
        <p:sp>
          <p:nvSpPr>
            <p:cNvPr id="21" name="TextBox 20">
              <a:extLst>
                <a:ext uri="{FF2B5EF4-FFF2-40B4-BE49-F238E27FC236}">
                  <a16:creationId xmlns:a16="http://schemas.microsoft.com/office/drawing/2014/main" id="{52E48C26-C538-7409-53C0-3C8266C8C6DB}"/>
                </a:ext>
              </a:extLst>
            </p:cNvPr>
            <p:cNvSpPr txBox="1"/>
            <p:nvPr/>
          </p:nvSpPr>
          <p:spPr>
            <a:xfrm>
              <a:off x="8531869" y="1763406"/>
              <a:ext cx="3199797" cy="623090"/>
            </a:xfrm>
            <a:prstGeom prst="rect">
              <a:avLst/>
            </a:prstGeom>
            <a:noFill/>
          </p:spPr>
          <p:txBody>
            <a:bodyPr wrap="square">
              <a:spAutoFit/>
            </a:bodyPr>
            <a:lstStyle/>
            <a:p>
              <a:pPr eaLnBrk="1" fontAlgn="auto" hangingPunct="1">
                <a:lnSpc>
                  <a:spcPct val="150000"/>
                </a:lnSpc>
                <a:spcBef>
                  <a:spcPts val="0"/>
                </a:spcBef>
                <a:spcAft>
                  <a:spcPts val="0"/>
                </a:spcAft>
                <a:defRPr/>
              </a:pPr>
              <a:r>
                <a:rPr lang="nb-NO" sz="1200" dirty="0">
                  <a:solidFill>
                    <a:schemeClr val="tx1">
                      <a:lumMod val="85000"/>
                      <a:lumOff val="15000"/>
                    </a:schemeClr>
                  </a:solidFill>
                  <a:latin typeface="Nunito" pitchFamily="2" charset="77"/>
                </a:rPr>
                <a:t>Hvis det er manglende markedsadgang til varer eller tjenester, f. eks. barnehageplass.</a:t>
              </a:r>
              <a:endParaRPr lang="id-ID" sz="1200" dirty="0">
                <a:solidFill>
                  <a:schemeClr val="tx1">
                    <a:lumMod val="85000"/>
                    <a:lumOff val="15000"/>
                  </a:schemeClr>
                </a:solidFill>
                <a:latin typeface="Nunito" pitchFamily="2" charset="77"/>
              </a:endParaRPr>
            </a:p>
          </p:txBody>
        </p:sp>
        <p:sp>
          <p:nvSpPr>
            <p:cNvPr id="22" name="TextBox 21">
              <a:extLst>
                <a:ext uri="{FF2B5EF4-FFF2-40B4-BE49-F238E27FC236}">
                  <a16:creationId xmlns:a16="http://schemas.microsoft.com/office/drawing/2014/main" id="{1AB2110E-2FB5-D262-1037-0C6ABA4002DA}"/>
                </a:ext>
              </a:extLst>
            </p:cNvPr>
            <p:cNvSpPr txBox="1"/>
            <p:nvPr/>
          </p:nvSpPr>
          <p:spPr>
            <a:xfrm>
              <a:off x="8531870" y="1484077"/>
              <a:ext cx="2007991" cy="307897"/>
            </a:xfrm>
            <a:prstGeom prst="rect">
              <a:avLst/>
            </a:prstGeom>
            <a:noFill/>
          </p:spPr>
          <p:txBody>
            <a:bodyPr>
              <a:spAutoFit/>
            </a:bodyPr>
            <a:lstStyle/>
            <a:p>
              <a:pPr eaLnBrk="1" fontAlgn="auto" hangingPunct="1">
                <a:spcBef>
                  <a:spcPts val="0"/>
                </a:spcBef>
                <a:spcAft>
                  <a:spcPts val="0"/>
                </a:spcAft>
                <a:defRPr/>
              </a:pPr>
              <a:r>
                <a:rPr lang="nb-NO" sz="1400" b="1" dirty="0">
                  <a:solidFill>
                    <a:srgbClr val="5A7532"/>
                  </a:solidFill>
                  <a:latin typeface="Nunito" pitchFamily="2" charset="77"/>
                </a:rPr>
                <a:t>For å dekke et behov</a:t>
              </a:r>
              <a:endParaRPr lang="id-ID" sz="1400" b="1" dirty="0">
                <a:solidFill>
                  <a:srgbClr val="5A7532"/>
                </a:solidFill>
                <a:latin typeface="Nunito" pitchFamily="2" charset="77"/>
              </a:endParaRPr>
            </a:p>
          </p:txBody>
        </p:sp>
        <p:sp>
          <p:nvSpPr>
            <p:cNvPr id="20" name="TextBox 19">
              <a:extLst>
                <a:ext uri="{FF2B5EF4-FFF2-40B4-BE49-F238E27FC236}">
                  <a16:creationId xmlns:a16="http://schemas.microsoft.com/office/drawing/2014/main" id="{74A3ABCE-0671-9547-8C2A-6ABBE798853D}"/>
                </a:ext>
              </a:extLst>
            </p:cNvPr>
            <p:cNvSpPr txBox="1"/>
            <p:nvPr/>
          </p:nvSpPr>
          <p:spPr>
            <a:xfrm>
              <a:off x="7904869" y="1672942"/>
              <a:ext cx="744464" cy="523742"/>
            </a:xfrm>
            <a:prstGeom prst="rect">
              <a:avLst/>
            </a:prstGeom>
            <a:noFill/>
          </p:spPr>
          <p:txBody>
            <a:bodyPr>
              <a:spAutoFit/>
            </a:bodyPr>
            <a:lstStyle/>
            <a:p>
              <a:pPr eaLnBrk="1" fontAlgn="auto" hangingPunct="1">
                <a:spcBef>
                  <a:spcPts val="0"/>
                </a:spcBef>
                <a:spcAft>
                  <a:spcPts val="0"/>
                </a:spcAft>
                <a:defRPr/>
              </a:pPr>
              <a:r>
                <a:rPr lang="en-US" sz="2800" dirty="0">
                  <a:solidFill>
                    <a:srgbClr val="5A7532"/>
                  </a:solidFill>
                  <a:latin typeface="Poppins SemiBold" panose="00000700000000000000" pitchFamily="2" charset="0"/>
                  <a:cs typeface="Poppins SemiBold" panose="00000700000000000000" pitchFamily="2" charset="0"/>
                </a:rPr>
                <a:t>01</a:t>
              </a:r>
              <a:endParaRPr lang="id-ID" sz="2800" b="1" dirty="0">
                <a:solidFill>
                  <a:srgbClr val="5A7532"/>
                </a:solidFill>
                <a:latin typeface="Poppins SemiBold" panose="00000700000000000000" pitchFamily="2" charset="0"/>
                <a:cs typeface="Poppins SemiBold" panose="00000700000000000000" pitchFamily="2" charset="0"/>
              </a:endParaRPr>
            </a:p>
          </p:txBody>
        </p:sp>
      </p:grpSp>
      <p:pic>
        <p:nvPicPr>
          <p:cNvPr id="2" name="Bilde 1">
            <a:extLst>
              <a:ext uri="{FF2B5EF4-FFF2-40B4-BE49-F238E27FC236}">
                <a16:creationId xmlns:a16="http://schemas.microsoft.com/office/drawing/2014/main" id="{72676852-171D-7A40-F89F-A1AE974C4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452" y="277088"/>
            <a:ext cx="1970798" cy="540000"/>
          </a:xfrm>
          <a:prstGeom prst="rect">
            <a:avLst/>
          </a:prstGeom>
        </p:spPr>
      </p:pic>
      <p:sp>
        <p:nvSpPr>
          <p:cNvPr id="3" name="Rectangle: Rounded Corners 11">
            <a:extLst>
              <a:ext uri="{FF2B5EF4-FFF2-40B4-BE49-F238E27FC236}">
                <a16:creationId xmlns:a16="http://schemas.microsoft.com/office/drawing/2014/main" id="{5F3B00C0-E0B1-14FA-A012-BEB63404E564}"/>
              </a:ext>
            </a:extLst>
          </p:cNvPr>
          <p:cNvSpPr/>
          <p:nvPr/>
        </p:nvSpPr>
        <p:spPr>
          <a:xfrm rot="5400000">
            <a:off x="11189494" y="5979319"/>
            <a:ext cx="369888" cy="863600"/>
          </a:xfrm>
          <a:prstGeom prst="roundRect">
            <a:avLst>
              <a:gd name="adj" fmla="val 50000"/>
            </a:avLst>
          </a:prstGeom>
          <a:gradFill>
            <a:gsLst>
              <a:gs pos="0">
                <a:srgbClr val="007367"/>
              </a:gs>
              <a:gs pos="100000">
                <a:srgbClr val="00736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dirty="0"/>
          </a:p>
        </p:txBody>
      </p:sp>
      <p:sp>
        <p:nvSpPr>
          <p:cNvPr id="5" name="Slide Number Placeholder 3">
            <a:extLst>
              <a:ext uri="{FF2B5EF4-FFF2-40B4-BE49-F238E27FC236}">
                <a16:creationId xmlns:a16="http://schemas.microsoft.com/office/drawing/2014/main" id="{35AC90F0-3369-2D57-2729-3A31E888BBEB}"/>
              </a:ext>
            </a:extLst>
          </p:cNvPr>
          <p:cNvSpPr txBox="1">
            <a:spLocks/>
          </p:cNvSpPr>
          <p:nvPr/>
        </p:nvSpPr>
        <p:spPr bwMode="auto">
          <a:xfrm>
            <a:off x="11139488" y="6270625"/>
            <a:ext cx="47148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fld id="{B2B5A345-A607-45DF-A75F-9CE106888AFE}" type="slidenum">
              <a:rPr lang="nb-NO" altLang="nb-NO" sz="1400" smtClean="0">
                <a:solidFill>
                  <a:schemeClr val="bg1"/>
                </a:solidFill>
                <a:latin typeface="Poppins SemiBold" panose="00000700000000000000" pitchFamily="2" charset="0"/>
                <a:cs typeface="Poppins SemiBold" panose="00000700000000000000" pitchFamily="2" charset="0"/>
              </a:rPr>
              <a:pPr algn="ctr" eaLnBrk="1" hangingPunct="1"/>
              <a:t>8</a:t>
            </a:fld>
            <a:endParaRPr lang="nb-NO" altLang="nb-NO" sz="1400" dirty="0">
              <a:solidFill>
                <a:schemeClr val="bg1"/>
              </a:solidFill>
              <a:latin typeface="Poppins SemiBold" panose="00000700000000000000" pitchFamily="2" charset="0"/>
              <a:cs typeface="Poppins SemiBold" panose="00000700000000000000" pitchFamily="2" charset="0"/>
            </a:endParaRPr>
          </a:p>
        </p:txBody>
      </p:sp>
      <p:pic>
        <p:nvPicPr>
          <p:cNvPr id="6" name="Grafikk 5">
            <a:extLst>
              <a:ext uri="{FF2B5EF4-FFF2-40B4-BE49-F238E27FC236}">
                <a16:creationId xmlns:a16="http://schemas.microsoft.com/office/drawing/2014/main" id="{419DF40B-B63C-0BE7-6E05-0C44EBB71BB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055483">
            <a:off x="3577450" y="1164430"/>
            <a:ext cx="631233" cy="576000"/>
          </a:xfrm>
          <a:prstGeom prst="rect">
            <a:avLst/>
          </a:prstGeom>
        </p:spPr>
      </p:pic>
      <p:sp>
        <p:nvSpPr>
          <p:cNvPr id="9" name="Oval 15">
            <a:extLst>
              <a:ext uri="{FF2B5EF4-FFF2-40B4-BE49-F238E27FC236}">
                <a16:creationId xmlns:a16="http://schemas.microsoft.com/office/drawing/2014/main" id="{8D4B4F45-ED56-39ED-E432-254A5F7B74DA}"/>
              </a:ext>
            </a:extLst>
          </p:cNvPr>
          <p:cNvSpPr/>
          <p:nvPr/>
        </p:nvSpPr>
        <p:spPr>
          <a:xfrm>
            <a:off x="7899544" y="4918869"/>
            <a:ext cx="279400" cy="279400"/>
          </a:xfrm>
          <a:prstGeom prst="ellipse">
            <a:avLst/>
          </a:prstGeom>
          <a:solidFill>
            <a:srgbClr val="F287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0" name="TextBox 7">
            <a:extLst>
              <a:ext uri="{FF2B5EF4-FFF2-40B4-BE49-F238E27FC236}">
                <a16:creationId xmlns:a16="http://schemas.microsoft.com/office/drawing/2014/main" id="{CD103176-D2E3-5939-06D6-AE90FD52860F}"/>
              </a:ext>
            </a:extLst>
          </p:cNvPr>
          <p:cNvSpPr txBox="1"/>
          <p:nvPr/>
        </p:nvSpPr>
        <p:spPr>
          <a:xfrm>
            <a:off x="636171" y="2419947"/>
            <a:ext cx="3606800" cy="1938992"/>
          </a:xfrm>
          <a:prstGeom prst="rect">
            <a:avLst/>
          </a:prstGeom>
          <a:noFill/>
        </p:spPr>
        <p:txBody>
          <a:bodyPr>
            <a:spAutoFit/>
          </a:bodyPr>
          <a:lstStyle/>
          <a:p>
            <a:pPr eaLnBrk="1" fontAlgn="auto" hangingPunct="1">
              <a:spcBef>
                <a:spcPts val="0"/>
              </a:spcBef>
              <a:spcAft>
                <a:spcPts val="0"/>
              </a:spcAft>
              <a:defRPr/>
            </a:pPr>
            <a:r>
              <a:rPr lang="nb-NO" sz="4000" b="1" dirty="0">
                <a:solidFill>
                  <a:schemeClr val="bg1"/>
                </a:solidFill>
                <a:latin typeface="Poppins SemiBold" panose="00000700000000000000" pitchFamily="2" charset="0"/>
                <a:cs typeface="Poppins SemiBold" panose="00000700000000000000" pitchFamily="2" charset="0"/>
              </a:rPr>
              <a:t>Hvorfor velge SAMVIRKE?</a:t>
            </a:r>
          </a:p>
        </p:txBody>
      </p:sp>
      <p:pic>
        <p:nvPicPr>
          <p:cNvPr id="11" name="Grafikk 10">
            <a:extLst>
              <a:ext uri="{FF2B5EF4-FFF2-40B4-BE49-F238E27FC236}">
                <a16:creationId xmlns:a16="http://schemas.microsoft.com/office/drawing/2014/main" id="{D337BDEE-B946-9EF1-3F3A-055EDE2202C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47813" y="5319041"/>
            <a:ext cx="762000" cy="762000"/>
          </a:xfrm>
          <a:prstGeom prst="rect">
            <a:avLst/>
          </a:prstGeom>
        </p:spPr>
      </p:pic>
      <p:pic>
        <p:nvPicPr>
          <p:cNvPr id="12" name="Plassholder for bilde 2" descr="Et bilde som inneholder tekst, person, innendørs, salgsautomat&#10;&#10;Automatisk generert beskrivelse">
            <a:extLst>
              <a:ext uri="{FF2B5EF4-FFF2-40B4-BE49-F238E27FC236}">
                <a16:creationId xmlns:a16="http://schemas.microsoft.com/office/drawing/2014/main" id="{4636D577-7979-F987-54B9-136A0609B4B3}"/>
              </a:ext>
            </a:extLst>
          </p:cNvPr>
          <p:cNvPicPr>
            <a:picLocks noGrp="1" noChangeAspect="1"/>
          </p:cNvPicPr>
          <p:nvPr>
            <p:ph type="pic" sz="quarter" idx="11"/>
          </p:nvPr>
        </p:nvPicPr>
        <p:blipFill>
          <a:blip r:embed="rId8">
            <a:extLst>
              <a:ext uri="{28A0092B-C50C-407E-A947-70E740481C1C}">
                <a14:useLocalDpi xmlns:a14="http://schemas.microsoft.com/office/drawing/2010/main" val="0"/>
              </a:ext>
            </a:extLst>
          </a:blip>
          <a:srcRect/>
          <a:stretch>
            <a:fillRect/>
          </a:stretch>
        </p:blipFill>
        <p:spPr>
          <a:xfrm>
            <a:off x="4619625" y="0"/>
            <a:ext cx="2952750" cy="3730625"/>
          </a:xfrm>
        </p:spPr>
      </p:pic>
      <p:pic>
        <p:nvPicPr>
          <p:cNvPr id="19" name="Plassholder for bilde 5" descr="Et bilde som inneholder utendørs, tre, bakke, person&#10;&#10;Automatisk generert beskrivelse">
            <a:extLst>
              <a:ext uri="{FF2B5EF4-FFF2-40B4-BE49-F238E27FC236}">
                <a16:creationId xmlns:a16="http://schemas.microsoft.com/office/drawing/2014/main" id="{48A3B184-3A45-FC1E-1321-628513A8CCA2}"/>
              </a:ext>
            </a:extLst>
          </p:cNvPr>
          <p:cNvPicPr>
            <a:picLocks noGrp="1" noChangeAspect="1"/>
          </p:cNvPicPr>
          <p:nvPr>
            <p:ph type="pic" sz="quarter" idx="10"/>
          </p:nvPr>
        </p:nvPicPr>
        <p:blipFill>
          <a:blip r:embed="rId9">
            <a:extLst>
              <a:ext uri="{28A0092B-C50C-407E-A947-70E740481C1C}">
                <a14:useLocalDpi xmlns:a14="http://schemas.microsoft.com/office/drawing/2010/main" val="0"/>
              </a:ext>
            </a:extLst>
          </a:blip>
          <a:srcRect/>
          <a:stretch>
            <a:fillRect/>
          </a:stretch>
        </p:blipFill>
        <p:spPr>
          <a:xfrm>
            <a:off x="4619625" y="3259138"/>
            <a:ext cx="2952750" cy="3598862"/>
          </a:xfrm>
        </p:spPr>
      </p:pic>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uppe 30">
            <a:extLst>
              <a:ext uri="{FF2B5EF4-FFF2-40B4-BE49-F238E27FC236}">
                <a16:creationId xmlns:a16="http://schemas.microsoft.com/office/drawing/2014/main" id="{CECDAB90-943D-59FF-EC96-AA96D12792F5}"/>
              </a:ext>
            </a:extLst>
          </p:cNvPr>
          <p:cNvGrpSpPr/>
          <p:nvPr/>
        </p:nvGrpSpPr>
        <p:grpSpPr>
          <a:xfrm>
            <a:off x="2225067" y="2669980"/>
            <a:ext cx="1895475" cy="3929062"/>
            <a:chOff x="2391949" y="1963392"/>
            <a:chExt cx="1895475" cy="3929062"/>
          </a:xfrm>
        </p:grpSpPr>
        <p:sp>
          <p:nvSpPr>
            <p:cNvPr id="9" name="Rounded Rectangle 8">
              <a:extLst>
                <a:ext uri="{FF2B5EF4-FFF2-40B4-BE49-F238E27FC236}">
                  <a16:creationId xmlns:a16="http://schemas.microsoft.com/office/drawing/2014/main" id="{6B927B8C-DBC7-72B3-82AE-BB7C9DAC1DD6}"/>
                </a:ext>
              </a:extLst>
            </p:cNvPr>
            <p:cNvSpPr/>
            <p:nvPr/>
          </p:nvSpPr>
          <p:spPr>
            <a:xfrm>
              <a:off x="2391949" y="1963392"/>
              <a:ext cx="1895475" cy="3929062"/>
            </a:xfrm>
            <a:prstGeom prst="roundRect">
              <a:avLst>
                <a:gd name="adj" fmla="val 50000"/>
              </a:avLst>
            </a:prstGeom>
            <a:solidFill>
              <a:srgbClr val="F28705"/>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endParaRPr lang="en-US" dirty="0"/>
            </a:p>
          </p:txBody>
        </p:sp>
        <p:grpSp>
          <p:nvGrpSpPr>
            <p:cNvPr id="47112" name="Group 16">
              <a:extLst>
                <a:ext uri="{FF2B5EF4-FFF2-40B4-BE49-F238E27FC236}">
                  <a16:creationId xmlns:a16="http://schemas.microsoft.com/office/drawing/2014/main" id="{E5A099BF-D10C-D6FE-ECB1-4EB2F2A6CCCD}"/>
                </a:ext>
              </a:extLst>
            </p:cNvPr>
            <p:cNvGrpSpPr>
              <a:grpSpLocks/>
            </p:cNvGrpSpPr>
            <p:nvPr/>
          </p:nvGrpSpPr>
          <p:grpSpPr bwMode="auto">
            <a:xfrm>
              <a:off x="2520537" y="3139728"/>
              <a:ext cx="1638300" cy="1300295"/>
              <a:chOff x="7656710" y="2279335"/>
              <a:chExt cx="1638324" cy="1301093"/>
            </a:xfrm>
          </p:grpSpPr>
          <p:sp>
            <p:nvSpPr>
              <p:cNvPr id="47125" name="TextBox 17">
                <a:extLst>
                  <a:ext uri="{FF2B5EF4-FFF2-40B4-BE49-F238E27FC236}">
                    <a16:creationId xmlns:a16="http://schemas.microsoft.com/office/drawing/2014/main" id="{2C87D44C-8F02-4497-966E-EA95323639E1}"/>
                  </a:ext>
                </a:extLst>
              </p:cNvPr>
              <p:cNvSpPr txBox="1">
                <a:spLocks noChangeArrowheads="1"/>
              </p:cNvSpPr>
              <p:nvPr/>
            </p:nvSpPr>
            <p:spPr bwMode="auto">
              <a:xfrm>
                <a:off x="7891063" y="2279335"/>
                <a:ext cx="11696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nb-NO" sz="2000" dirty="0">
                    <a:solidFill>
                      <a:schemeClr val="bg1"/>
                    </a:solidFill>
                    <a:latin typeface="Poppins SemiBold" panose="00000700000000000000" pitchFamily="2" charset="0"/>
                    <a:cs typeface="Poppins SemiBold" panose="00000700000000000000" pitchFamily="2" charset="0"/>
                  </a:rPr>
                  <a:t>1856</a:t>
                </a:r>
                <a:endParaRPr lang="id-ID" altLang="nb-NO" sz="2000" b="1" dirty="0">
                  <a:solidFill>
                    <a:schemeClr val="bg1"/>
                  </a:solidFill>
                  <a:latin typeface="Poppins SemiBold" panose="00000700000000000000" pitchFamily="2" charset="0"/>
                  <a:cs typeface="Poppins SemiBold" panose="00000700000000000000" pitchFamily="2" charset="0"/>
                </a:endParaRPr>
              </a:p>
            </p:txBody>
          </p:sp>
          <p:sp>
            <p:nvSpPr>
              <p:cNvPr id="19" name="TextBox 18">
                <a:extLst>
                  <a:ext uri="{FF2B5EF4-FFF2-40B4-BE49-F238E27FC236}">
                    <a16:creationId xmlns:a16="http://schemas.microsoft.com/office/drawing/2014/main" id="{B52758DC-EC1A-FB8D-25DD-55CCA1374F29}"/>
                  </a:ext>
                </a:extLst>
              </p:cNvPr>
              <p:cNvSpPr txBox="1"/>
              <p:nvPr/>
            </p:nvSpPr>
            <p:spPr>
              <a:xfrm>
                <a:off x="7656710" y="2679630"/>
                <a:ext cx="1638324" cy="900798"/>
              </a:xfrm>
              <a:prstGeom prst="rect">
                <a:avLst/>
              </a:prstGeom>
              <a:noFill/>
            </p:spPr>
            <p:txBody>
              <a:bodyPr>
                <a:spAutoFit/>
              </a:bodyPr>
              <a:lstStyle/>
              <a:p>
                <a:pPr algn="ctr" eaLnBrk="1" fontAlgn="auto" hangingPunct="1">
                  <a:lnSpc>
                    <a:spcPct val="150000"/>
                  </a:lnSpc>
                  <a:spcBef>
                    <a:spcPts val="0"/>
                  </a:spcBef>
                  <a:spcAft>
                    <a:spcPts val="0"/>
                  </a:spcAft>
                  <a:defRPr/>
                </a:pPr>
                <a:r>
                  <a:rPr lang="nb-NO" sz="1200" b="1" dirty="0">
                    <a:solidFill>
                      <a:schemeClr val="bg1">
                        <a:lumMod val="95000"/>
                      </a:schemeClr>
                    </a:solidFill>
                    <a:latin typeface="Nunito" pitchFamily="2" charset="77"/>
                  </a:rPr>
                  <a:t>Første Norske samvirkeforetak ser dagens lys</a:t>
                </a:r>
                <a:endParaRPr lang="id-ID" sz="1200" b="1" dirty="0">
                  <a:solidFill>
                    <a:schemeClr val="bg1">
                      <a:lumMod val="95000"/>
                    </a:schemeClr>
                  </a:solidFill>
                  <a:latin typeface="Nunito" pitchFamily="2" charset="77"/>
                </a:endParaRPr>
              </a:p>
            </p:txBody>
          </p:sp>
        </p:grpSp>
      </p:grpSp>
      <p:sp>
        <p:nvSpPr>
          <p:cNvPr id="4" name="Rectangle: Rounded Corners 11">
            <a:extLst>
              <a:ext uri="{FF2B5EF4-FFF2-40B4-BE49-F238E27FC236}">
                <a16:creationId xmlns:a16="http://schemas.microsoft.com/office/drawing/2014/main" id="{F4291ED0-2615-F235-453F-E22B14F26DC7}"/>
              </a:ext>
            </a:extLst>
          </p:cNvPr>
          <p:cNvSpPr/>
          <p:nvPr/>
        </p:nvSpPr>
        <p:spPr>
          <a:xfrm rot="5400000">
            <a:off x="11037094" y="5826919"/>
            <a:ext cx="369888" cy="863600"/>
          </a:xfrm>
          <a:prstGeom prst="roundRect">
            <a:avLst>
              <a:gd name="adj" fmla="val 50000"/>
            </a:avLst>
          </a:prstGeom>
          <a:gradFill>
            <a:gsLst>
              <a:gs pos="0">
                <a:srgbClr val="007367"/>
              </a:gs>
              <a:gs pos="100000">
                <a:srgbClr val="00736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dirty="0"/>
          </a:p>
        </p:txBody>
      </p:sp>
      <p:sp>
        <p:nvSpPr>
          <p:cNvPr id="7" name="Slide Number Placeholder 3">
            <a:extLst>
              <a:ext uri="{FF2B5EF4-FFF2-40B4-BE49-F238E27FC236}">
                <a16:creationId xmlns:a16="http://schemas.microsoft.com/office/drawing/2014/main" id="{893BC35F-5EF1-8BEF-4BC3-FC26DF01FE45}"/>
              </a:ext>
            </a:extLst>
          </p:cNvPr>
          <p:cNvSpPr txBox="1">
            <a:spLocks/>
          </p:cNvSpPr>
          <p:nvPr/>
        </p:nvSpPr>
        <p:spPr bwMode="auto">
          <a:xfrm>
            <a:off x="10987088" y="6118225"/>
            <a:ext cx="47148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fld id="{B2B5A345-A607-45DF-A75F-9CE106888AFE}" type="slidenum">
              <a:rPr lang="nb-NO" altLang="nb-NO" sz="1400" smtClean="0">
                <a:solidFill>
                  <a:schemeClr val="bg1"/>
                </a:solidFill>
                <a:latin typeface="Poppins SemiBold" panose="00000700000000000000" pitchFamily="2" charset="0"/>
                <a:cs typeface="Poppins SemiBold" panose="00000700000000000000" pitchFamily="2" charset="0"/>
              </a:rPr>
              <a:pPr algn="ctr" eaLnBrk="1" hangingPunct="1"/>
              <a:t>9</a:t>
            </a:fld>
            <a:endParaRPr lang="nb-NO" altLang="nb-NO" sz="1400" dirty="0">
              <a:solidFill>
                <a:schemeClr val="bg1"/>
              </a:solidFill>
              <a:latin typeface="Poppins SemiBold" panose="00000700000000000000" pitchFamily="2" charset="0"/>
              <a:cs typeface="Poppins SemiBold" panose="00000700000000000000" pitchFamily="2" charset="0"/>
            </a:endParaRPr>
          </a:p>
        </p:txBody>
      </p:sp>
      <p:pic>
        <p:nvPicPr>
          <p:cNvPr id="10" name="Bilde 9">
            <a:extLst>
              <a:ext uri="{FF2B5EF4-FFF2-40B4-BE49-F238E27FC236}">
                <a16:creationId xmlns:a16="http://schemas.microsoft.com/office/drawing/2014/main" id="{BBBFBA4E-6E56-561E-6546-278A07A93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834" y="357376"/>
            <a:ext cx="1969200" cy="539561"/>
          </a:xfrm>
          <a:prstGeom prst="rect">
            <a:avLst/>
          </a:prstGeom>
        </p:spPr>
      </p:pic>
      <p:sp>
        <p:nvSpPr>
          <p:cNvPr id="14" name="TextBox 23">
            <a:extLst>
              <a:ext uri="{FF2B5EF4-FFF2-40B4-BE49-F238E27FC236}">
                <a16:creationId xmlns:a16="http://schemas.microsoft.com/office/drawing/2014/main" id="{65005E8F-769C-1466-4349-AA8A0C26A5BD}"/>
              </a:ext>
            </a:extLst>
          </p:cNvPr>
          <p:cNvSpPr txBox="1"/>
          <p:nvPr/>
        </p:nvSpPr>
        <p:spPr>
          <a:xfrm>
            <a:off x="5727230" y="399672"/>
            <a:ext cx="5532700" cy="1323439"/>
          </a:xfrm>
          <a:prstGeom prst="rect">
            <a:avLst/>
          </a:prstGeom>
          <a:noFill/>
        </p:spPr>
        <p:txBody>
          <a:bodyPr wrap="square">
            <a:spAutoFit/>
          </a:bodyPr>
          <a:lstStyle/>
          <a:p>
            <a:pPr eaLnBrk="1" fontAlgn="auto" hangingPunct="1">
              <a:spcBef>
                <a:spcPts val="0"/>
              </a:spcBef>
              <a:spcAft>
                <a:spcPts val="0"/>
              </a:spcAft>
              <a:defRPr/>
            </a:pPr>
            <a:r>
              <a:rPr lang="nb-NO" sz="4000" b="1" dirty="0">
                <a:solidFill>
                  <a:srgbClr val="01474F"/>
                </a:solidFill>
                <a:latin typeface="Poppins SemiBold" panose="00000700000000000000" pitchFamily="2" charset="0"/>
                <a:cs typeface="Poppins SemiBold" panose="00000700000000000000" pitchFamily="2" charset="0"/>
              </a:rPr>
              <a:t>Historien  </a:t>
            </a:r>
          </a:p>
          <a:p>
            <a:pPr eaLnBrk="1" fontAlgn="auto" hangingPunct="1">
              <a:spcBef>
                <a:spcPts val="0"/>
              </a:spcBef>
              <a:spcAft>
                <a:spcPts val="0"/>
              </a:spcAft>
              <a:tabLst>
                <a:tab pos="717550" algn="l"/>
              </a:tabLst>
              <a:defRPr/>
            </a:pPr>
            <a:r>
              <a:rPr lang="nb-NO" sz="4000" b="1" dirty="0">
                <a:solidFill>
                  <a:srgbClr val="5A7532"/>
                </a:solidFill>
                <a:latin typeface="Poppins SemiBold" panose="00000700000000000000" pitchFamily="2" charset="0"/>
                <a:cs typeface="Poppins SemiBold" panose="00000700000000000000" pitchFamily="2" charset="0"/>
              </a:rPr>
              <a:t>	til SAMVIRKENE</a:t>
            </a:r>
          </a:p>
        </p:txBody>
      </p:sp>
      <p:sp>
        <p:nvSpPr>
          <p:cNvPr id="16" name="Rounded Rectangle 8">
            <a:extLst>
              <a:ext uri="{FF2B5EF4-FFF2-40B4-BE49-F238E27FC236}">
                <a16:creationId xmlns:a16="http://schemas.microsoft.com/office/drawing/2014/main" id="{1D196A5C-9687-BA92-1B6D-DBE0E7142453}"/>
              </a:ext>
            </a:extLst>
          </p:cNvPr>
          <p:cNvSpPr/>
          <p:nvPr/>
        </p:nvSpPr>
        <p:spPr>
          <a:xfrm>
            <a:off x="10095522" y="1786745"/>
            <a:ext cx="1895475" cy="3929062"/>
          </a:xfrm>
          <a:prstGeom prst="roundRect">
            <a:avLst>
              <a:gd name="adj" fmla="val 50000"/>
            </a:avLst>
          </a:prstGeom>
          <a:solidFill>
            <a:srgbClr val="01474F"/>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endParaRPr lang="en-US" dirty="0"/>
          </a:p>
        </p:txBody>
      </p:sp>
      <p:grpSp>
        <p:nvGrpSpPr>
          <p:cNvPr id="33" name="Gruppe 32">
            <a:extLst>
              <a:ext uri="{FF2B5EF4-FFF2-40B4-BE49-F238E27FC236}">
                <a16:creationId xmlns:a16="http://schemas.microsoft.com/office/drawing/2014/main" id="{F9CE94FC-93C3-FF3B-0690-49F572695DA7}"/>
              </a:ext>
            </a:extLst>
          </p:cNvPr>
          <p:cNvGrpSpPr/>
          <p:nvPr/>
        </p:nvGrpSpPr>
        <p:grpSpPr>
          <a:xfrm>
            <a:off x="8120916" y="2475491"/>
            <a:ext cx="1895475" cy="3929063"/>
            <a:chOff x="8071459" y="2514600"/>
            <a:chExt cx="1895475" cy="3929063"/>
          </a:xfrm>
        </p:grpSpPr>
        <p:sp>
          <p:nvSpPr>
            <p:cNvPr id="17" name="Rounded Rectangle 7">
              <a:extLst>
                <a:ext uri="{FF2B5EF4-FFF2-40B4-BE49-F238E27FC236}">
                  <a16:creationId xmlns:a16="http://schemas.microsoft.com/office/drawing/2014/main" id="{20C08158-2A3D-7CD3-A75F-58B1C9381475}"/>
                </a:ext>
              </a:extLst>
            </p:cNvPr>
            <p:cNvSpPr/>
            <p:nvPr/>
          </p:nvSpPr>
          <p:spPr>
            <a:xfrm>
              <a:off x="8071459" y="2514600"/>
              <a:ext cx="1895475" cy="3929063"/>
            </a:xfrm>
            <a:prstGeom prst="roundRect">
              <a:avLst>
                <a:gd name="adj" fmla="val 50000"/>
              </a:avLst>
            </a:prstGeom>
            <a:solidFill>
              <a:srgbClr val="82A8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nvGrpSpPr>
            <p:cNvPr id="18" name="Group 3">
              <a:extLst>
                <a:ext uri="{FF2B5EF4-FFF2-40B4-BE49-F238E27FC236}">
                  <a16:creationId xmlns:a16="http://schemas.microsoft.com/office/drawing/2014/main" id="{4D7C640A-11FF-0EC3-78ED-9B5B3F905776}"/>
                </a:ext>
              </a:extLst>
            </p:cNvPr>
            <p:cNvGrpSpPr>
              <a:grpSpLocks/>
            </p:cNvGrpSpPr>
            <p:nvPr/>
          </p:nvGrpSpPr>
          <p:grpSpPr bwMode="auto">
            <a:xfrm>
              <a:off x="8200047" y="3690939"/>
              <a:ext cx="1638300" cy="1300296"/>
              <a:chOff x="7656710" y="2279335"/>
              <a:chExt cx="1638324" cy="1301094"/>
            </a:xfrm>
          </p:grpSpPr>
          <p:sp>
            <p:nvSpPr>
              <p:cNvPr id="23" name="TextBox 9">
                <a:extLst>
                  <a:ext uri="{FF2B5EF4-FFF2-40B4-BE49-F238E27FC236}">
                    <a16:creationId xmlns:a16="http://schemas.microsoft.com/office/drawing/2014/main" id="{D9015BE2-8F9E-2B33-2D2B-37227BD1F4E7}"/>
                  </a:ext>
                </a:extLst>
              </p:cNvPr>
              <p:cNvSpPr txBox="1">
                <a:spLocks noChangeArrowheads="1"/>
              </p:cNvSpPr>
              <p:nvPr/>
            </p:nvSpPr>
            <p:spPr bwMode="auto">
              <a:xfrm>
                <a:off x="7891063" y="2279335"/>
                <a:ext cx="11696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nb-NO" sz="2000" dirty="0">
                    <a:solidFill>
                      <a:schemeClr val="bg1"/>
                    </a:solidFill>
                    <a:latin typeface="Poppins SemiBold" panose="00000700000000000000" pitchFamily="2" charset="0"/>
                    <a:cs typeface="Poppins SemiBold" panose="00000700000000000000" pitchFamily="2" charset="0"/>
                  </a:rPr>
                  <a:t>1906</a:t>
                </a:r>
                <a:endParaRPr lang="id-ID" altLang="nb-NO" sz="2000" b="1" dirty="0">
                  <a:solidFill>
                    <a:schemeClr val="bg1"/>
                  </a:solidFill>
                  <a:latin typeface="Poppins SemiBold" panose="00000700000000000000" pitchFamily="2" charset="0"/>
                  <a:cs typeface="Poppins SemiBold" panose="00000700000000000000" pitchFamily="2" charset="0"/>
                </a:endParaRPr>
              </a:p>
            </p:txBody>
          </p:sp>
          <p:sp>
            <p:nvSpPr>
              <p:cNvPr id="24" name="TextBox 10">
                <a:extLst>
                  <a:ext uri="{FF2B5EF4-FFF2-40B4-BE49-F238E27FC236}">
                    <a16:creationId xmlns:a16="http://schemas.microsoft.com/office/drawing/2014/main" id="{E0CB95FB-39F5-6252-F8A4-5B4EE10688FD}"/>
                  </a:ext>
                </a:extLst>
              </p:cNvPr>
              <p:cNvSpPr txBox="1"/>
              <p:nvPr/>
            </p:nvSpPr>
            <p:spPr>
              <a:xfrm>
                <a:off x="7656710" y="2679631"/>
                <a:ext cx="1638324" cy="900798"/>
              </a:xfrm>
              <a:prstGeom prst="rect">
                <a:avLst/>
              </a:prstGeom>
              <a:noFill/>
            </p:spPr>
            <p:txBody>
              <a:bodyPr>
                <a:spAutoFit/>
              </a:bodyPr>
              <a:lstStyle/>
              <a:p>
                <a:pPr algn="ctr" eaLnBrk="1" fontAlgn="auto" hangingPunct="1">
                  <a:lnSpc>
                    <a:spcPct val="150000"/>
                  </a:lnSpc>
                  <a:spcBef>
                    <a:spcPts val="0"/>
                  </a:spcBef>
                  <a:spcAft>
                    <a:spcPts val="0"/>
                  </a:spcAft>
                  <a:defRPr/>
                </a:pPr>
                <a:r>
                  <a:rPr lang="nb-NO" sz="1200" b="1" dirty="0">
                    <a:solidFill>
                      <a:schemeClr val="bg1">
                        <a:lumMod val="95000"/>
                      </a:schemeClr>
                    </a:solidFill>
                    <a:latin typeface="Nunito" pitchFamily="2" charset="77"/>
                  </a:rPr>
                  <a:t>Stor vekst i etablering av samvirker</a:t>
                </a:r>
                <a:endParaRPr lang="id-ID" sz="1200" b="1" dirty="0">
                  <a:solidFill>
                    <a:schemeClr val="bg1">
                      <a:lumMod val="95000"/>
                    </a:schemeClr>
                  </a:solidFill>
                  <a:latin typeface="Nunito" pitchFamily="2" charset="77"/>
                </a:endParaRPr>
              </a:p>
            </p:txBody>
          </p:sp>
        </p:grpSp>
      </p:grpSp>
      <p:pic>
        <p:nvPicPr>
          <p:cNvPr id="5" name="Plassholder for bilde 6" descr="Et bilde som inneholder uskarpt&#10;&#10;Automatisk generert beskrivelse">
            <a:extLst>
              <a:ext uri="{FF2B5EF4-FFF2-40B4-BE49-F238E27FC236}">
                <a16:creationId xmlns:a16="http://schemas.microsoft.com/office/drawing/2014/main" id="{9719CE4B-B112-A275-89F0-D5093240F0A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6169296" y="1919513"/>
            <a:ext cx="1895475" cy="3929062"/>
          </a:xfrm>
          <a:custGeom>
            <a:avLst/>
            <a:gdLst>
              <a:gd name="connsiteX0" fmla="*/ 947663 w 1895326"/>
              <a:gd name="connsiteY0" fmla="*/ 0 h 3928822"/>
              <a:gd name="connsiteX1" fmla="*/ 1895326 w 1895326"/>
              <a:gd name="connsiteY1" fmla="*/ 947663 h 3928822"/>
              <a:gd name="connsiteX2" fmla="*/ 1895326 w 1895326"/>
              <a:gd name="connsiteY2" fmla="*/ 2981159 h 3928822"/>
              <a:gd name="connsiteX3" fmla="*/ 947663 w 1895326"/>
              <a:gd name="connsiteY3" fmla="*/ 3928822 h 3928822"/>
              <a:gd name="connsiteX4" fmla="*/ 0 w 1895326"/>
              <a:gd name="connsiteY4" fmla="*/ 2981159 h 3928822"/>
              <a:gd name="connsiteX5" fmla="*/ 0 w 1895326"/>
              <a:gd name="connsiteY5" fmla="*/ 947663 h 3928822"/>
              <a:gd name="connsiteX6" fmla="*/ 947663 w 1895326"/>
              <a:gd name="connsiteY6" fmla="*/ 0 h 392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5326" h="3928822">
                <a:moveTo>
                  <a:pt x="947663" y="0"/>
                </a:moveTo>
                <a:cubicBezTo>
                  <a:pt x="1471043" y="0"/>
                  <a:pt x="1895326" y="424283"/>
                  <a:pt x="1895326" y="947663"/>
                </a:cubicBezTo>
                <a:lnTo>
                  <a:pt x="1895326" y="2981159"/>
                </a:lnTo>
                <a:cubicBezTo>
                  <a:pt x="1895326" y="3504539"/>
                  <a:pt x="1471043" y="3928822"/>
                  <a:pt x="947663" y="3928822"/>
                </a:cubicBezTo>
                <a:cubicBezTo>
                  <a:pt x="424283" y="3928822"/>
                  <a:pt x="0" y="3504539"/>
                  <a:pt x="0" y="2981159"/>
                </a:cubicBezTo>
                <a:lnTo>
                  <a:pt x="0" y="947663"/>
                </a:lnTo>
                <a:cubicBezTo>
                  <a:pt x="0" y="424283"/>
                  <a:pt x="424283" y="0"/>
                  <a:pt x="947663" y="0"/>
                </a:cubicBezTo>
                <a:close/>
              </a:path>
            </a:pathLst>
          </a:custGeom>
          <a:solidFill>
            <a:schemeClr val="bg1">
              <a:lumMod val="95000"/>
            </a:schemeClr>
          </a:solidFill>
        </p:spPr>
      </p:pic>
      <p:grpSp>
        <p:nvGrpSpPr>
          <p:cNvPr id="25" name="Group 16">
            <a:extLst>
              <a:ext uri="{FF2B5EF4-FFF2-40B4-BE49-F238E27FC236}">
                <a16:creationId xmlns:a16="http://schemas.microsoft.com/office/drawing/2014/main" id="{696BD825-3F03-EF6F-DFE8-4102BFAD814D}"/>
              </a:ext>
            </a:extLst>
          </p:cNvPr>
          <p:cNvGrpSpPr>
            <a:grpSpLocks/>
          </p:cNvGrpSpPr>
          <p:nvPr/>
        </p:nvGrpSpPr>
        <p:grpSpPr bwMode="auto">
          <a:xfrm>
            <a:off x="10224110" y="2963081"/>
            <a:ext cx="1638300" cy="1577294"/>
            <a:chOff x="7656710" y="2279335"/>
            <a:chExt cx="1638324" cy="1578262"/>
          </a:xfrm>
        </p:grpSpPr>
        <p:sp>
          <p:nvSpPr>
            <p:cNvPr id="26" name="TextBox 17">
              <a:extLst>
                <a:ext uri="{FF2B5EF4-FFF2-40B4-BE49-F238E27FC236}">
                  <a16:creationId xmlns:a16="http://schemas.microsoft.com/office/drawing/2014/main" id="{958D519B-F2B7-4925-E7A9-17CDE28004CE}"/>
                </a:ext>
              </a:extLst>
            </p:cNvPr>
            <p:cNvSpPr txBox="1">
              <a:spLocks noChangeArrowheads="1"/>
            </p:cNvSpPr>
            <p:nvPr/>
          </p:nvSpPr>
          <p:spPr bwMode="auto">
            <a:xfrm>
              <a:off x="7891063" y="2279335"/>
              <a:ext cx="11696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nb-NO" sz="2000" dirty="0">
                  <a:solidFill>
                    <a:schemeClr val="bg1"/>
                  </a:solidFill>
                  <a:latin typeface="Poppins SemiBold" panose="00000700000000000000" pitchFamily="2" charset="0"/>
                  <a:cs typeface="Poppins SemiBold" panose="00000700000000000000" pitchFamily="2" charset="0"/>
                </a:rPr>
                <a:t>1950</a:t>
              </a:r>
              <a:endParaRPr lang="id-ID" altLang="nb-NO" sz="2000" b="1" dirty="0">
                <a:solidFill>
                  <a:schemeClr val="bg1"/>
                </a:solidFill>
                <a:latin typeface="Poppins SemiBold" panose="00000700000000000000" pitchFamily="2" charset="0"/>
                <a:cs typeface="Poppins SemiBold" panose="00000700000000000000" pitchFamily="2" charset="0"/>
              </a:endParaRPr>
            </a:p>
          </p:txBody>
        </p:sp>
        <p:sp>
          <p:nvSpPr>
            <p:cNvPr id="27" name="TextBox 18">
              <a:extLst>
                <a:ext uri="{FF2B5EF4-FFF2-40B4-BE49-F238E27FC236}">
                  <a16:creationId xmlns:a16="http://schemas.microsoft.com/office/drawing/2014/main" id="{3765E73D-906A-79BF-DAB9-47C8E6D8C67F}"/>
                </a:ext>
              </a:extLst>
            </p:cNvPr>
            <p:cNvSpPr txBox="1"/>
            <p:nvPr/>
          </p:nvSpPr>
          <p:spPr>
            <a:xfrm>
              <a:off x="7656710" y="2679630"/>
              <a:ext cx="1638324" cy="1177967"/>
            </a:xfrm>
            <a:prstGeom prst="rect">
              <a:avLst/>
            </a:prstGeom>
            <a:noFill/>
          </p:spPr>
          <p:txBody>
            <a:bodyPr>
              <a:spAutoFit/>
            </a:bodyPr>
            <a:lstStyle/>
            <a:p>
              <a:pPr algn="ctr" eaLnBrk="1" fontAlgn="auto" hangingPunct="1">
                <a:lnSpc>
                  <a:spcPct val="150000"/>
                </a:lnSpc>
                <a:spcBef>
                  <a:spcPts val="0"/>
                </a:spcBef>
                <a:spcAft>
                  <a:spcPts val="0"/>
                </a:spcAft>
                <a:defRPr/>
              </a:pPr>
              <a:r>
                <a:rPr lang="nb-NO" sz="1200" b="1" dirty="0">
                  <a:solidFill>
                    <a:schemeClr val="bg1">
                      <a:lumMod val="95000"/>
                    </a:schemeClr>
                  </a:solidFill>
                  <a:latin typeface="Nunito" pitchFamily="2" charset="77"/>
                </a:rPr>
                <a:t>Den første hovedavtalen for jordbruket blir inngått</a:t>
              </a:r>
              <a:endParaRPr lang="id-ID" sz="1200" b="1" dirty="0">
                <a:solidFill>
                  <a:schemeClr val="bg1">
                    <a:lumMod val="95000"/>
                  </a:schemeClr>
                </a:solidFill>
                <a:latin typeface="Nunito" pitchFamily="2" charset="77"/>
              </a:endParaRPr>
            </a:p>
          </p:txBody>
        </p:sp>
      </p:grpSp>
      <p:grpSp>
        <p:nvGrpSpPr>
          <p:cNvPr id="28" name="Gruppe 27">
            <a:extLst>
              <a:ext uri="{FF2B5EF4-FFF2-40B4-BE49-F238E27FC236}">
                <a16:creationId xmlns:a16="http://schemas.microsoft.com/office/drawing/2014/main" id="{F4CAEDB3-3685-CC09-8852-1429F96F02F6}"/>
              </a:ext>
            </a:extLst>
          </p:cNvPr>
          <p:cNvGrpSpPr/>
          <p:nvPr/>
        </p:nvGrpSpPr>
        <p:grpSpPr>
          <a:xfrm>
            <a:off x="266675" y="1883030"/>
            <a:ext cx="1908000" cy="3946265"/>
            <a:chOff x="412641" y="2466890"/>
            <a:chExt cx="1908000" cy="3946265"/>
          </a:xfrm>
        </p:grpSpPr>
        <p:sp>
          <p:nvSpPr>
            <p:cNvPr id="8" name="Rounded Rectangle 7">
              <a:extLst>
                <a:ext uri="{FF2B5EF4-FFF2-40B4-BE49-F238E27FC236}">
                  <a16:creationId xmlns:a16="http://schemas.microsoft.com/office/drawing/2014/main" id="{41803CAA-BBDF-2279-5441-F7AB802885E0}"/>
                </a:ext>
              </a:extLst>
            </p:cNvPr>
            <p:cNvSpPr>
              <a:spLocks noChangeAspect="1"/>
            </p:cNvSpPr>
            <p:nvPr/>
          </p:nvSpPr>
          <p:spPr>
            <a:xfrm>
              <a:off x="412641" y="2466890"/>
              <a:ext cx="1908000" cy="3946265"/>
            </a:xfrm>
            <a:prstGeom prst="roundRect">
              <a:avLst>
                <a:gd name="adj" fmla="val 50000"/>
              </a:avLst>
            </a:prstGeom>
            <a:solidFill>
              <a:srgbClr val="82A8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7127" name="TextBox 9">
              <a:extLst>
                <a:ext uri="{FF2B5EF4-FFF2-40B4-BE49-F238E27FC236}">
                  <a16:creationId xmlns:a16="http://schemas.microsoft.com/office/drawing/2014/main" id="{3D22EDD3-5974-F665-4899-7C54B10CFA04}"/>
                </a:ext>
              </a:extLst>
            </p:cNvPr>
            <p:cNvSpPr txBox="1">
              <a:spLocks noChangeArrowheads="1"/>
            </p:cNvSpPr>
            <p:nvPr/>
          </p:nvSpPr>
          <p:spPr bwMode="auto">
            <a:xfrm>
              <a:off x="785215" y="3334863"/>
              <a:ext cx="1172199" cy="399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nb-NO" sz="2000" dirty="0">
                  <a:solidFill>
                    <a:schemeClr val="bg1"/>
                  </a:solidFill>
                  <a:latin typeface="Poppins SemiBold" panose="00000700000000000000" pitchFamily="2" charset="0"/>
                  <a:cs typeface="Poppins SemiBold" panose="00000700000000000000" pitchFamily="2" charset="0"/>
                </a:rPr>
                <a:t>1800</a:t>
              </a:r>
              <a:endParaRPr lang="id-ID" altLang="nb-NO" sz="2000" b="1" dirty="0">
                <a:solidFill>
                  <a:schemeClr val="bg1"/>
                </a:solidFill>
                <a:latin typeface="Poppins SemiBold" panose="00000700000000000000" pitchFamily="2" charset="0"/>
                <a:cs typeface="Poppins SemiBold" panose="00000700000000000000" pitchFamily="2" charset="0"/>
              </a:endParaRPr>
            </a:p>
          </p:txBody>
        </p:sp>
        <p:sp>
          <p:nvSpPr>
            <p:cNvPr id="11" name="TextBox 10">
              <a:extLst>
                <a:ext uri="{FF2B5EF4-FFF2-40B4-BE49-F238E27FC236}">
                  <a16:creationId xmlns:a16="http://schemas.microsoft.com/office/drawing/2014/main" id="{FCAF4475-7BA5-1250-00DD-182639221E9D}"/>
                </a:ext>
              </a:extLst>
            </p:cNvPr>
            <p:cNvSpPr txBox="1"/>
            <p:nvPr/>
          </p:nvSpPr>
          <p:spPr bwMode="auto">
            <a:xfrm>
              <a:off x="444673" y="3734886"/>
              <a:ext cx="1804066" cy="1731243"/>
            </a:xfrm>
            <a:prstGeom prst="rect">
              <a:avLst/>
            </a:prstGeom>
            <a:noFill/>
          </p:spPr>
          <p:txBody>
            <a:bodyPr wrap="square">
              <a:spAutoFit/>
            </a:bodyPr>
            <a:lstStyle/>
            <a:p>
              <a:pPr algn="ctr" eaLnBrk="1" fontAlgn="auto" hangingPunct="1">
                <a:lnSpc>
                  <a:spcPct val="150000"/>
                </a:lnSpc>
                <a:spcBef>
                  <a:spcPts val="0"/>
                </a:spcBef>
                <a:spcAft>
                  <a:spcPts val="0"/>
                </a:spcAft>
                <a:defRPr/>
              </a:pPr>
              <a:r>
                <a:rPr lang="nb-NO" sz="1200" b="1" dirty="0">
                  <a:solidFill>
                    <a:schemeClr val="bg1">
                      <a:lumMod val="95000"/>
                    </a:schemeClr>
                  </a:solidFill>
                  <a:latin typeface="Nunito" pitchFamily="2" charset="77"/>
                </a:rPr>
                <a:t>Etableringer av </a:t>
              </a:r>
            </a:p>
            <a:p>
              <a:pPr marL="171450" indent="-171450" algn="ctr" eaLnBrk="1" fontAlgn="auto" hangingPunct="1">
                <a:lnSpc>
                  <a:spcPct val="150000"/>
                </a:lnSpc>
                <a:spcBef>
                  <a:spcPts val="0"/>
                </a:spcBef>
                <a:spcAft>
                  <a:spcPts val="0"/>
                </a:spcAft>
                <a:buFont typeface="Arial" panose="020B0604020202020204" pitchFamily="34" charset="0"/>
                <a:buChar char="•"/>
                <a:defRPr/>
              </a:pPr>
              <a:r>
                <a:rPr lang="nb-NO" sz="1200" dirty="0">
                  <a:solidFill>
                    <a:schemeClr val="bg1">
                      <a:lumMod val="95000"/>
                    </a:schemeClr>
                  </a:solidFill>
                  <a:latin typeface="Nunito" pitchFamily="2" charset="77"/>
                </a:rPr>
                <a:t>Forbrukssamvirker</a:t>
              </a:r>
            </a:p>
            <a:p>
              <a:pPr marL="171450" indent="-171450" algn="ctr" eaLnBrk="1" fontAlgn="auto" hangingPunct="1">
                <a:lnSpc>
                  <a:spcPct val="150000"/>
                </a:lnSpc>
                <a:spcBef>
                  <a:spcPts val="0"/>
                </a:spcBef>
                <a:spcAft>
                  <a:spcPts val="0"/>
                </a:spcAft>
                <a:buFont typeface="Arial" panose="020B0604020202020204" pitchFamily="34" charset="0"/>
                <a:buChar char="•"/>
                <a:defRPr/>
              </a:pPr>
              <a:r>
                <a:rPr lang="nb-NO" sz="1200" dirty="0">
                  <a:solidFill>
                    <a:schemeClr val="bg1">
                      <a:lumMod val="95000"/>
                    </a:schemeClr>
                  </a:solidFill>
                  <a:latin typeface="Nunito" pitchFamily="2" charset="77"/>
                </a:rPr>
                <a:t>Landbrukssamvirker</a:t>
              </a:r>
            </a:p>
            <a:p>
              <a:pPr marL="171450" indent="-171450" algn="ctr" eaLnBrk="1" fontAlgn="auto" hangingPunct="1">
                <a:lnSpc>
                  <a:spcPct val="150000"/>
                </a:lnSpc>
                <a:spcBef>
                  <a:spcPts val="0"/>
                </a:spcBef>
                <a:spcAft>
                  <a:spcPts val="0"/>
                </a:spcAft>
                <a:buFont typeface="Arial" panose="020B0604020202020204" pitchFamily="34" charset="0"/>
                <a:buChar char="•"/>
                <a:defRPr/>
              </a:pPr>
              <a:r>
                <a:rPr lang="nb-NO" sz="1200" dirty="0">
                  <a:solidFill>
                    <a:schemeClr val="bg1">
                      <a:lumMod val="95000"/>
                    </a:schemeClr>
                  </a:solidFill>
                  <a:latin typeface="Nunito" pitchFamily="2" charset="77"/>
                </a:rPr>
                <a:t>Fiskerisamvirker</a:t>
              </a:r>
            </a:p>
            <a:p>
              <a:pPr marL="171450" indent="-171450" algn="ctr" eaLnBrk="1" fontAlgn="auto" hangingPunct="1">
                <a:lnSpc>
                  <a:spcPct val="150000"/>
                </a:lnSpc>
                <a:spcBef>
                  <a:spcPts val="0"/>
                </a:spcBef>
                <a:spcAft>
                  <a:spcPts val="0"/>
                </a:spcAft>
                <a:buFont typeface="Arial" panose="020B0604020202020204" pitchFamily="34" charset="0"/>
                <a:buChar char="•"/>
                <a:defRPr/>
              </a:pPr>
              <a:r>
                <a:rPr lang="nb-NO" sz="1200" dirty="0">
                  <a:solidFill>
                    <a:schemeClr val="bg1">
                      <a:lumMod val="95000"/>
                    </a:schemeClr>
                  </a:solidFill>
                  <a:latin typeface="Nunito" pitchFamily="2" charset="77"/>
                </a:rPr>
                <a:t>Boligsamvirker</a:t>
              </a:r>
            </a:p>
            <a:p>
              <a:pPr algn="ctr" eaLnBrk="1" fontAlgn="auto" hangingPunct="1">
                <a:lnSpc>
                  <a:spcPct val="150000"/>
                </a:lnSpc>
                <a:spcBef>
                  <a:spcPts val="0"/>
                </a:spcBef>
                <a:spcAft>
                  <a:spcPts val="0"/>
                </a:spcAft>
                <a:defRPr/>
              </a:pPr>
              <a:r>
                <a:rPr lang="nb-NO" sz="1200" b="1" dirty="0">
                  <a:solidFill>
                    <a:schemeClr val="bg1">
                      <a:lumMod val="95000"/>
                    </a:schemeClr>
                  </a:solidFill>
                  <a:latin typeface="Nunito" pitchFamily="2" charset="77"/>
                </a:rPr>
                <a:t>internasjonalt</a:t>
              </a:r>
            </a:p>
          </p:txBody>
        </p:sp>
      </p:grpSp>
      <p:grpSp>
        <p:nvGrpSpPr>
          <p:cNvPr id="32" name="Gruppe 31">
            <a:extLst>
              <a:ext uri="{FF2B5EF4-FFF2-40B4-BE49-F238E27FC236}">
                <a16:creationId xmlns:a16="http://schemas.microsoft.com/office/drawing/2014/main" id="{CB4BB377-AAB4-8F96-96E0-64B8A88F9424}"/>
              </a:ext>
            </a:extLst>
          </p:cNvPr>
          <p:cNvGrpSpPr/>
          <p:nvPr/>
        </p:nvGrpSpPr>
        <p:grpSpPr>
          <a:xfrm>
            <a:off x="4194690" y="2276852"/>
            <a:ext cx="1895475" cy="3929062"/>
            <a:chOff x="4369434" y="1575062"/>
            <a:chExt cx="1895475" cy="3929062"/>
          </a:xfrm>
        </p:grpSpPr>
        <p:sp>
          <p:nvSpPr>
            <p:cNvPr id="15" name="Rounded Rectangle 8">
              <a:extLst>
                <a:ext uri="{FF2B5EF4-FFF2-40B4-BE49-F238E27FC236}">
                  <a16:creationId xmlns:a16="http://schemas.microsoft.com/office/drawing/2014/main" id="{D68528A2-8ECD-C5C4-B0DA-9443B4AC9F37}"/>
                </a:ext>
              </a:extLst>
            </p:cNvPr>
            <p:cNvSpPr/>
            <p:nvPr/>
          </p:nvSpPr>
          <p:spPr>
            <a:xfrm>
              <a:off x="4369434" y="1575062"/>
              <a:ext cx="1895475" cy="3929062"/>
            </a:xfrm>
            <a:prstGeom prst="roundRect">
              <a:avLst>
                <a:gd name="adj" fmla="val 50000"/>
              </a:avLst>
            </a:prstGeom>
            <a:solidFill>
              <a:srgbClr val="5A7532"/>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endParaRPr lang="en-US" dirty="0"/>
            </a:p>
          </p:txBody>
        </p:sp>
        <p:grpSp>
          <p:nvGrpSpPr>
            <p:cNvPr id="20" name="Group 16">
              <a:extLst>
                <a:ext uri="{FF2B5EF4-FFF2-40B4-BE49-F238E27FC236}">
                  <a16:creationId xmlns:a16="http://schemas.microsoft.com/office/drawing/2014/main" id="{8364975D-EFB9-7831-1B93-AEF28BCCD96A}"/>
                </a:ext>
              </a:extLst>
            </p:cNvPr>
            <p:cNvGrpSpPr>
              <a:grpSpLocks/>
            </p:cNvGrpSpPr>
            <p:nvPr/>
          </p:nvGrpSpPr>
          <p:grpSpPr bwMode="auto">
            <a:xfrm>
              <a:off x="4498022" y="2751398"/>
              <a:ext cx="1638300" cy="746298"/>
              <a:chOff x="7656710" y="2279335"/>
              <a:chExt cx="1638324" cy="746756"/>
            </a:xfrm>
          </p:grpSpPr>
          <p:sp>
            <p:nvSpPr>
              <p:cNvPr id="21" name="TextBox 17">
                <a:extLst>
                  <a:ext uri="{FF2B5EF4-FFF2-40B4-BE49-F238E27FC236}">
                    <a16:creationId xmlns:a16="http://schemas.microsoft.com/office/drawing/2014/main" id="{EFED1C43-E427-A4BD-547D-102FA32A4B73}"/>
                  </a:ext>
                </a:extLst>
              </p:cNvPr>
              <p:cNvSpPr txBox="1">
                <a:spLocks noChangeArrowheads="1"/>
              </p:cNvSpPr>
              <p:nvPr/>
            </p:nvSpPr>
            <p:spPr bwMode="auto">
              <a:xfrm>
                <a:off x="7891063" y="2279335"/>
                <a:ext cx="11696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nb-NO" sz="2000" b="1" dirty="0">
                    <a:solidFill>
                      <a:schemeClr val="bg1"/>
                    </a:solidFill>
                    <a:latin typeface="Poppins SemiBold" panose="00000700000000000000" pitchFamily="2" charset="0"/>
                    <a:cs typeface="Poppins SemiBold" panose="00000700000000000000" pitchFamily="2" charset="0"/>
                  </a:rPr>
                  <a:t>1896</a:t>
                </a:r>
                <a:endParaRPr lang="id-ID" altLang="nb-NO" sz="2000" b="1" dirty="0">
                  <a:solidFill>
                    <a:schemeClr val="bg1"/>
                  </a:solidFill>
                  <a:latin typeface="Poppins SemiBold" panose="00000700000000000000" pitchFamily="2" charset="0"/>
                  <a:cs typeface="Poppins SemiBold" panose="00000700000000000000" pitchFamily="2" charset="0"/>
                </a:endParaRPr>
              </a:p>
            </p:txBody>
          </p:sp>
          <p:sp>
            <p:nvSpPr>
              <p:cNvPr id="22" name="TextBox 18">
                <a:extLst>
                  <a:ext uri="{FF2B5EF4-FFF2-40B4-BE49-F238E27FC236}">
                    <a16:creationId xmlns:a16="http://schemas.microsoft.com/office/drawing/2014/main" id="{8AF5235F-DC86-824E-A27A-58A3DE2A8438}"/>
                  </a:ext>
                </a:extLst>
              </p:cNvPr>
              <p:cNvSpPr txBox="1"/>
              <p:nvPr/>
            </p:nvSpPr>
            <p:spPr>
              <a:xfrm>
                <a:off x="7656710" y="2679630"/>
                <a:ext cx="1638324" cy="346461"/>
              </a:xfrm>
              <a:prstGeom prst="rect">
                <a:avLst/>
              </a:prstGeom>
              <a:noFill/>
            </p:spPr>
            <p:txBody>
              <a:bodyPr>
                <a:spAutoFit/>
              </a:bodyPr>
              <a:lstStyle/>
              <a:p>
                <a:pPr algn="ctr" eaLnBrk="1" fontAlgn="auto" hangingPunct="1">
                  <a:lnSpc>
                    <a:spcPct val="150000"/>
                  </a:lnSpc>
                  <a:spcBef>
                    <a:spcPts val="0"/>
                  </a:spcBef>
                  <a:spcAft>
                    <a:spcPts val="0"/>
                  </a:spcAft>
                  <a:defRPr/>
                </a:pPr>
                <a:r>
                  <a:rPr lang="nb-NO" sz="1200" b="1" dirty="0">
                    <a:solidFill>
                      <a:schemeClr val="bg1">
                        <a:lumMod val="95000"/>
                      </a:schemeClr>
                    </a:solidFill>
                    <a:latin typeface="Nunito" pitchFamily="2" charset="77"/>
                  </a:rPr>
                  <a:t>Felleskjøpet stiftes</a:t>
                </a:r>
                <a:endParaRPr lang="id-ID" sz="1200" b="1" dirty="0">
                  <a:solidFill>
                    <a:schemeClr val="bg1">
                      <a:lumMod val="95000"/>
                    </a:schemeClr>
                  </a:solidFill>
                  <a:latin typeface="Nunito" pitchFamily="2" charset="77"/>
                </a:endParaRPr>
              </a:p>
            </p:txBody>
          </p:sp>
        </p:grpSp>
      </p:grpSp>
      <p:sp>
        <p:nvSpPr>
          <p:cNvPr id="35" name="Oval 15">
            <a:extLst>
              <a:ext uri="{FF2B5EF4-FFF2-40B4-BE49-F238E27FC236}">
                <a16:creationId xmlns:a16="http://schemas.microsoft.com/office/drawing/2014/main" id="{6619E4E6-582D-3E20-E7BD-80776D578046}"/>
              </a:ext>
            </a:extLst>
          </p:cNvPr>
          <p:cNvSpPr/>
          <p:nvPr/>
        </p:nvSpPr>
        <p:spPr>
          <a:xfrm>
            <a:off x="6262932" y="5987449"/>
            <a:ext cx="279400" cy="279400"/>
          </a:xfrm>
          <a:prstGeom prst="ellipse">
            <a:avLst/>
          </a:prstGeom>
          <a:solidFill>
            <a:srgbClr val="F287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pic>
        <p:nvPicPr>
          <p:cNvPr id="36" name="Grafikk 35">
            <a:extLst>
              <a:ext uri="{FF2B5EF4-FFF2-40B4-BE49-F238E27FC236}">
                <a16:creationId xmlns:a16="http://schemas.microsoft.com/office/drawing/2014/main" id="{88960E79-8FE1-9B47-5F98-10BE5F7D30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9911319">
            <a:off x="5621973" y="1279066"/>
            <a:ext cx="473425" cy="432000"/>
          </a:xfrm>
          <a:prstGeom prst="rect">
            <a:avLst/>
          </a:prstGeom>
        </p:spPr>
      </p:pic>
      <p:pic>
        <p:nvPicPr>
          <p:cNvPr id="37" name="Grafikk 36">
            <a:extLst>
              <a:ext uri="{FF2B5EF4-FFF2-40B4-BE49-F238E27FC236}">
                <a16:creationId xmlns:a16="http://schemas.microsoft.com/office/drawing/2014/main" id="{B9F21230-C2F3-2F48-3B40-382C52927B5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28050" y="1700812"/>
            <a:ext cx="762000" cy="762000"/>
          </a:xfrm>
          <a:prstGeom prst="rect">
            <a:avLst/>
          </a:prstGeom>
        </p:spPr>
      </p:pic>
    </p:spTree>
  </p:cSld>
  <p:clrMapOvr>
    <a:masterClrMapping/>
  </p:clrMapOvr>
  <p:transition spd="slow">
    <p:push dir="u"/>
  </p:transition>
</p:sld>
</file>

<file path=ppt/theme/theme1.xml><?xml version="1.0" encoding="utf-8"?>
<a:theme xmlns:a="http://schemas.openxmlformats.org/drawingml/2006/main" name="Office Theme">
  <a:themeElements>
    <a:clrScheme name="Custom 94">
      <a:dk1>
        <a:srgbClr val="000000"/>
      </a:dk1>
      <a:lt1>
        <a:srgbClr val="FFFFFF"/>
      </a:lt1>
      <a:dk2>
        <a:srgbClr val="44546A"/>
      </a:dk2>
      <a:lt2>
        <a:srgbClr val="E7E6E6"/>
      </a:lt2>
      <a:accent1>
        <a:srgbClr val="4B9BFF"/>
      </a:accent1>
      <a:accent2>
        <a:srgbClr val="AF78FF"/>
      </a:accent2>
      <a:accent3>
        <a:srgbClr val="50D2A0"/>
      </a:accent3>
      <a:accent4>
        <a:srgbClr val="FCB801"/>
      </a:accent4>
      <a:accent5>
        <a:srgbClr val="121212"/>
      </a:accent5>
      <a:accent6>
        <a:srgbClr val="FFB46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3712</Words>
  <Application>Microsoft Office PowerPoint</Application>
  <PresentationFormat>Widescreen</PresentationFormat>
  <Paragraphs>524</Paragraphs>
  <Slides>38</Slides>
  <Notes>36</Notes>
  <HiddenSlides>1</HiddenSlides>
  <MMClips>2</MMClips>
  <ScaleCrop>false</ScaleCrop>
  <HeadingPairs>
    <vt:vector size="6" baseType="variant">
      <vt:variant>
        <vt:lpstr>Brukte skrifter</vt:lpstr>
      </vt:variant>
      <vt:variant>
        <vt:i4>9</vt:i4>
      </vt:variant>
      <vt:variant>
        <vt:lpstr>Tema</vt:lpstr>
      </vt:variant>
      <vt:variant>
        <vt:i4>1</vt:i4>
      </vt:variant>
      <vt:variant>
        <vt:lpstr>Lysbildetitler</vt:lpstr>
      </vt:variant>
      <vt:variant>
        <vt:i4>38</vt:i4>
      </vt:variant>
    </vt:vector>
  </HeadingPairs>
  <TitlesOfParts>
    <vt:vector size="48" baseType="lpstr">
      <vt:lpstr>Arial</vt:lpstr>
      <vt:lpstr>Calibri</vt:lpstr>
      <vt:lpstr>Calibri Light</vt:lpstr>
      <vt:lpstr>Montserrat Light</vt:lpstr>
      <vt:lpstr>Nunito</vt:lpstr>
      <vt:lpstr>Poppins SemiBold</vt:lpstr>
      <vt:lpstr>Roboto</vt:lpstr>
      <vt:lpstr>Ubuntu</vt:lpstr>
      <vt:lpstr>Wingdings</vt:lpstr>
      <vt:lpstr>Office Theme</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2023-02-14T20:07:13Z</dcterms:created>
  <dcterms:modified xsi:type="dcterms:W3CDTF">2024-05-21T07:39:57Z</dcterms:modified>
</cp:coreProperties>
</file>