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613" r:id="rId2"/>
    <p:sldId id="347" r:id="rId3"/>
    <p:sldId id="7628" r:id="rId4"/>
    <p:sldId id="270" r:id="rId5"/>
    <p:sldId id="641" r:id="rId6"/>
    <p:sldId id="7629" r:id="rId7"/>
    <p:sldId id="7634" r:id="rId8"/>
    <p:sldId id="290" r:id="rId9"/>
    <p:sldId id="7631" r:id="rId1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8705"/>
    <a:srgbClr val="007096"/>
    <a:srgbClr val="5A7532"/>
    <a:srgbClr val="4472C4"/>
    <a:srgbClr val="01474F"/>
    <a:srgbClr val="D8AA6A"/>
    <a:srgbClr val="82A853"/>
    <a:srgbClr val="A5A5A5"/>
    <a:srgbClr val="F0F0F0"/>
    <a:srgbClr val="0073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1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B5530-4940-4367-B69B-4096DDDCCD10}" type="datetimeFigureOut">
              <a:rPr lang="nb-NO" smtClean="0"/>
              <a:t>01.03.2024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881C91-DD20-446C-AEB0-92C0C1407F8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2811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551A1-2ABB-496D-A709-04990B871C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58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551A1-2ABB-496D-A709-04990B871C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77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CF5A72-1885-A493-6EE5-AB6217F5DF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5ADE268-C2B7-F01A-640B-558B0844E2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C923414-AE7E-C6B9-427A-8CDEF9DAF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1DE39-0640-430C-8F15-0D27CE9D5E3F}" type="datetimeFigureOut">
              <a:rPr lang="nb-NO" smtClean="0"/>
              <a:t>01.03.2024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C7291B9-EBFC-703C-BC30-88120F71E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A913094-CF53-4986-3C72-8F5E8FDF6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CAFC-E438-4DD8-A6A0-B2A0A2A585D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66842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13B9DF0-C4C7-0DD3-20C2-1CD8294CC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92432B93-93B3-A061-BAD8-FA8243431F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0ADAC9D-FD05-CC5D-DCCC-6A004D553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1DE39-0640-430C-8F15-0D27CE9D5E3F}" type="datetimeFigureOut">
              <a:rPr lang="nb-NO" smtClean="0"/>
              <a:t>01.03.2024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65F669D-99D7-FBF6-7B05-6BA653744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E1CA1A6-CA1B-ACE9-1B66-15219A786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CAFC-E438-4DD8-A6A0-B2A0A2A585D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8640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A1DA78AA-6E17-2933-3329-9356CE3FE3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EB6F0DD-9EB8-560F-F74F-6BCFA98E6B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4C64384-73D3-6A6E-9DA3-2B11160CD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1DE39-0640-430C-8F15-0D27CE9D5E3F}" type="datetimeFigureOut">
              <a:rPr lang="nb-NO" smtClean="0"/>
              <a:t>01.03.2024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DB310E0-EEF1-1667-2BBB-F3E1FFE1E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10286E7-5827-F42E-89F2-7827205A1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CAFC-E438-4DD8-A6A0-B2A0A2A585D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5272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B82ACA0-27FF-4A4D-8829-B5D278BBAE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7431" y="789688"/>
            <a:ext cx="5037138" cy="8683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>
                <a:latin typeface="+mj-lt"/>
              </a:defRPr>
            </a:lvl1pPr>
          </a:lstStyle>
          <a:p>
            <a:pPr lvl="0"/>
            <a:r>
              <a:rPr lang="en-US" dirty="0"/>
              <a:t>Put Title Here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CFE7760-8F10-475F-B5BA-838B83722F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7431" y="511310"/>
            <a:ext cx="5037138" cy="3715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>
                <a:latin typeface="+mn-lt"/>
              </a:defRPr>
            </a:lvl1pPr>
          </a:lstStyle>
          <a:p>
            <a:pPr lvl="0"/>
            <a:r>
              <a:rPr lang="en-US" dirty="0"/>
              <a:t>Put Title Here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EE70254-723C-4826-A785-1D591CDC587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90088" y="1658051"/>
            <a:ext cx="1611824" cy="1611824"/>
          </a:xfrm>
          <a:prstGeom prst="ellipse">
            <a:avLst/>
          </a:pr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55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186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Individual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537514" y="0"/>
            <a:ext cx="5681926" cy="685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71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ceholde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1" cy="49276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2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663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0059856B-68BB-40B3-8D14-8DB382704CC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4963885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0F63A682-3BAF-4B85-8CA6-5D734486D1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5447" y="5338254"/>
            <a:ext cx="4889500" cy="990600"/>
          </a:xfrm>
        </p:spPr>
        <p:txBody>
          <a:bodyPr anchor="ctr">
            <a:normAutofit/>
          </a:bodyPr>
          <a:lstStyle>
            <a:lvl1pPr marL="0" indent="0">
              <a:buNone/>
              <a:defRPr sz="4800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554C799A-9005-4DA1-A706-A01935CC1D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0788" y="6184574"/>
            <a:ext cx="4784160" cy="215234"/>
          </a:xfrm>
        </p:spPr>
        <p:txBody>
          <a:bodyPr anchor="ctr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Put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047104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41618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DE74D25-E0CD-4DA2-A572-2207AC2C2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623" y="354458"/>
            <a:ext cx="7190755" cy="851027"/>
          </a:xfrm>
          <a:prstGeom prst="rect">
            <a:avLst/>
          </a:prstGeom>
        </p:spPr>
        <p:txBody>
          <a:bodyPr anchor="ctr"/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56372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947D4BB-C6FC-0F25-D375-725357A45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6DD0D1E-BF6B-19A9-4453-7BE595396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92A16D8-E7B7-1552-9036-97044A6A8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1DE39-0640-430C-8F15-0D27CE9D5E3F}" type="datetimeFigureOut">
              <a:rPr lang="nb-NO" smtClean="0"/>
              <a:t>01.03.2024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DDCD3E2-073C-FDFA-A07F-A45587DD9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F165F75-2893-9179-1B2A-63565BC17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CAFC-E438-4DD8-A6A0-B2A0A2A585D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145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4B3BF68-ADC4-A8B7-4261-23E0F490C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1B3C8F0-A24A-98A0-145E-49E699A31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8CC6C9E-A2E4-6536-EE16-95903F83B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1DE39-0640-430C-8F15-0D27CE9D5E3F}" type="datetimeFigureOut">
              <a:rPr lang="nb-NO" smtClean="0"/>
              <a:t>01.03.2024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0A281F2-471C-D408-B557-A9E01E1EC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6EF5E1D-9A96-E8EF-E0AB-FF91E9B75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CAFC-E438-4DD8-A6A0-B2A0A2A585D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887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E7885AB-0931-EA9C-7BE0-A6C5EF605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28D6904-D45D-55EE-1CAC-1C809BB35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271C38B-91A2-655F-72AD-F2B947842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DC3560E-BCAE-FCD7-C3F1-D49425877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1DE39-0640-430C-8F15-0D27CE9D5E3F}" type="datetimeFigureOut">
              <a:rPr lang="nb-NO" smtClean="0"/>
              <a:t>01.03.2024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CDAA89C-67C6-FD7D-80B0-55710FB61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C517AFE-5D08-2072-18F9-C52FE3924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CAFC-E438-4DD8-A6A0-B2A0A2A585D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1819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E678E9-345D-8A00-F9EA-63A0A40CB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AACCE7A-9C17-98E0-1BFF-94F1F3EBE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A1D72F6-F52D-61CF-B769-AE502B04F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1A2BB43-7162-AD33-37A4-42D66E365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43A33E46-0B0B-DE35-6EFF-E7913C09BC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94DAC03-3A9E-3DAC-D2A7-1A13EC81E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1DE39-0640-430C-8F15-0D27CE9D5E3F}" type="datetimeFigureOut">
              <a:rPr lang="nb-NO" smtClean="0"/>
              <a:t>01.03.2024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8031A836-FF95-4F21-654A-2349726F5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145CBE8D-F185-748D-6B27-E2F63F680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CAFC-E438-4DD8-A6A0-B2A0A2A585D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6756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F25E77-6950-77BE-4505-056780C46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56E6B9E-69A7-A3F7-AC20-D41289784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1DE39-0640-430C-8F15-0D27CE9D5E3F}" type="datetimeFigureOut">
              <a:rPr lang="nb-NO" smtClean="0"/>
              <a:t>01.03.2024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0B114BA-4451-A80F-FE90-FC7D0204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22ECB5B-E3DA-9A4C-4737-BA87B9B81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CAFC-E438-4DD8-A6A0-B2A0A2A585D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9801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A8C424F-EA26-187A-14A0-EA7AB3F2A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1DE39-0640-430C-8F15-0D27CE9D5E3F}" type="datetimeFigureOut">
              <a:rPr lang="nb-NO" smtClean="0"/>
              <a:t>01.03.2024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72C41E9-A9D4-68E2-CDB5-E284B92C1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114C9B9-8A21-2BFB-B3BE-C816AB547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CAFC-E438-4DD8-A6A0-B2A0A2A585D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484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951CC3-FFD7-D5B7-1E31-CFF84C664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505234F-117A-B399-A138-CF1D8F8B6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666ED6A-C3EC-5E5D-0465-4F0BDF0828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D8B14EF-0962-376F-6E25-31BF5F822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1DE39-0640-430C-8F15-0D27CE9D5E3F}" type="datetimeFigureOut">
              <a:rPr lang="nb-NO" smtClean="0"/>
              <a:t>01.03.2024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36B0204-7228-525F-B100-2D751BF1D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5E28646-1016-20C4-6E14-5E954BBD9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CAFC-E438-4DD8-A6A0-B2A0A2A585D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9798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F5CE1B-F711-9FBE-3E1D-779E822B6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550E4F74-04ED-3E52-7F81-959A1367AC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4E8F840-F0B2-1250-CCEB-FD6D6891F8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C63F30F-FB96-3D2E-84FD-035CDE125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1DE39-0640-430C-8F15-0D27CE9D5E3F}" type="datetimeFigureOut">
              <a:rPr lang="nb-NO" smtClean="0"/>
              <a:t>01.03.2024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17E462B-9E55-DC07-EAB3-CEA378FB5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AFB443E-3CA5-2D82-177E-0FDC9A3AC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CAFC-E438-4DD8-A6A0-B2A0A2A585D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7129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F2E92ED-33EB-E140-D7FF-8104D6DEB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4224295-23FE-387F-6B2C-3C92434991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78B3883-6180-B4BE-212A-D04336A717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1DE39-0640-430C-8F15-0D27CE9D5E3F}" type="datetimeFigureOut">
              <a:rPr lang="nb-NO" smtClean="0"/>
              <a:t>01.03.2024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87512D6-4473-1749-94C6-57F9518879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2AF3171-E1C2-2412-BBF3-27E340F820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9CAFC-E438-4DD8-A6A0-B2A0A2A585D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065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4" r:id="rId13"/>
    <p:sldLayoutId id="2147483666" r:id="rId14"/>
    <p:sldLayoutId id="2147483667" r:id="rId15"/>
    <p:sldLayoutId id="2147483668" r:id="rId16"/>
    <p:sldLayoutId id="2147483669" r:id="rId17"/>
    <p:sldLayoutId id="2147483670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jpeg"/><Relationship Id="rId7" Type="http://schemas.openxmlformats.org/officeDocument/2006/relationships/image" Target="../media/image17.jp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3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jpg"/><Relationship Id="rId10" Type="http://schemas.openxmlformats.org/officeDocument/2006/relationships/image" Target="../media/image20.jp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jpg"/><Relationship Id="rId1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27.png"/><Relationship Id="rId3" Type="http://schemas.openxmlformats.org/officeDocument/2006/relationships/image" Target="../media/image13.jpeg"/><Relationship Id="rId7" Type="http://schemas.openxmlformats.org/officeDocument/2006/relationships/image" Target="../media/image30.png"/><Relationship Id="rId12" Type="http://schemas.openxmlformats.org/officeDocument/2006/relationships/image" Target="../media/image3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11" Type="http://schemas.openxmlformats.org/officeDocument/2006/relationships/image" Target="../media/image34.png"/><Relationship Id="rId5" Type="http://schemas.openxmlformats.org/officeDocument/2006/relationships/image" Target="../media/image15.png"/><Relationship Id="rId10" Type="http://schemas.openxmlformats.org/officeDocument/2006/relationships/image" Target="../media/image33.svg"/><Relationship Id="rId4" Type="http://schemas.openxmlformats.org/officeDocument/2006/relationships/image" Target="../media/image14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bilde 3" descr="Et bilde som inneholder klær, utendørs, person, sko&#10;&#10;Automatisk generert beskrivelse">
            <a:extLst>
              <a:ext uri="{FF2B5EF4-FFF2-40B4-BE49-F238E27FC236}">
                <a16:creationId xmlns:a16="http://schemas.microsoft.com/office/drawing/2014/main" id="{9A92BFE7-F150-90B9-8E51-FBE6F57D25D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88" b="19688"/>
          <a:stretch>
            <a:fillRect/>
          </a:stretch>
        </p:blipFill>
        <p:spPr/>
      </p:pic>
      <p:sp>
        <p:nvSpPr>
          <p:cNvPr id="13" name="Title 20"/>
          <p:cNvSpPr txBox="1">
            <a:spLocks/>
          </p:cNvSpPr>
          <p:nvPr/>
        </p:nvSpPr>
        <p:spPr>
          <a:xfrm>
            <a:off x="6096000" y="5728545"/>
            <a:ext cx="5918596" cy="589394"/>
          </a:xfrm>
          <a:prstGeom prst="rect">
            <a:avLst/>
          </a:prstGeom>
        </p:spPr>
        <p:txBody>
          <a:bodyPr vert="horz" wrap="square" lIns="121923" tIns="60961" rIns="121923" bIns="6096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30000"/>
              </a:lnSpc>
            </a:pPr>
            <a:r>
              <a:rPr lang="nb-NO" sz="1200" dirty="0">
                <a:solidFill>
                  <a:schemeClr val="tx1"/>
                </a:solidFill>
                <a:latin typeface="Nunito Sans" pitchFamily="2" charset="0"/>
                <a:cs typeface="Lato Light"/>
              </a:rPr>
              <a:t>Ordning for regional samhandling ble vurdert i et prosjekt 1. halvår 2023</a:t>
            </a:r>
          </a:p>
          <a:p>
            <a:pPr algn="just">
              <a:lnSpc>
                <a:spcPct val="130000"/>
              </a:lnSpc>
            </a:pPr>
            <a:r>
              <a:rPr lang="nb-NO" sz="1200" dirty="0">
                <a:solidFill>
                  <a:schemeClr val="tx1"/>
                </a:solidFill>
                <a:latin typeface="Nunito Sans" pitchFamily="2" charset="0"/>
                <a:cs typeface="Lato Light"/>
              </a:rPr>
              <a:t>Ny ordning ble vedtatt av styret i Norsk Landbrukssamvirke i 2023</a:t>
            </a:r>
          </a:p>
        </p:txBody>
      </p:sp>
      <p:sp>
        <p:nvSpPr>
          <p:cNvPr id="15" name="Rectangle 14"/>
          <p:cNvSpPr/>
          <p:nvPr/>
        </p:nvSpPr>
        <p:spPr>
          <a:xfrm flipV="1">
            <a:off x="1529681" y="-1"/>
            <a:ext cx="4109119" cy="5771445"/>
          </a:xfrm>
          <a:prstGeom prst="round2SameRect">
            <a:avLst/>
          </a:prstGeom>
          <a:solidFill>
            <a:srgbClr val="007367">
              <a:alpha val="8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7" name="TextBox 16"/>
          <p:cNvSpPr txBox="1"/>
          <p:nvPr/>
        </p:nvSpPr>
        <p:spPr>
          <a:xfrm>
            <a:off x="1840648" y="844029"/>
            <a:ext cx="3655277" cy="1286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nb-NO" sz="4400" b="1" dirty="0">
                <a:solidFill>
                  <a:schemeClr val="bg1"/>
                </a:solidFill>
                <a:latin typeface="Nunito Sans" pitchFamily="2" charset="0"/>
                <a:cs typeface="Lato Black"/>
              </a:rPr>
              <a:t>Regional</a:t>
            </a:r>
          </a:p>
          <a:p>
            <a:pPr algn="ctr">
              <a:lnSpc>
                <a:spcPct val="80000"/>
              </a:lnSpc>
            </a:pPr>
            <a:r>
              <a:rPr lang="nb-NO" sz="4400" b="1" dirty="0">
                <a:solidFill>
                  <a:schemeClr val="bg1"/>
                </a:solidFill>
                <a:latin typeface="Nunito Sans" pitchFamily="2" charset="0"/>
                <a:cs typeface="Lato Black"/>
              </a:rPr>
              <a:t>Samhandling</a:t>
            </a:r>
            <a:endParaRPr lang="nb-NO" sz="4800" b="1" dirty="0">
              <a:solidFill>
                <a:schemeClr val="bg1"/>
              </a:solidFill>
              <a:latin typeface="Nunito Sans" pitchFamily="2" charset="0"/>
              <a:cs typeface="Lato Light"/>
            </a:endParaRPr>
          </a:p>
        </p:txBody>
      </p:sp>
      <p:pic>
        <p:nvPicPr>
          <p:cNvPr id="5" name="Bilde 4" descr="Et bilde som inneholder tekst, Font, Grafikk, skjermbilde&#10;&#10;Automatisk generert beskrivelse">
            <a:extLst>
              <a:ext uri="{FF2B5EF4-FFF2-40B4-BE49-F238E27FC236}">
                <a16:creationId xmlns:a16="http://schemas.microsoft.com/office/drawing/2014/main" id="{5A53BA06-F297-F5D4-9AC1-42A11BCCBE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532" y="5084034"/>
            <a:ext cx="1839416" cy="504000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1A6CF0DE-5570-6CE5-330C-A2D254752EE6}"/>
              </a:ext>
            </a:extLst>
          </p:cNvPr>
          <p:cNvSpPr txBox="1"/>
          <p:nvPr/>
        </p:nvSpPr>
        <p:spPr>
          <a:xfrm>
            <a:off x="1913923" y="2463800"/>
            <a:ext cx="3508726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nb-NO" sz="1400" dirty="0">
                <a:solidFill>
                  <a:schemeClr val="bg1"/>
                </a:solidFill>
                <a:latin typeface="Nunito Sans" pitchFamily="2" charset="77"/>
              </a:rPr>
              <a:t>Fra Landbruksråd til Landbrukssamvirker</a:t>
            </a:r>
          </a:p>
          <a:p>
            <a:pPr algn="ctr">
              <a:spcAft>
                <a:spcPts val="300"/>
              </a:spcAft>
            </a:pPr>
            <a:r>
              <a:rPr lang="nb-NO" sz="1400" dirty="0">
                <a:solidFill>
                  <a:schemeClr val="bg1"/>
                </a:solidFill>
                <a:latin typeface="Nunito Sans" pitchFamily="2" charset="77"/>
              </a:rPr>
              <a:t>Formål</a:t>
            </a:r>
          </a:p>
          <a:p>
            <a:pPr algn="ctr">
              <a:spcAft>
                <a:spcPts val="300"/>
              </a:spcAft>
            </a:pPr>
            <a:r>
              <a:rPr lang="nb-NO" sz="1400" dirty="0">
                <a:solidFill>
                  <a:schemeClr val="bg1"/>
                </a:solidFill>
                <a:latin typeface="Nunito Sans" pitchFamily="2" charset="77"/>
              </a:rPr>
              <a:t>Organisering</a:t>
            </a:r>
          </a:p>
          <a:p>
            <a:pPr algn="ctr"/>
            <a:r>
              <a:rPr lang="nb-NO" sz="1400" dirty="0">
                <a:solidFill>
                  <a:schemeClr val="bg1"/>
                </a:solidFill>
                <a:latin typeface="Nunito Sans" pitchFamily="2" charset="77"/>
              </a:rPr>
              <a:t>Roller og oppgaver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F2A9E361-DB78-5A54-F5F4-885D3D72FA64}"/>
              </a:ext>
            </a:extLst>
          </p:cNvPr>
          <p:cNvSpPr txBox="1"/>
          <p:nvPr/>
        </p:nvSpPr>
        <p:spPr>
          <a:xfrm>
            <a:off x="11483883" y="4959199"/>
            <a:ext cx="7747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700" dirty="0">
                <a:solidFill>
                  <a:schemeClr val="bg2">
                    <a:lumMod val="25000"/>
                  </a:schemeClr>
                </a:solidFill>
                <a:latin typeface="Nunito Sans" pitchFamily="2" charset="77"/>
              </a:rPr>
              <a:t>Foto: Nortura</a:t>
            </a:r>
            <a:endParaRPr lang="nb-NO" sz="1000" dirty="0">
              <a:solidFill>
                <a:schemeClr val="bg2">
                  <a:lumMod val="25000"/>
                </a:schemeClr>
              </a:solidFill>
              <a:latin typeface="Nunito Sans" pitchFamily="2" charset="77"/>
            </a:endParaRPr>
          </a:p>
        </p:txBody>
      </p:sp>
      <p:sp>
        <p:nvSpPr>
          <p:cNvPr id="2" name="Title 20">
            <a:extLst>
              <a:ext uri="{FF2B5EF4-FFF2-40B4-BE49-F238E27FC236}">
                <a16:creationId xmlns:a16="http://schemas.microsoft.com/office/drawing/2014/main" id="{BAACEF51-90D3-3606-FEFF-536261E2DD9E}"/>
              </a:ext>
            </a:extLst>
          </p:cNvPr>
          <p:cNvSpPr txBox="1">
            <a:spLocks/>
          </p:cNvSpPr>
          <p:nvPr/>
        </p:nvSpPr>
        <p:spPr>
          <a:xfrm>
            <a:off x="6087908" y="5376246"/>
            <a:ext cx="5938514" cy="338554"/>
          </a:xfrm>
          <a:prstGeom prst="rect">
            <a:avLst/>
          </a:prstGeom>
        </p:spPr>
        <p:txBody>
          <a:bodyPr vert="horz" wrap="square" lIns="121923" tIns="0" rIns="12192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nb-NO" sz="2200" b="1" dirty="0">
                <a:solidFill>
                  <a:schemeClr val="tx1"/>
                </a:solidFill>
                <a:latin typeface="Nunito Sans" pitchFamily="2" charset="0"/>
                <a:cs typeface="Lato Light"/>
              </a:rPr>
              <a:t>Endringer 2023</a:t>
            </a:r>
          </a:p>
        </p:txBody>
      </p:sp>
    </p:spTree>
    <p:extLst>
      <p:ext uri="{BB962C8B-B14F-4D97-AF65-F5344CB8AC3E}">
        <p14:creationId xmlns:p14="http://schemas.microsoft.com/office/powerpoint/2010/main" val="96716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11462351" y="2114510"/>
            <a:ext cx="0" cy="3195718"/>
          </a:xfrm>
          <a:prstGeom prst="line">
            <a:avLst/>
          </a:prstGeom>
          <a:noFill/>
          <a:ln w="28575" cap="rnd">
            <a:solidFill>
              <a:srgbClr val="D904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9011539" y="2114510"/>
            <a:ext cx="180697" cy="3195718"/>
          </a:xfrm>
          <a:custGeom>
            <a:avLst/>
            <a:gdLst>
              <a:gd name="T0" fmla="*/ 0 w 124"/>
              <a:gd name="T1" fmla="*/ 0 h 2193"/>
              <a:gd name="T2" fmla="*/ 0 w 124"/>
              <a:gd name="T3" fmla="*/ 1015 h 2193"/>
              <a:gd name="T4" fmla="*/ 124 w 124"/>
              <a:gd name="T5" fmla="*/ 1128 h 2193"/>
              <a:gd name="T6" fmla="*/ 0 w 124"/>
              <a:gd name="T7" fmla="*/ 1240 h 2193"/>
              <a:gd name="T8" fmla="*/ 0 w 124"/>
              <a:gd name="T9" fmla="*/ 2193 h 2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" h="2193">
                <a:moveTo>
                  <a:pt x="0" y="0"/>
                </a:moveTo>
                <a:lnTo>
                  <a:pt x="0" y="1015"/>
                </a:lnTo>
                <a:lnTo>
                  <a:pt x="124" y="1128"/>
                </a:lnTo>
                <a:lnTo>
                  <a:pt x="0" y="1240"/>
                </a:lnTo>
                <a:lnTo>
                  <a:pt x="0" y="2193"/>
                </a:lnTo>
              </a:path>
            </a:pathLst>
          </a:custGeom>
          <a:noFill/>
          <a:ln w="28575" cap="rnd">
            <a:solidFill>
              <a:srgbClr val="D904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6088695" y="2114510"/>
            <a:ext cx="182155" cy="3195718"/>
          </a:xfrm>
          <a:custGeom>
            <a:avLst/>
            <a:gdLst>
              <a:gd name="T0" fmla="*/ 0 w 52"/>
              <a:gd name="T1" fmla="*/ 0 h 914"/>
              <a:gd name="T2" fmla="*/ 0 w 52"/>
              <a:gd name="T3" fmla="*/ 423 h 914"/>
              <a:gd name="T4" fmla="*/ 52 w 52"/>
              <a:gd name="T5" fmla="*/ 470 h 914"/>
              <a:gd name="T6" fmla="*/ 0 w 52"/>
              <a:gd name="T7" fmla="*/ 517 h 914"/>
              <a:gd name="T8" fmla="*/ 0 w 52"/>
              <a:gd name="T9" fmla="*/ 914 h 9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914">
                <a:moveTo>
                  <a:pt x="0" y="0"/>
                </a:moveTo>
                <a:cubicBezTo>
                  <a:pt x="0" y="423"/>
                  <a:pt x="0" y="423"/>
                  <a:pt x="0" y="423"/>
                </a:cubicBezTo>
                <a:cubicBezTo>
                  <a:pt x="0" y="423"/>
                  <a:pt x="52" y="470"/>
                  <a:pt x="52" y="470"/>
                </a:cubicBezTo>
                <a:cubicBezTo>
                  <a:pt x="0" y="517"/>
                  <a:pt x="0" y="517"/>
                  <a:pt x="0" y="517"/>
                </a:cubicBezTo>
                <a:cubicBezTo>
                  <a:pt x="0" y="517"/>
                  <a:pt x="0" y="914"/>
                  <a:pt x="0" y="914"/>
                </a:cubicBezTo>
              </a:path>
            </a:pathLst>
          </a:custGeom>
          <a:noFill/>
          <a:ln w="28575" cap="rnd">
            <a:solidFill>
              <a:srgbClr val="00709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3359719" y="2114510"/>
            <a:ext cx="180697" cy="3195718"/>
          </a:xfrm>
          <a:custGeom>
            <a:avLst/>
            <a:gdLst>
              <a:gd name="T0" fmla="*/ 0 w 52"/>
              <a:gd name="T1" fmla="*/ 0 h 914"/>
              <a:gd name="T2" fmla="*/ 0 w 52"/>
              <a:gd name="T3" fmla="*/ 423 h 914"/>
              <a:gd name="T4" fmla="*/ 52 w 52"/>
              <a:gd name="T5" fmla="*/ 470 h 914"/>
              <a:gd name="T6" fmla="*/ 0 w 52"/>
              <a:gd name="T7" fmla="*/ 517 h 914"/>
              <a:gd name="T8" fmla="*/ 0 w 52"/>
              <a:gd name="T9" fmla="*/ 914 h 9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914">
                <a:moveTo>
                  <a:pt x="0" y="0"/>
                </a:moveTo>
                <a:cubicBezTo>
                  <a:pt x="0" y="423"/>
                  <a:pt x="0" y="423"/>
                  <a:pt x="0" y="423"/>
                </a:cubicBezTo>
                <a:cubicBezTo>
                  <a:pt x="0" y="423"/>
                  <a:pt x="52" y="470"/>
                  <a:pt x="52" y="470"/>
                </a:cubicBezTo>
                <a:cubicBezTo>
                  <a:pt x="0" y="517"/>
                  <a:pt x="0" y="517"/>
                  <a:pt x="0" y="517"/>
                </a:cubicBezTo>
                <a:cubicBezTo>
                  <a:pt x="0" y="517"/>
                  <a:pt x="0" y="914"/>
                  <a:pt x="0" y="914"/>
                </a:cubicBezTo>
              </a:path>
            </a:pathLst>
          </a:custGeom>
          <a:noFill/>
          <a:ln w="28575" cap="rnd">
            <a:solidFill>
              <a:srgbClr val="82A85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781687" y="2114510"/>
            <a:ext cx="0" cy="3195718"/>
          </a:xfrm>
          <a:prstGeom prst="line">
            <a:avLst/>
          </a:prstGeom>
          <a:noFill/>
          <a:ln w="28575" cap="rnd">
            <a:solidFill>
              <a:srgbClr val="00736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CB013AB-8C8F-4030-927A-86BA9FA71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266" y="2301846"/>
            <a:ext cx="18359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ru-RU" b="1" u="none" strike="noStrike" cap="none" normalizeH="0" baseline="0" dirty="0">
                <a:ln>
                  <a:noFill/>
                </a:ln>
                <a:solidFill>
                  <a:srgbClr val="007367"/>
                </a:solidFill>
                <a:effectLst/>
                <a:latin typeface="Nunito Sans" pitchFamily="2" charset="0"/>
              </a:rPr>
              <a:t>Ny strategi</a:t>
            </a:r>
            <a:endParaRPr kumimoji="0" lang="nb-NO" altLang="ru-RU" sz="1600" b="0" u="none" strike="noStrike" cap="none" normalizeH="0" baseline="0" dirty="0">
              <a:ln>
                <a:noFill/>
              </a:ln>
              <a:solidFill>
                <a:srgbClr val="007367"/>
              </a:solidFill>
              <a:effectLst/>
              <a:latin typeface="Nunito Sans" pitchFamily="2" charset="0"/>
            </a:endParaRPr>
          </a:p>
        </p:txBody>
      </p:sp>
      <p:sp>
        <p:nvSpPr>
          <p:cNvPr id="39" name="Text Placeholder 53">
            <a:extLst>
              <a:ext uri="{FF2B5EF4-FFF2-40B4-BE49-F238E27FC236}">
                <a16:creationId xmlns:a16="http://schemas.microsoft.com/office/drawing/2014/main" id="{8110927D-2121-4DEE-A5C7-AEE28036BCBF}"/>
              </a:ext>
            </a:extLst>
          </p:cNvPr>
          <p:cNvSpPr txBox="1">
            <a:spLocks/>
          </p:cNvSpPr>
          <p:nvPr/>
        </p:nvSpPr>
        <p:spPr>
          <a:xfrm>
            <a:off x="1082372" y="2762019"/>
            <a:ext cx="1966211" cy="1271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buNone/>
            </a:pPr>
            <a:r>
              <a:rPr lang="nb-NO" sz="1000" b="1" dirty="0">
                <a:solidFill>
                  <a:schemeClr val="tx1">
                    <a:lumMod val="50000"/>
                  </a:schemeClr>
                </a:solidFill>
                <a:latin typeface="Nunito Sans" pitchFamily="2" charset="0"/>
              </a:rPr>
              <a:t>2019: </a:t>
            </a:r>
            <a:br>
              <a:rPr lang="nb-NO" sz="1000" dirty="0">
                <a:solidFill>
                  <a:schemeClr val="tx1">
                    <a:lumMod val="50000"/>
                  </a:schemeClr>
                </a:solidFill>
                <a:latin typeface="Nunito Sans" pitchFamily="2" charset="0"/>
              </a:rPr>
            </a:br>
            <a:r>
              <a:rPr lang="nb-NO" sz="1000" dirty="0">
                <a:solidFill>
                  <a:schemeClr val="tx1">
                    <a:lumMod val="50000"/>
                  </a:schemeClr>
                </a:solidFill>
                <a:latin typeface="Nunito Sans" pitchFamily="2" charset="0"/>
              </a:rPr>
              <a:t>Revidert strategi for </a:t>
            </a:r>
            <a:br>
              <a:rPr lang="nb-NO" sz="1000" dirty="0">
                <a:solidFill>
                  <a:schemeClr val="tx1">
                    <a:lumMod val="50000"/>
                  </a:schemeClr>
                </a:solidFill>
                <a:latin typeface="Nunito Sans" pitchFamily="2" charset="0"/>
              </a:rPr>
            </a:br>
            <a:r>
              <a:rPr lang="nb-NO" sz="1000" dirty="0">
                <a:solidFill>
                  <a:schemeClr val="tx1">
                    <a:lumMod val="50000"/>
                  </a:schemeClr>
                </a:solidFill>
                <a:latin typeface="Nunito Sans" pitchFamily="2" charset="0"/>
              </a:rPr>
              <a:t>Norsk Landbrukssamvirke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nb-NO" sz="1000" dirty="0">
                <a:solidFill>
                  <a:schemeClr val="tx1">
                    <a:lumMod val="50000"/>
                  </a:schemeClr>
                </a:solidFill>
                <a:latin typeface="Nunito Sans" pitchFamily="2" charset="0"/>
              </a:rPr>
              <a:t>Legger grunnlag for evaluering av regional samhandling, regionale landbruksråd.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31F6BDE-7589-4B5F-BB1E-22ADB1985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3354" y="2301846"/>
            <a:ext cx="11413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ru-RU" b="1" u="none" strike="noStrike" cap="none" normalizeH="0" baseline="0" dirty="0">
                <a:ln>
                  <a:noFill/>
                </a:ln>
                <a:solidFill>
                  <a:srgbClr val="82A853"/>
                </a:solidFill>
                <a:effectLst/>
                <a:latin typeface="Nunito Sans" pitchFamily="2" charset="0"/>
              </a:rPr>
              <a:t>Evaluering</a:t>
            </a:r>
            <a:endParaRPr kumimoji="0" lang="nb-NO" altLang="ru-RU" sz="1600" b="0" u="none" strike="noStrike" cap="none" normalizeH="0" baseline="0" dirty="0">
              <a:ln>
                <a:noFill/>
              </a:ln>
              <a:solidFill>
                <a:srgbClr val="82A853"/>
              </a:solidFill>
              <a:effectLst/>
              <a:latin typeface="Nunito Sans" pitchFamily="2" charset="0"/>
            </a:endParaRPr>
          </a:p>
        </p:txBody>
      </p:sp>
      <p:sp>
        <p:nvSpPr>
          <p:cNvPr id="41" name="Text Placeholder 53">
            <a:extLst>
              <a:ext uri="{FF2B5EF4-FFF2-40B4-BE49-F238E27FC236}">
                <a16:creationId xmlns:a16="http://schemas.microsoft.com/office/drawing/2014/main" id="{52BA3124-9D9F-470F-B47E-702BD3FB43D8}"/>
              </a:ext>
            </a:extLst>
          </p:cNvPr>
          <p:cNvSpPr txBox="1">
            <a:spLocks/>
          </p:cNvSpPr>
          <p:nvPr/>
        </p:nvSpPr>
        <p:spPr>
          <a:xfrm>
            <a:off x="3661051" y="2762019"/>
            <a:ext cx="2128221" cy="1271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buNone/>
            </a:pPr>
            <a:r>
              <a:rPr lang="nb-NO" sz="1000" b="1" dirty="0">
                <a:solidFill>
                  <a:schemeClr val="tx1">
                    <a:lumMod val="50000"/>
                  </a:schemeClr>
                </a:solidFill>
                <a:latin typeface="Nunito Sans" pitchFamily="2" charset="0"/>
              </a:rPr>
              <a:t>2022:</a:t>
            </a:r>
            <a:br>
              <a:rPr lang="nb-NO" sz="1000" b="1" dirty="0">
                <a:solidFill>
                  <a:schemeClr val="tx1">
                    <a:lumMod val="50000"/>
                  </a:schemeClr>
                </a:solidFill>
                <a:latin typeface="Nunito Sans" pitchFamily="2" charset="0"/>
              </a:rPr>
            </a:br>
            <a:r>
              <a:rPr lang="nb-NO" sz="1000" dirty="0">
                <a:solidFill>
                  <a:schemeClr val="tx1">
                    <a:lumMod val="50000"/>
                  </a:schemeClr>
                </a:solidFill>
                <a:latin typeface="Nunito Sans" pitchFamily="2" charset="0"/>
              </a:rPr>
              <a:t>Styret vedtar å evaluere ordning med regionale landbruksråd.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nb-NO" sz="1000" dirty="0">
                <a:solidFill>
                  <a:schemeClr val="tx1">
                    <a:lumMod val="50000"/>
                  </a:schemeClr>
                </a:solidFill>
                <a:latin typeface="Nunito Sans" pitchFamily="2" charset="0"/>
              </a:rPr>
              <a:t>Vedtas å etablere et prosjekt for å evaluere og sikre at ordningen gir god og riktig samhandling på regionalt nivå. 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B1CEEAD-CF51-4E01-B5B7-A1E6F89BF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2922" y="2301846"/>
            <a:ext cx="8816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ru-RU" b="1" u="none" strike="noStrike" cap="none" normalizeH="0" baseline="0" dirty="0">
                <a:ln>
                  <a:noFill/>
                </a:ln>
                <a:solidFill>
                  <a:srgbClr val="007096"/>
                </a:solidFill>
                <a:effectLst/>
                <a:latin typeface="Nunito Sans" pitchFamily="2" charset="0"/>
              </a:rPr>
              <a:t>Prosjekt</a:t>
            </a:r>
            <a:endParaRPr kumimoji="0" lang="nb-NO" altLang="ru-RU" sz="1600" b="0" u="none" strike="noStrike" cap="none" normalizeH="0" baseline="0" dirty="0">
              <a:ln>
                <a:noFill/>
              </a:ln>
              <a:solidFill>
                <a:srgbClr val="007096"/>
              </a:solidFill>
              <a:effectLst/>
              <a:latin typeface="Nunito Sans" pitchFamily="2" charset="0"/>
            </a:endParaRPr>
          </a:p>
        </p:txBody>
      </p:sp>
      <p:sp>
        <p:nvSpPr>
          <p:cNvPr id="43" name="Text Placeholder 53">
            <a:extLst>
              <a:ext uri="{FF2B5EF4-FFF2-40B4-BE49-F238E27FC236}">
                <a16:creationId xmlns:a16="http://schemas.microsoft.com/office/drawing/2014/main" id="{B85C31C6-953F-44FE-97BE-361079478D7A}"/>
              </a:ext>
            </a:extLst>
          </p:cNvPr>
          <p:cNvSpPr txBox="1">
            <a:spLocks/>
          </p:cNvSpPr>
          <p:nvPr/>
        </p:nvSpPr>
        <p:spPr>
          <a:xfrm>
            <a:off x="6419421" y="2762018"/>
            <a:ext cx="2399708" cy="16635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nb-NO" sz="1000" b="1" dirty="0">
                <a:solidFill>
                  <a:schemeClr val="tx1">
                    <a:lumMod val="50000"/>
                  </a:schemeClr>
                </a:solidFill>
                <a:latin typeface="Nunito Sans" pitchFamily="2" charset="0"/>
              </a:rPr>
              <a:t>2023:</a:t>
            </a:r>
            <a:br>
              <a:rPr lang="nb-NO" sz="1000" dirty="0">
                <a:solidFill>
                  <a:schemeClr val="tx1">
                    <a:lumMod val="50000"/>
                  </a:schemeClr>
                </a:solidFill>
                <a:latin typeface="Nunito Sans" pitchFamily="2" charset="0"/>
              </a:rPr>
            </a:br>
            <a:r>
              <a:rPr lang="nb-NO" sz="1000" dirty="0">
                <a:solidFill>
                  <a:schemeClr val="tx1">
                    <a:lumMod val="50000"/>
                  </a:schemeClr>
                </a:solidFill>
                <a:latin typeface="Nunito Sans" pitchFamily="2" charset="0"/>
              </a:rPr>
              <a:t>Formål for prosjektet er å øke rekruttering og kompetanse hos tillitsvalgte på regionalt nivå, samt regional samhandling mellom Norsk Landbrukssamvirke sine medlemmer.</a:t>
            </a:r>
            <a:br>
              <a:rPr lang="nb-NO" sz="1000" dirty="0">
                <a:solidFill>
                  <a:schemeClr val="tx1">
                    <a:lumMod val="50000"/>
                  </a:schemeClr>
                </a:solidFill>
                <a:latin typeface="Nunito Sans" pitchFamily="2" charset="0"/>
              </a:rPr>
            </a:br>
            <a:br>
              <a:rPr lang="nb-NO" sz="1000" dirty="0">
                <a:solidFill>
                  <a:schemeClr val="tx1">
                    <a:lumMod val="50000"/>
                  </a:schemeClr>
                </a:solidFill>
                <a:latin typeface="Nunito Sans" pitchFamily="2" charset="0"/>
              </a:rPr>
            </a:br>
            <a:r>
              <a:rPr lang="nb-NO" sz="1000" dirty="0">
                <a:solidFill>
                  <a:schemeClr val="tx1">
                    <a:lumMod val="50000"/>
                  </a:schemeClr>
                </a:solidFill>
                <a:latin typeface="Nunito Sans" pitchFamily="2" charset="0"/>
              </a:rPr>
              <a:t>Prosjektets ulike faser: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nb-NO" sz="1000" dirty="0">
                <a:solidFill>
                  <a:schemeClr val="tx1">
                    <a:lumMod val="50000"/>
                  </a:schemeClr>
                </a:solidFill>
                <a:latin typeface="Nunito Sans" pitchFamily="2" charset="0"/>
              </a:rPr>
              <a:t>Identifisere mål og oppgaver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nb-NO" sz="1000" dirty="0">
                <a:solidFill>
                  <a:schemeClr val="tx1">
                    <a:lumMod val="50000"/>
                  </a:schemeClr>
                </a:solidFill>
                <a:latin typeface="Nunito Sans" pitchFamily="2" charset="0"/>
              </a:rPr>
              <a:t>Vurdere organisatoriske løsninger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1000" dirty="0">
                <a:solidFill>
                  <a:schemeClr val="tx1">
                    <a:lumMod val="50000"/>
                  </a:schemeClr>
                </a:solidFill>
                <a:latin typeface="Nunito Sans" pitchFamily="2" charset="0"/>
              </a:rPr>
              <a:t>Organisere og implementere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5EE5088-46CA-4F61-89A8-C28EECF8E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2683" y="2301846"/>
            <a:ext cx="108202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altLang="ru-RU" sz="1600" b="1" dirty="0">
                <a:solidFill>
                  <a:srgbClr val="D9042B"/>
                </a:solidFill>
                <a:latin typeface="Nunito Sans" pitchFamily="2" charset="0"/>
              </a:rPr>
              <a:t>Ny struktur</a:t>
            </a:r>
            <a:endParaRPr kumimoji="0" lang="nb-NO" altLang="ru-RU" sz="1600" b="0" u="none" strike="noStrike" cap="none" normalizeH="0" baseline="0" dirty="0">
              <a:ln>
                <a:noFill/>
              </a:ln>
              <a:solidFill>
                <a:srgbClr val="D9042B"/>
              </a:solidFill>
              <a:effectLst/>
              <a:latin typeface="Nunito Sans" pitchFamily="2" charset="0"/>
            </a:endParaRPr>
          </a:p>
        </p:txBody>
      </p:sp>
      <p:sp>
        <p:nvSpPr>
          <p:cNvPr id="47" name="Text Placeholder 53">
            <a:extLst>
              <a:ext uri="{FF2B5EF4-FFF2-40B4-BE49-F238E27FC236}">
                <a16:creationId xmlns:a16="http://schemas.microsoft.com/office/drawing/2014/main" id="{85DDDB9E-B9BF-41F8-A4F3-39B7C6E8618B}"/>
              </a:ext>
            </a:extLst>
          </p:cNvPr>
          <p:cNvSpPr txBox="1">
            <a:spLocks/>
          </p:cNvSpPr>
          <p:nvPr/>
        </p:nvSpPr>
        <p:spPr>
          <a:xfrm>
            <a:off x="9368706" y="2762019"/>
            <a:ext cx="1990809" cy="10349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buNone/>
            </a:pPr>
            <a:r>
              <a:rPr lang="nb-NO" sz="1000" b="1" dirty="0">
                <a:solidFill>
                  <a:schemeClr val="tx1">
                    <a:lumMod val="50000"/>
                  </a:schemeClr>
                </a:solidFill>
                <a:latin typeface="Nunito Sans" pitchFamily="2" charset="0"/>
              </a:rPr>
              <a:t>2024:</a:t>
            </a:r>
            <a:br>
              <a:rPr lang="nb-NO" sz="1000" dirty="0">
                <a:solidFill>
                  <a:schemeClr val="tx1">
                    <a:lumMod val="50000"/>
                  </a:schemeClr>
                </a:solidFill>
                <a:latin typeface="Nunito Sans" pitchFamily="2" charset="0"/>
              </a:rPr>
            </a:br>
            <a:r>
              <a:rPr lang="nb-NO" sz="1000" dirty="0">
                <a:solidFill>
                  <a:schemeClr val="tx1">
                    <a:lumMod val="50000"/>
                  </a:schemeClr>
                </a:solidFill>
                <a:latin typeface="Nunito Sans" pitchFamily="2" charset="0"/>
              </a:rPr>
              <a:t>Oppstartsmøter i januar for ny struktur. 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nb-NO" sz="1000" dirty="0">
                <a:solidFill>
                  <a:schemeClr val="tx1">
                    <a:lumMod val="50000"/>
                  </a:schemeClr>
                </a:solidFill>
                <a:latin typeface="Nunito Sans" pitchFamily="2" charset="0"/>
              </a:rPr>
              <a:t>Regionale landbruksråd er overført til ny form med </a:t>
            </a:r>
            <a:r>
              <a:rPr lang="nb-NO" sz="1000" b="1" dirty="0">
                <a:solidFill>
                  <a:schemeClr val="tx1">
                    <a:lumMod val="50000"/>
                  </a:schemeClr>
                </a:solidFill>
                <a:latin typeface="Nunito Sans" pitchFamily="2" charset="0"/>
              </a:rPr>
              <a:t>regionale landbrukssamvirker</a:t>
            </a:r>
          </a:p>
        </p:txBody>
      </p:sp>
      <p:grpSp>
        <p:nvGrpSpPr>
          <p:cNvPr id="2" name="Gruppe 1">
            <a:extLst>
              <a:ext uri="{FF2B5EF4-FFF2-40B4-BE49-F238E27FC236}">
                <a16:creationId xmlns:a16="http://schemas.microsoft.com/office/drawing/2014/main" id="{77FF120A-4C75-0110-A481-7D6169D64D13}"/>
              </a:ext>
            </a:extLst>
          </p:cNvPr>
          <p:cNvGrpSpPr/>
          <p:nvPr/>
        </p:nvGrpSpPr>
        <p:grpSpPr>
          <a:xfrm>
            <a:off x="543637" y="797947"/>
            <a:ext cx="6723937" cy="784831"/>
            <a:chOff x="543637" y="1199180"/>
            <a:chExt cx="6723937" cy="784831"/>
          </a:xfrm>
        </p:grpSpPr>
        <p:sp>
          <p:nvSpPr>
            <p:cNvPr id="12" name="TextBox 3">
              <a:extLst>
                <a:ext uri="{FF2B5EF4-FFF2-40B4-BE49-F238E27FC236}">
                  <a16:creationId xmlns:a16="http://schemas.microsoft.com/office/drawing/2014/main" id="{635462F6-B833-948A-765C-7DC51C3892D9}"/>
                </a:ext>
              </a:extLst>
            </p:cNvPr>
            <p:cNvSpPr txBox="1"/>
            <p:nvPr/>
          </p:nvSpPr>
          <p:spPr>
            <a:xfrm>
              <a:off x="543638" y="1199180"/>
              <a:ext cx="1861407" cy="5963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3800"/>
                </a:lnSpc>
              </a:pPr>
              <a:r>
                <a:rPr lang="nb-NO" sz="3600" b="1" dirty="0">
                  <a:latin typeface="Nunito Sans" pitchFamily="2" charset="77"/>
                </a:rPr>
                <a:t>Prosess</a:t>
              </a:r>
            </a:p>
          </p:txBody>
        </p:sp>
        <p:sp>
          <p:nvSpPr>
            <p:cNvPr id="13" name="TextBox 4">
              <a:extLst>
                <a:ext uri="{FF2B5EF4-FFF2-40B4-BE49-F238E27FC236}">
                  <a16:creationId xmlns:a16="http://schemas.microsoft.com/office/drawing/2014/main" id="{B4413261-5365-11B6-BD14-635390506C5F}"/>
                </a:ext>
              </a:extLst>
            </p:cNvPr>
            <p:cNvSpPr txBox="1"/>
            <p:nvPr/>
          </p:nvSpPr>
          <p:spPr>
            <a:xfrm>
              <a:off x="543637" y="1676234"/>
              <a:ext cx="67239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400" dirty="0">
                  <a:latin typeface="Nunito Sans" pitchFamily="2" charset="77"/>
                </a:rPr>
                <a:t>Arbeid med evaluering og omstrukturering av ordning for regional samhandling</a:t>
              </a:r>
            </a:p>
          </p:txBody>
        </p:sp>
      </p:grpSp>
      <p:sp>
        <p:nvSpPr>
          <p:cNvPr id="15" name="Freeform 36">
            <a:extLst>
              <a:ext uri="{FF2B5EF4-FFF2-40B4-BE49-F238E27FC236}">
                <a16:creationId xmlns:a16="http://schemas.microsoft.com/office/drawing/2014/main" id="{7837C320-1866-4A82-BDED-B445CAEEBCB2}"/>
              </a:ext>
            </a:extLst>
          </p:cNvPr>
          <p:cNvSpPr>
            <a:spLocks noEditPoints="1"/>
          </p:cNvSpPr>
          <p:nvPr/>
        </p:nvSpPr>
        <p:spPr bwMode="auto">
          <a:xfrm>
            <a:off x="4562327" y="4840645"/>
            <a:ext cx="322263" cy="323850"/>
          </a:xfrm>
          <a:custGeom>
            <a:avLst/>
            <a:gdLst>
              <a:gd name="T0" fmla="*/ 75 w 85"/>
              <a:gd name="T1" fmla="*/ 48 h 85"/>
              <a:gd name="T2" fmla="*/ 37 w 85"/>
              <a:gd name="T3" fmla="*/ 48 h 85"/>
              <a:gd name="T4" fmla="*/ 37 w 85"/>
              <a:gd name="T5" fmla="*/ 10 h 85"/>
              <a:gd name="T6" fmla="*/ 75 w 85"/>
              <a:gd name="T7" fmla="*/ 10 h 85"/>
              <a:gd name="T8" fmla="*/ 75 w 85"/>
              <a:gd name="T9" fmla="*/ 48 h 85"/>
              <a:gd name="T10" fmla="*/ 69 w 85"/>
              <a:gd name="T11" fmla="*/ 17 h 85"/>
              <a:gd name="T12" fmla="*/ 44 w 85"/>
              <a:gd name="T13" fmla="*/ 17 h 85"/>
              <a:gd name="T14" fmla="*/ 37 w 85"/>
              <a:gd name="T15" fmla="*/ 48 h 85"/>
              <a:gd name="T16" fmla="*/ 29 w 85"/>
              <a:gd name="T17" fmla="*/ 56 h 85"/>
              <a:gd name="T18" fmla="*/ 34 w 85"/>
              <a:gd name="T19" fmla="*/ 61 h 85"/>
              <a:gd name="T20" fmla="*/ 24 w 85"/>
              <a:gd name="T21" fmla="*/ 51 h 85"/>
              <a:gd name="T22" fmla="*/ 0 w 85"/>
              <a:gd name="T23" fmla="*/ 75 h 85"/>
              <a:gd name="T24" fmla="*/ 10 w 85"/>
              <a:gd name="T25" fmla="*/ 85 h 85"/>
              <a:gd name="T26" fmla="*/ 34 w 85"/>
              <a:gd name="T27" fmla="*/ 61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5" h="85">
                <a:moveTo>
                  <a:pt x="75" y="48"/>
                </a:moveTo>
                <a:cubicBezTo>
                  <a:pt x="64" y="58"/>
                  <a:pt x="48" y="58"/>
                  <a:pt x="37" y="48"/>
                </a:cubicBezTo>
                <a:cubicBezTo>
                  <a:pt x="27" y="37"/>
                  <a:pt x="27" y="21"/>
                  <a:pt x="37" y="10"/>
                </a:cubicBezTo>
                <a:cubicBezTo>
                  <a:pt x="48" y="0"/>
                  <a:pt x="64" y="0"/>
                  <a:pt x="75" y="10"/>
                </a:cubicBezTo>
                <a:cubicBezTo>
                  <a:pt x="85" y="21"/>
                  <a:pt x="85" y="37"/>
                  <a:pt x="75" y="48"/>
                </a:cubicBezTo>
                <a:close/>
                <a:moveTo>
                  <a:pt x="69" y="17"/>
                </a:moveTo>
                <a:cubicBezTo>
                  <a:pt x="62" y="10"/>
                  <a:pt x="50" y="10"/>
                  <a:pt x="44" y="17"/>
                </a:cubicBezTo>
                <a:moveTo>
                  <a:pt x="37" y="48"/>
                </a:moveTo>
                <a:cubicBezTo>
                  <a:pt x="29" y="56"/>
                  <a:pt x="29" y="56"/>
                  <a:pt x="29" y="56"/>
                </a:cubicBezTo>
                <a:moveTo>
                  <a:pt x="34" y="61"/>
                </a:moveTo>
                <a:cubicBezTo>
                  <a:pt x="24" y="51"/>
                  <a:pt x="24" y="51"/>
                  <a:pt x="24" y="51"/>
                </a:cubicBezTo>
                <a:cubicBezTo>
                  <a:pt x="0" y="75"/>
                  <a:pt x="0" y="75"/>
                  <a:pt x="0" y="75"/>
                </a:cubicBezTo>
                <a:cubicBezTo>
                  <a:pt x="10" y="85"/>
                  <a:pt x="10" y="85"/>
                  <a:pt x="10" y="85"/>
                </a:cubicBezTo>
                <a:lnTo>
                  <a:pt x="34" y="61"/>
                </a:lnTo>
                <a:close/>
              </a:path>
            </a:pathLst>
          </a:custGeom>
          <a:noFill/>
          <a:ln w="19050" cap="rnd">
            <a:solidFill>
              <a:srgbClr val="82A85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UA"/>
          </a:p>
        </p:txBody>
      </p:sp>
      <p:sp>
        <p:nvSpPr>
          <p:cNvPr id="16" name="Freeform 22">
            <a:extLst>
              <a:ext uri="{FF2B5EF4-FFF2-40B4-BE49-F238E27FC236}">
                <a16:creationId xmlns:a16="http://schemas.microsoft.com/office/drawing/2014/main" id="{EFF8827C-9DE3-0BF9-3171-8AB05FC982C4}"/>
              </a:ext>
            </a:extLst>
          </p:cNvPr>
          <p:cNvSpPr>
            <a:spLocks noEditPoints="1"/>
          </p:cNvSpPr>
          <p:nvPr/>
        </p:nvSpPr>
        <p:spPr bwMode="auto">
          <a:xfrm>
            <a:off x="1878679" y="4840645"/>
            <a:ext cx="337948" cy="376202"/>
          </a:xfrm>
          <a:custGeom>
            <a:avLst/>
            <a:gdLst>
              <a:gd name="T0" fmla="*/ 150 w 155"/>
              <a:gd name="T1" fmla="*/ 43 h 172"/>
              <a:gd name="T2" fmla="*/ 38 w 155"/>
              <a:gd name="T3" fmla="*/ 19 h 172"/>
              <a:gd name="T4" fmla="*/ 16 w 155"/>
              <a:gd name="T5" fmla="*/ 74 h 172"/>
              <a:gd name="T6" fmla="*/ 1 w 155"/>
              <a:gd name="T7" fmla="*/ 117 h 172"/>
              <a:gd name="T8" fmla="*/ 20 w 155"/>
              <a:gd name="T9" fmla="*/ 123 h 172"/>
              <a:gd name="T10" fmla="*/ 28 w 155"/>
              <a:gd name="T11" fmla="*/ 156 h 172"/>
              <a:gd name="T12" fmla="*/ 45 w 155"/>
              <a:gd name="T13" fmla="*/ 157 h 172"/>
              <a:gd name="T14" fmla="*/ 127 w 155"/>
              <a:gd name="T15" fmla="*/ 172 h 172"/>
              <a:gd name="T16" fmla="*/ 127 w 155"/>
              <a:gd name="T17" fmla="*/ 144 h 172"/>
              <a:gd name="T18" fmla="*/ 155 w 155"/>
              <a:gd name="T19" fmla="*/ 70 h 172"/>
              <a:gd name="T20" fmla="*/ 155 w 155"/>
              <a:gd name="T21" fmla="*/ 69 h 172"/>
              <a:gd name="T22" fmla="*/ 39 w 155"/>
              <a:gd name="T23" fmla="*/ 69 h 172"/>
              <a:gd name="T24" fmla="*/ 132 w 155"/>
              <a:gd name="T25" fmla="*/ 69 h 172"/>
              <a:gd name="T26" fmla="*/ 124 w 155"/>
              <a:gd name="T27" fmla="*/ 74 h 172"/>
              <a:gd name="T28" fmla="*/ 113 w 155"/>
              <a:gd name="T29" fmla="*/ 60 h 172"/>
              <a:gd name="T30" fmla="*/ 116 w 155"/>
              <a:gd name="T31" fmla="*/ 45 h 172"/>
              <a:gd name="T32" fmla="*/ 99 w 155"/>
              <a:gd name="T33" fmla="*/ 43 h 172"/>
              <a:gd name="T34" fmla="*/ 90 w 155"/>
              <a:gd name="T35" fmla="*/ 30 h 172"/>
              <a:gd name="T36" fmla="*/ 76 w 155"/>
              <a:gd name="T37" fmla="*/ 41 h 172"/>
              <a:gd name="T38" fmla="*/ 62 w 155"/>
              <a:gd name="T39" fmla="*/ 38 h 172"/>
              <a:gd name="T40" fmla="*/ 60 w 155"/>
              <a:gd name="T41" fmla="*/ 56 h 172"/>
              <a:gd name="T42" fmla="*/ 47 w 155"/>
              <a:gd name="T43" fmla="*/ 64 h 172"/>
              <a:gd name="T44" fmla="*/ 58 w 155"/>
              <a:gd name="T45" fmla="*/ 78 h 172"/>
              <a:gd name="T46" fmla="*/ 55 w 155"/>
              <a:gd name="T47" fmla="*/ 93 h 172"/>
              <a:gd name="T48" fmla="*/ 73 w 155"/>
              <a:gd name="T49" fmla="*/ 95 h 172"/>
              <a:gd name="T50" fmla="*/ 81 w 155"/>
              <a:gd name="T51" fmla="*/ 108 h 172"/>
              <a:gd name="T52" fmla="*/ 95 w 155"/>
              <a:gd name="T53" fmla="*/ 97 h 172"/>
              <a:gd name="T54" fmla="*/ 109 w 155"/>
              <a:gd name="T55" fmla="*/ 100 h 172"/>
              <a:gd name="T56" fmla="*/ 112 w 155"/>
              <a:gd name="T57" fmla="*/ 82 h 172"/>
              <a:gd name="T58" fmla="*/ 124 w 155"/>
              <a:gd name="T59" fmla="*/ 74 h 172"/>
              <a:gd name="T60" fmla="*/ 64 w 155"/>
              <a:gd name="T61" fmla="*/ 69 h 172"/>
              <a:gd name="T62" fmla="*/ 107 w 155"/>
              <a:gd name="T63" fmla="*/ 69 h 172"/>
              <a:gd name="T64" fmla="*/ 86 w 155"/>
              <a:gd name="T65" fmla="*/ 80 h 172"/>
              <a:gd name="T66" fmla="*/ 86 w 155"/>
              <a:gd name="T67" fmla="*/ 58 h 172"/>
              <a:gd name="T68" fmla="*/ 86 w 155"/>
              <a:gd name="T69" fmla="*/ 80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55" h="172">
                <a:moveTo>
                  <a:pt x="155" y="69"/>
                </a:moveTo>
                <a:cubicBezTo>
                  <a:pt x="155" y="60"/>
                  <a:pt x="153" y="51"/>
                  <a:pt x="150" y="43"/>
                </a:cubicBezTo>
                <a:cubicBezTo>
                  <a:pt x="139" y="17"/>
                  <a:pt x="115" y="0"/>
                  <a:pt x="86" y="0"/>
                </a:cubicBezTo>
                <a:cubicBezTo>
                  <a:pt x="67" y="0"/>
                  <a:pt x="50" y="7"/>
                  <a:pt x="38" y="19"/>
                </a:cubicBezTo>
                <a:cubicBezTo>
                  <a:pt x="29" y="27"/>
                  <a:pt x="22" y="38"/>
                  <a:pt x="19" y="50"/>
                </a:cubicBezTo>
                <a:cubicBezTo>
                  <a:pt x="17" y="59"/>
                  <a:pt x="16" y="68"/>
                  <a:pt x="16" y="74"/>
                </a:cubicBezTo>
                <a:cubicBezTo>
                  <a:pt x="16" y="77"/>
                  <a:pt x="16" y="79"/>
                  <a:pt x="16" y="79"/>
                </a:cubicBezTo>
                <a:cubicBezTo>
                  <a:pt x="1" y="117"/>
                  <a:pt x="1" y="117"/>
                  <a:pt x="1" y="117"/>
                </a:cubicBezTo>
                <a:cubicBezTo>
                  <a:pt x="0" y="119"/>
                  <a:pt x="2" y="123"/>
                  <a:pt x="5" y="123"/>
                </a:cubicBezTo>
                <a:cubicBezTo>
                  <a:pt x="20" y="123"/>
                  <a:pt x="20" y="123"/>
                  <a:pt x="20" y="123"/>
                </a:cubicBezTo>
                <a:cubicBezTo>
                  <a:pt x="20" y="147"/>
                  <a:pt x="20" y="147"/>
                  <a:pt x="20" y="147"/>
                </a:cubicBezTo>
                <a:cubicBezTo>
                  <a:pt x="20" y="152"/>
                  <a:pt x="23" y="156"/>
                  <a:pt x="28" y="156"/>
                </a:cubicBezTo>
                <a:cubicBezTo>
                  <a:pt x="28" y="157"/>
                  <a:pt x="29" y="157"/>
                  <a:pt x="30" y="157"/>
                </a:cubicBezTo>
                <a:cubicBezTo>
                  <a:pt x="45" y="157"/>
                  <a:pt x="45" y="157"/>
                  <a:pt x="45" y="157"/>
                </a:cubicBezTo>
                <a:cubicBezTo>
                  <a:pt x="45" y="172"/>
                  <a:pt x="45" y="172"/>
                  <a:pt x="45" y="172"/>
                </a:cubicBezTo>
                <a:cubicBezTo>
                  <a:pt x="127" y="172"/>
                  <a:pt x="127" y="172"/>
                  <a:pt x="127" y="172"/>
                </a:cubicBezTo>
                <a:cubicBezTo>
                  <a:pt x="127" y="147"/>
                  <a:pt x="127" y="147"/>
                  <a:pt x="127" y="147"/>
                </a:cubicBezTo>
                <a:cubicBezTo>
                  <a:pt x="127" y="146"/>
                  <a:pt x="127" y="145"/>
                  <a:pt x="127" y="144"/>
                </a:cubicBezTo>
                <a:cubicBezTo>
                  <a:pt x="129" y="139"/>
                  <a:pt x="132" y="134"/>
                  <a:pt x="136" y="128"/>
                </a:cubicBezTo>
                <a:cubicBezTo>
                  <a:pt x="145" y="115"/>
                  <a:pt x="155" y="98"/>
                  <a:pt x="155" y="70"/>
                </a:cubicBezTo>
                <a:cubicBezTo>
                  <a:pt x="155" y="70"/>
                  <a:pt x="155" y="70"/>
                  <a:pt x="155" y="70"/>
                </a:cubicBezTo>
                <a:cubicBezTo>
                  <a:pt x="155" y="69"/>
                  <a:pt x="155" y="69"/>
                  <a:pt x="155" y="69"/>
                </a:cubicBezTo>
                <a:close/>
                <a:moveTo>
                  <a:pt x="86" y="116"/>
                </a:moveTo>
                <a:cubicBezTo>
                  <a:pt x="60" y="116"/>
                  <a:pt x="39" y="95"/>
                  <a:pt x="39" y="69"/>
                </a:cubicBezTo>
                <a:cubicBezTo>
                  <a:pt x="39" y="43"/>
                  <a:pt x="60" y="22"/>
                  <a:pt x="86" y="22"/>
                </a:cubicBezTo>
                <a:cubicBezTo>
                  <a:pt x="111" y="22"/>
                  <a:pt x="132" y="43"/>
                  <a:pt x="132" y="69"/>
                </a:cubicBezTo>
                <a:cubicBezTo>
                  <a:pt x="132" y="95"/>
                  <a:pt x="111" y="116"/>
                  <a:pt x="86" y="116"/>
                </a:cubicBezTo>
                <a:close/>
                <a:moveTo>
                  <a:pt x="124" y="74"/>
                </a:moveTo>
                <a:cubicBezTo>
                  <a:pt x="124" y="64"/>
                  <a:pt x="124" y="64"/>
                  <a:pt x="124" y="64"/>
                </a:cubicBezTo>
                <a:cubicBezTo>
                  <a:pt x="113" y="60"/>
                  <a:pt x="113" y="60"/>
                  <a:pt x="113" y="60"/>
                </a:cubicBezTo>
                <a:cubicBezTo>
                  <a:pt x="113" y="59"/>
                  <a:pt x="112" y="57"/>
                  <a:pt x="112" y="56"/>
                </a:cubicBezTo>
                <a:cubicBezTo>
                  <a:pt x="116" y="45"/>
                  <a:pt x="116" y="45"/>
                  <a:pt x="116" y="45"/>
                </a:cubicBezTo>
                <a:cubicBezTo>
                  <a:pt x="109" y="38"/>
                  <a:pt x="109" y="38"/>
                  <a:pt x="109" y="38"/>
                </a:cubicBezTo>
                <a:cubicBezTo>
                  <a:pt x="99" y="43"/>
                  <a:pt x="99" y="43"/>
                  <a:pt x="99" y="43"/>
                </a:cubicBezTo>
                <a:cubicBezTo>
                  <a:pt x="97" y="42"/>
                  <a:pt x="96" y="42"/>
                  <a:pt x="95" y="41"/>
                </a:cubicBezTo>
                <a:cubicBezTo>
                  <a:pt x="90" y="30"/>
                  <a:pt x="90" y="30"/>
                  <a:pt x="90" y="30"/>
                </a:cubicBezTo>
                <a:cubicBezTo>
                  <a:pt x="81" y="30"/>
                  <a:pt x="81" y="30"/>
                  <a:pt x="81" y="30"/>
                </a:cubicBezTo>
                <a:cubicBezTo>
                  <a:pt x="76" y="41"/>
                  <a:pt x="76" y="41"/>
                  <a:pt x="76" y="41"/>
                </a:cubicBezTo>
                <a:cubicBezTo>
                  <a:pt x="75" y="42"/>
                  <a:pt x="74" y="42"/>
                  <a:pt x="73" y="43"/>
                </a:cubicBezTo>
                <a:cubicBezTo>
                  <a:pt x="62" y="38"/>
                  <a:pt x="62" y="38"/>
                  <a:pt x="62" y="38"/>
                </a:cubicBezTo>
                <a:cubicBezTo>
                  <a:pt x="55" y="45"/>
                  <a:pt x="55" y="45"/>
                  <a:pt x="55" y="45"/>
                </a:cubicBezTo>
                <a:cubicBezTo>
                  <a:pt x="60" y="56"/>
                  <a:pt x="60" y="56"/>
                  <a:pt x="60" y="56"/>
                </a:cubicBezTo>
                <a:cubicBezTo>
                  <a:pt x="59" y="57"/>
                  <a:pt x="58" y="59"/>
                  <a:pt x="58" y="60"/>
                </a:cubicBezTo>
                <a:cubicBezTo>
                  <a:pt x="47" y="64"/>
                  <a:pt x="47" y="64"/>
                  <a:pt x="47" y="64"/>
                </a:cubicBezTo>
                <a:cubicBezTo>
                  <a:pt x="47" y="74"/>
                  <a:pt x="47" y="74"/>
                  <a:pt x="47" y="74"/>
                </a:cubicBezTo>
                <a:cubicBezTo>
                  <a:pt x="58" y="78"/>
                  <a:pt x="58" y="78"/>
                  <a:pt x="58" y="78"/>
                </a:cubicBezTo>
                <a:cubicBezTo>
                  <a:pt x="58" y="80"/>
                  <a:pt x="59" y="81"/>
                  <a:pt x="60" y="82"/>
                </a:cubicBezTo>
                <a:cubicBezTo>
                  <a:pt x="55" y="93"/>
                  <a:pt x="55" y="93"/>
                  <a:pt x="55" y="93"/>
                </a:cubicBezTo>
                <a:cubicBezTo>
                  <a:pt x="62" y="100"/>
                  <a:pt x="62" y="100"/>
                  <a:pt x="62" y="100"/>
                </a:cubicBezTo>
                <a:cubicBezTo>
                  <a:pt x="73" y="95"/>
                  <a:pt x="73" y="95"/>
                  <a:pt x="73" y="95"/>
                </a:cubicBezTo>
                <a:cubicBezTo>
                  <a:pt x="74" y="96"/>
                  <a:pt x="75" y="96"/>
                  <a:pt x="76" y="97"/>
                </a:cubicBezTo>
                <a:cubicBezTo>
                  <a:pt x="81" y="108"/>
                  <a:pt x="81" y="108"/>
                  <a:pt x="81" y="108"/>
                </a:cubicBezTo>
                <a:cubicBezTo>
                  <a:pt x="90" y="108"/>
                  <a:pt x="90" y="108"/>
                  <a:pt x="90" y="108"/>
                </a:cubicBezTo>
                <a:cubicBezTo>
                  <a:pt x="95" y="97"/>
                  <a:pt x="95" y="97"/>
                  <a:pt x="95" y="97"/>
                </a:cubicBezTo>
                <a:cubicBezTo>
                  <a:pt x="96" y="96"/>
                  <a:pt x="97" y="96"/>
                  <a:pt x="99" y="95"/>
                </a:cubicBezTo>
                <a:cubicBezTo>
                  <a:pt x="109" y="100"/>
                  <a:pt x="109" y="100"/>
                  <a:pt x="109" y="100"/>
                </a:cubicBezTo>
                <a:cubicBezTo>
                  <a:pt x="116" y="93"/>
                  <a:pt x="116" y="93"/>
                  <a:pt x="116" y="93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1"/>
                  <a:pt x="113" y="80"/>
                  <a:pt x="113" y="78"/>
                </a:cubicBezTo>
                <a:lnTo>
                  <a:pt x="124" y="74"/>
                </a:lnTo>
                <a:close/>
                <a:moveTo>
                  <a:pt x="86" y="91"/>
                </a:moveTo>
                <a:cubicBezTo>
                  <a:pt x="74" y="91"/>
                  <a:pt x="64" y="81"/>
                  <a:pt x="64" y="69"/>
                </a:cubicBezTo>
                <a:cubicBezTo>
                  <a:pt x="64" y="57"/>
                  <a:pt x="74" y="47"/>
                  <a:pt x="86" y="47"/>
                </a:cubicBezTo>
                <a:cubicBezTo>
                  <a:pt x="97" y="47"/>
                  <a:pt x="107" y="57"/>
                  <a:pt x="107" y="69"/>
                </a:cubicBezTo>
                <a:cubicBezTo>
                  <a:pt x="107" y="81"/>
                  <a:pt x="97" y="91"/>
                  <a:pt x="86" y="91"/>
                </a:cubicBezTo>
                <a:close/>
                <a:moveTo>
                  <a:pt x="86" y="80"/>
                </a:moveTo>
                <a:cubicBezTo>
                  <a:pt x="79" y="80"/>
                  <a:pt x="75" y="75"/>
                  <a:pt x="75" y="69"/>
                </a:cubicBezTo>
                <a:cubicBezTo>
                  <a:pt x="75" y="63"/>
                  <a:pt x="79" y="58"/>
                  <a:pt x="86" y="58"/>
                </a:cubicBezTo>
                <a:cubicBezTo>
                  <a:pt x="92" y="58"/>
                  <a:pt x="97" y="63"/>
                  <a:pt x="97" y="69"/>
                </a:cubicBezTo>
                <a:cubicBezTo>
                  <a:pt x="97" y="75"/>
                  <a:pt x="92" y="80"/>
                  <a:pt x="86" y="80"/>
                </a:cubicBezTo>
                <a:close/>
              </a:path>
            </a:pathLst>
          </a:custGeom>
          <a:solidFill>
            <a:srgbClr val="00736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7" name="Freeform 56">
            <a:extLst>
              <a:ext uri="{FF2B5EF4-FFF2-40B4-BE49-F238E27FC236}">
                <a16:creationId xmlns:a16="http://schemas.microsoft.com/office/drawing/2014/main" id="{9318F8A6-1123-40AC-B45C-57FE077D43C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359677" y="4840495"/>
            <a:ext cx="303959" cy="324000"/>
          </a:xfrm>
          <a:custGeom>
            <a:avLst/>
            <a:gdLst>
              <a:gd name="T0" fmla="*/ 67 w 76"/>
              <a:gd name="T1" fmla="*/ 46 h 81"/>
              <a:gd name="T2" fmla="*/ 76 w 76"/>
              <a:gd name="T3" fmla="*/ 55 h 81"/>
              <a:gd name="T4" fmla="*/ 70 w 76"/>
              <a:gd name="T5" fmla="*/ 65 h 81"/>
              <a:gd name="T6" fmla="*/ 57 w 76"/>
              <a:gd name="T7" fmla="*/ 62 h 81"/>
              <a:gd name="T8" fmla="*/ 47 w 76"/>
              <a:gd name="T9" fmla="*/ 68 h 81"/>
              <a:gd name="T10" fmla="*/ 44 w 76"/>
              <a:gd name="T11" fmla="*/ 81 h 81"/>
              <a:gd name="T12" fmla="*/ 32 w 76"/>
              <a:gd name="T13" fmla="*/ 81 h 81"/>
              <a:gd name="T14" fmla="*/ 28 w 76"/>
              <a:gd name="T15" fmla="*/ 68 h 81"/>
              <a:gd name="T16" fmla="*/ 19 w 76"/>
              <a:gd name="T17" fmla="*/ 62 h 81"/>
              <a:gd name="T18" fmla="*/ 6 w 76"/>
              <a:gd name="T19" fmla="*/ 65 h 81"/>
              <a:gd name="T20" fmla="*/ 0 w 76"/>
              <a:gd name="T21" fmla="*/ 55 h 81"/>
              <a:gd name="T22" fmla="*/ 9 w 76"/>
              <a:gd name="T23" fmla="*/ 46 h 81"/>
              <a:gd name="T24" fmla="*/ 8 w 76"/>
              <a:gd name="T25" fmla="*/ 40 h 81"/>
              <a:gd name="T26" fmla="*/ 9 w 76"/>
              <a:gd name="T27" fmla="*/ 35 h 81"/>
              <a:gd name="T28" fmla="*/ 0 w 76"/>
              <a:gd name="T29" fmla="*/ 25 h 81"/>
              <a:gd name="T30" fmla="*/ 6 w 76"/>
              <a:gd name="T31" fmla="*/ 15 h 81"/>
              <a:gd name="T32" fmla="*/ 19 w 76"/>
              <a:gd name="T33" fmla="*/ 18 h 81"/>
              <a:gd name="T34" fmla="*/ 28 w 76"/>
              <a:gd name="T35" fmla="*/ 12 h 81"/>
              <a:gd name="T36" fmla="*/ 32 w 76"/>
              <a:gd name="T37" fmla="*/ 0 h 81"/>
              <a:gd name="T38" fmla="*/ 44 w 76"/>
              <a:gd name="T39" fmla="*/ 0 h 81"/>
              <a:gd name="T40" fmla="*/ 47 w 76"/>
              <a:gd name="T41" fmla="*/ 12 h 81"/>
              <a:gd name="T42" fmla="*/ 57 w 76"/>
              <a:gd name="T43" fmla="*/ 18 h 81"/>
              <a:gd name="T44" fmla="*/ 70 w 76"/>
              <a:gd name="T45" fmla="*/ 15 h 81"/>
              <a:gd name="T46" fmla="*/ 76 w 76"/>
              <a:gd name="T47" fmla="*/ 25 h 81"/>
              <a:gd name="T48" fmla="*/ 67 w 76"/>
              <a:gd name="T49" fmla="*/ 35 h 81"/>
              <a:gd name="T50" fmla="*/ 67 w 76"/>
              <a:gd name="T51" fmla="*/ 40 h 81"/>
              <a:gd name="T52" fmla="*/ 67 w 76"/>
              <a:gd name="T53" fmla="*/ 46 h 81"/>
              <a:gd name="T54" fmla="*/ 38 w 76"/>
              <a:gd name="T55" fmla="*/ 26 h 81"/>
              <a:gd name="T56" fmla="*/ 24 w 76"/>
              <a:gd name="T57" fmla="*/ 40 h 81"/>
              <a:gd name="T58" fmla="*/ 38 w 76"/>
              <a:gd name="T59" fmla="*/ 54 h 81"/>
              <a:gd name="T60" fmla="*/ 52 w 76"/>
              <a:gd name="T61" fmla="*/ 40 h 81"/>
              <a:gd name="T62" fmla="*/ 38 w 76"/>
              <a:gd name="T63" fmla="*/ 26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6" h="81">
                <a:moveTo>
                  <a:pt x="67" y="46"/>
                </a:moveTo>
                <a:cubicBezTo>
                  <a:pt x="76" y="55"/>
                  <a:pt x="76" y="55"/>
                  <a:pt x="76" y="55"/>
                </a:cubicBezTo>
                <a:cubicBezTo>
                  <a:pt x="70" y="65"/>
                  <a:pt x="70" y="65"/>
                  <a:pt x="70" y="65"/>
                </a:cubicBezTo>
                <a:cubicBezTo>
                  <a:pt x="57" y="62"/>
                  <a:pt x="57" y="62"/>
                  <a:pt x="57" y="62"/>
                </a:cubicBezTo>
                <a:cubicBezTo>
                  <a:pt x="54" y="65"/>
                  <a:pt x="51" y="67"/>
                  <a:pt x="47" y="68"/>
                </a:cubicBezTo>
                <a:cubicBezTo>
                  <a:pt x="44" y="81"/>
                  <a:pt x="44" y="81"/>
                  <a:pt x="44" y="81"/>
                </a:cubicBezTo>
                <a:cubicBezTo>
                  <a:pt x="32" y="81"/>
                  <a:pt x="32" y="81"/>
                  <a:pt x="32" y="81"/>
                </a:cubicBezTo>
                <a:cubicBezTo>
                  <a:pt x="28" y="68"/>
                  <a:pt x="28" y="68"/>
                  <a:pt x="28" y="68"/>
                </a:cubicBezTo>
                <a:cubicBezTo>
                  <a:pt x="25" y="67"/>
                  <a:pt x="21" y="65"/>
                  <a:pt x="19" y="62"/>
                </a:cubicBezTo>
                <a:cubicBezTo>
                  <a:pt x="6" y="65"/>
                  <a:pt x="6" y="65"/>
                  <a:pt x="6" y="65"/>
                </a:cubicBezTo>
                <a:cubicBezTo>
                  <a:pt x="0" y="55"/>
                  <a:pt x="0" y="55"/>
                  <a:pt x="0" y="55"/>
                </a:cubicBezTo>
                <a:cubicBezTo>
                  <a:pt x="9" y="46"/>
                  <a:pt x="9" y="46"/>
                  <a:pt x="9" y="46"/>
                </a:cubicBezTo>
                <a:cubicBezTo>
                  <a:pt x="9" y="44"/>
                  <a:pt x="8" y="42"/>
                  <a:pt x="8" y="40"/>
                </a:cubicBezTo>
                <a:cubicBezTo>
                  <a:pt x="8" y="38"/>
                  <a:pt x="9" y="36"/>
                  <a:pt x="9" y="35"/>
                </a:cubicBezTo>
                <a:cubicBezTo>
                  <a:pt x="0" y="25"/>
                  <a:pt x="0" y="25"/>
                  <a:pt x="0" y="25"/>
                </a:cubicBezTo>
                <a:cubicBezTo>
                  <a:pt x="6" y="15"/>
                  <a:pt x="6" y="15"/>
                  <a:pt x="6" y="15"/>
                </a:cubicBezTo>
                <a:cubicBezTo>
                  <a:pt x="19" y="18"/>
                  <a:pt x="19" y="18"/>
                  <a:pt x="19" y="18"/>
                </a:cubicBezTo>
                <a:cubicBezTo>
                  <a:pt x="21" y="15"/>
                  <a:pt x="25" y="14"/>
                  <a:pt x="28" y="12"/>
                </a:cubicBezTo>
                <a:cubicBezTo>
                  <a:pt x="32" y="0"/>
                  <a:pt x="32" y="0"/>
                  <a:pt x="32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7" y="12"/>
                  <a:pt x="47" y="12"/>
                  <a:pt x="47" y="12"/>
                </a:cubicBezTo>
                <a:cubicBezTo>
                  <a:pt x="51" y="14"/>
                  <a:pt x="54" y="15"/>
                  <a:pt x="57" y="18"/>
                </a:cubicBezTo>
                <a:cubicBezTo>
                  <a:pt x="70" y="15"/>
                  <a:pt x="70" y="15"/>
                  <a:pt x="70" y="15"/>
                </a:cubicBezTo>
                <a:cubicBezTo>
                  <a:pt x="76" y="25"/>
                  <a:pt x="76" y="25"/>
                  <a:pt x="76" y="25"/>
                </a:cubicBezTo>
                <a:cubicBezTo>
                  <a:pt x="67" y="35"/>
                  <a:pt x="67" y="35"/>
                  <a:pt x="67" y="35"/>
                </a:cubicBezTo>
                <a:cubicBezTo>
                  <a:pt x="67" y="36"/>
                  <a:pt x="67" y="38"/>
                  <a:pt x="67" y="40"/>
                </a:cubicBezTo>
                <a:cubicBezTo>
                  <a:pt x="67" y="42"/>
                  <a:pt x="67" y="44"/>
                  <a:pt x="67" y="46"/>
                </a:cubicBezTo>
                <a:close/>
                <a:moveTo>
                  <a:pt x="38" y="26"/>
                </a:moveTo>
                <a:cubicBezTo>
                  <a:pt x="30" y="26"/>
                  <a:pt x="24" y="32"/>
                  <a:pt x="24" y="40"/>
                </a:cubicBezTo>
                <a:cubicBezTo>
                  <a:pt x="24" y="48"/>
                  <a:pt x="30" y="54"/>
                  <a:pt x="38" y="54"/>
                </a:cubicBezTo>
                <a:cubicBezTo>
                  <a:pt x="46" y="54"/>
                  <a:pt x="52" y="48"/>
                  <a:pt x="52" y="40"/>
                </a:cubicBezTo>
                <a:cubicBezTo>
                  <a:pt x="52" y="32"/>
                  <a:pt x="46" y="26"/>
                  <a:pt x="38" y="26"/>
                </a:cubicBezTo>
                <a:close/>
              </a:path>
            </a:pathLst>
          </a:custGeom>
          <a:noFill/>
          <a:ln w="19050" cap="rnd">
            <a:solidFill>
              <a:srgbClr val="00709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UA"/>
          </a:p>
        </p:txBody>
      </p:sp>
      <p:sp>
        <p:nvSpPr>
          <p:cNvPr id="22" name="Freeform: Shape 45">
            <a:extLst>
              <a:ext uri="{FF2B5EF4-FFF2-40B4-BE49-F238E27FC236}">
                <a16:creationId xmlns:a16="http://schemas.microsoft.com/office/drawing/2014/main" id="{3E7EBF6C-E6A4-3757-CDAE-57962822C2B6}"/>
              </a:ext>
            </a:extLst>
          </p:cNvPr>
          <p:cNvSpPr>
            <a:spLocks noChangeAspect="1"/>
          </p:cNvSpPr>
          <p:nvPr/>
        </p:nvSpPr>
        <p:spPr>
          <a:xfrm>
            <a:off x="10094826" y="4804495"/>
            <a:ext cx="360000" cy="360000"/>
          </a:xfrm>
          <a:custGeom>
            <a:avLst/>
            <a:gdLst>
              <a:gd name="connsiteX0" fmla="*/ 1600200 w 4572000"/>
              <a:gd name="connsiteY0" fmla="*/ 3962400 h 4572000"/>
              <a:gd name="connsiteX1" fmla="*/ 2971800 w 4572000"/>
              <a:gd name="connsiteY1" fmla="*/ 3962400 h 4572000"/>
              <a:gd name="connsiteX2" fmla="*/ 3048000 w 4572000"/>
              <a:gd name="connsiteY2" fmla="*/ 4038600 h 4572000"/>
              <a:gd name="connsiteX3" fmla="*/ 2971800 w 4572000"/>
              <a:gd name="connsiteY3" fmla="*/ 4114800 h 4572000"/>
              <a:gd name="connsiteX4" fmla="*/ 1600200 w 4572000"/>
              <a:gd name="connsiteY4" fmla="*/ 4114800 h 4572000"/>
              <a:gd name="connsiteX5" fmla="*/ 1524000 w 4572000"/>
              <a:gd name="connsiteY5" fmla="*/ 4038600 h 4572000"/>
              <a:gd name="connsiteX6" fmla="*/ 1600200 w 4572000"/>
              <a:gd name="connsiteY6" fmla="*/ 3962400 h 4572000"/>
              <a:gd name="connsiteX7" fmla="*/ 3429000 w 4572000"/>
              <a:gd name="connsiteY7" fmla="*/ 3657600 h 4572000"/>
              <a:gd name="connsiteX8" fmla="*/ 3352800 w 4572000"/>
              <a:gd name="connsiteY8" fmla="*/ 3733800 h 4572000"/>
              <a:gd name="connsiteX9" fmla="*/ 3352800 w 4572000"/>
              <a:gd name="connsiteY9" fmla="*/ 4343400 h 4572000"/>
              <a:gd name="connsiteX10" fmla="*/ 3429000 w 4572000"/>
              <a:gd name="connsiteY10" fmla="*/ 4419600 h 4572000"/>
              <a:gd name="connsiteX11" fmla="*/ 4343400 w 4572000"/>
              <a:gd name="connsiteY11" fmla="*/ 4419600 h 4572000"/>
              <a:gd name="connsiteX12" fmla="*/ 4419600 w 4572000"/>
              <a:gd name="connsiteY12" fmla="*/ 4343400 h 4572000"/>
              <a:gd name="connsiteX13" fmla="*/ 4419600 w 4572000"/>
              <a:gd name="connsiteY13" fmla="*/ 3733800 h 4572000"/>
              <a:gd name="connsiteX14" fmla="*/ 4343400 w 4572000"/>
              <a:gd name="connsiteY14" fmla="*/ 3657600 h 4572000"/>
              <a:gd name="connsiteX15" fmla="*/ 4070147 w 4572000"/>
              <a:gd name="connsiteY15" fmla="*/ 3657600 h 4572000"/>
              <a:gd name="connsiteX16" fmla="*/ 3886200 w 4572000"/>
              <a:gd name="connsiteY16" fmla="*/ 3841547 h 4572000"/>
              <a:gd name="connsiteX17" fmla="*/ 3702253 w 4572000"/>
              <a:gd name="connsiteY17" fmla="*/ 3657600 h 4572000"/>
              <a:gd name="connsiteX18" fmla="*/ 228600 w 4572000"/>
              <a:gd name="connsiteY18" fmla="*/ 3657600 h 4572000"/>
              <a:gd name="connsiteX19" fmla="*/ 152400 w 4572000"/>
              <a:gd name="connsiteY19" fmla="*/ 3733800 h 4572000"/>
              <a:gd name="connsiteX20" fmla="*/ 152400 w 4572000"/>
              <a:gd name="connsiteY20" fmla="*/ 4343400 h 4572000"/>
              <a:gd name="connsiteX21" fmla="*/ 228600 w 4572000"/>
              <a:gd name="connsiteY21" fmla="*/ 4419600 h 4572000"/>
              <a:gd name="connsiteX22" fmla="*/ 1143000 w 4572000"/>
              <a:gd name="connsiteY22" fmla="*/ 4419600 h 4572000"/>
              <a:gd name="connsiteX23" fmla="*/ 1219200 w 4572000"/>
              <a:gd name="connsiteY23" fmla="*/ 4343400 h 4572000"/>
              <a:gd name="connsiteX24" fmla="*/ 1219200 w 4572000"/>
              <a:gd name="connsiteY24" fmla="*/ 3733800 h 4572000"/>
              <a:gd name="connsiteX25" fmla="*/ 1143000 w 4572000"/>
              <a:gd name="connsiteY25" fmla="*/ 3657600 h 4572000"/>
              <a:gd name="connsiteX26" fmla="*/ 869747 w 4572000"/>
              <a:gd name="connsiteY26" fmla="*/ 3657600 h 4572000"/>
              <a:gd name="connsiteX27" fmla="*/ 685800 w 4572000"/>
              <a:gd name="connsiteY27" fmla="*/ 3841547 h 4572000"/>
              <a:gd name="connsiteX28" fmla="*/ 501853 w 4572000"/>
              <a:gd name="connsiteY28" fmla="*/ 3657600 h 4572000"/>
              <a:gd name="connsiteX29" fmla="*/ 3429000 w 4572000"/>
              <a:gd name="connsiteY29" fmla="*/ 3505200 h 4572000"/>
              <a:gd name="connsiteX30" fmla="*/ 3765347 w 4572000"/>
              <a:gd name="connsiteY30" fmla="*/ 3505200 h 4572000"/>
              <a:gd name="connsiteX31" fmla="*/ 3886200 w 4572000"/>
              <a:gd name="connsiteY31" fmla="*/ 3626053 h 4572000"/>
              <a:gd name="connsiteX32" fmla="*/ 4007053 w 4572000"/>
              <a:gd name="connsiteY32" fmla="*/ 3505200 h 4572000"/>
              <a:gd name="connsiteX33" fmla="*/ 4343400 w 4572000"/>
              <a:gd name="connsiteY33" fmla="*/ 3505200 h 4572000"/>
              <a:gd name="connsiteX34" fmla="*/ 4572000 w 4572000"/>
              <a:gd name="connsiteY34" fmla="*/ 3733800 h 4572000"/>
              <a:gd name="connsiteX35" fmla="*/ 4572000 w 4572000"/>
              <a:gd name="connsiteY35" fmla="*/ 4343400 h 4572000"/>
              <a:gd name="connsiteX36" fmla="*/ 4343400 w 4572000"/>
              <a:gd name="connsiteY36" fmla="*/ 4572000 h 4572000"/>
              <a:gd name="connsiteX37" fmla="*/ 3429000 w 4572000"/>
              <a:gd name="connsiteY37" fmla="*/ 4572000 h 4572000"/>
              <a:gd name="connsiteX38" fmla="*/ 3200400 w 4572000"/>
              <a:gd name="connsiteY38" fmla="*/ 4343400 h 4572000"/>
              <a:gd name="connsiteX39" fmla="*/ 3200400 w 4572000"/>
              <a:gd name="connsiteY39" fmla="*/ 3733800 h 4572000"/>
              <a:gd name="connsiteX40" fmla="*/ 3429000 w 4572000"/>
              <a:gd name="connsiteY40" fmla="*/ 3505200 h 4572000"/>
              <a:gd name="connsiteX41" fmla="*/ 228600 w 4572000"/>
              <a:gd name="connsiteY41" fmla="*/ 3505200 h 4572000"/>
              <a:gd name="connsiteX42" fmla="*/ 564947 w 4572000"/>
              <a:gd name="connsiteY42" fmla="*/ 3505200 h 4572000"/>
              <a:gd name="connsiteX43" fmla="*/ 685800 w 4572000"/>
              <a:gd name="connsiteY43" fmla="*/ 3626053 h 4572000"/>
              <a:gd name="connsiteX44" fmla="*/ 806653 w 4572000"/>
              <a:gd name="connsiteY44" fmla="*/ 3505200 h 4572000"/>
              <a:gd name="connsiteX45" fmla="*/ 1143000 w 4572000"/>
              <a:gd name="connsiteY45" fmla="*/ 3505200 h 4572000"/>
              <a:gd name="connsiteX46" fmla="*/ 1371600 w 4572000"/>
              <a:gd name="connsiteY46" fmla="*/ 3733800 h 4572000"/>
              <a:gd name="connsiteX47" fmla="*/ 1371600 w 4572000"/>
              <a:gd name="connsiteY47" fmla="*/ 4343400 h 4572000"/>
              <a:gd name="connsiteX48" fmla="*/ 1143000 w 4572000"/>
              <a:gd name="connsiteY48" fmla="*/ 4572000 h 4572000"/>
              <a:gd name="connsiteX49" fmla="*/ 228600 w 4572000"/>
              <a:gd name="connsiteY49" fmla="*/ 4572000 h 4572000"/>
              <a:gd name="connsiteX50" fmla="*/ 0 w 4572000"/>
              <a:gd name="connsiteY50" fmla="*/ 4343400 h 4572000"/>
              <a:gd name="connsiteX51" fmla="*/ 0 w 4572000"/>
              <a:gd name="connsiteY51" fmla="*/ 3733800 h 4572000"/>
              <a:gd name="connsiteX52" fmla="*/ 228600 w 4572000"/>
              <a:gd name="connsiteY52" fmla="*/ 3505200 h 4572000"/>
              <a:gd name="connsiteX53" fmla="*/ 3886200 w 4572000"/>
              <a:gd name="connsiteY53" fmla="*/ 2667000 h 4572000"/>
              <a:gd name="connsiteX54" fmla="*/ 3581400 w 4572000"/>
              <a:gd name="connsiteY54" fmla="*/ 2971800 h 4572000"/>
              <a:gd name="connsiteX55" fmla="*/ 3886200 w 4572000"/>
              <a:gd name="connsiteY55" fmla="*/ 3276600 h 4572000"/>
              <a:gd name="connsiteX56" fmla="*/ 4191000 w 4572000"/>
              <a:gd name="connsiteY56" fmla="*/ 2971800 h 4572000"/>
              <a:gd name="connsiteX57" fmla="*/ 3886200 w 4572000"/>
              <a:gd name="connsiteY57" fmla="*/ 2667000 h 4572000"/>
              <a:gd name="connsiteX58" fmla="*/ 685800 w 4572000"/>
              <a:gd name="connsiteY58" fmla="*/ 2667000 h 4572000"/>
              <a:gd name="connsiteX59" fmla="*/ 381000 w 4572000"/>
              <a:gd name="connsiteY59" fmla="*/ 2971800 h 4572000"/>
              <a:gd name="connsiteX60" fmla="*/ 685800 w 4572000"/>
              <a:gd name="connsiteY60" fmla="*/ 3276600 h 4572000"/>
              <a:gd name="connsiteX61" fmla="*/ 990600 w 4572000"/>
              <a:gd name="connsiteY61" fmla="*/ 2971800 h 4572000"/>
              <a:gd name="connsiteX62" fmla="*/ 685800 w 4572000"/>
              <a:gd name="connsiteY62" fmla="*/ 2667000 h 4572000"/>
              <a:gd name="connsiteX63" fmla="*/ 3886200 w 4572000"/>
              <a:gd name="connsiteY63" fmla="*/ 2514600 h 4572000"/>
              <a:gd name="connsiteX64" fmla="*/ 4343400 w 4572000"/>
              <a:gd name="connsiteY64" fmla="*/ 2971800 h 4572000"/>
              <a:gd name="connsiteX65" fmla="*/ 3886200 w 4572000"/>
              <a:gd name="connsiteY65" fmla="*/ 3429000 h 4572000"/>
              <a:gd name="connsiteX66" fmla="*/ 3429000 w 4572000"/>
              <a:gd name="connsiteY66" fmla="*/ 2971800 h 4572000"/>
              <a:gd name="connsiteX67" fmla="*/ 3886200 w 4572000"/>
              <a:gd name="connsiteY67" fmla="*/ 2514600 h 4572000"/>
              <a:gd name="connsiteX68" fmla="*/ 685800 w 4572000"/>
              <a:gd name="connsiteY68" fmla="*/ 2514600 h 4572000"/>
              <a:gd name="connsiteX69" fmla="*/ 1143000 w 4572000"/>
              <a:gd name="connsiteY69" fmla="*/ 2971800 h 4572000"/>
              <a:gd name="connsiteX70" fmla="*/ 685800 w 4572000"/>
              <a:gd name="connsiteY70" fmla="*/ 3429000 h 4572000"/>
              <a:gd name="connsiteX71" fmla="*/ 228600 w 4572000"/>
              <a:gd name="connsiteY71" fmla="*/ 2971800 h 4572000"/>
              <a:gd name="connsiteX72" fmla="*/ 685800 w 4572000"/>
              <a:gd name="connsiteY72" fmla="*/ 2514600 h 4572000"/>
              <a:gd name="connsiteX73" fmla="*/ 3200014 w 4572000"/>
              <a:gd name="connsiteY73" fmla="*/ 1677343 h 4572000"/>
              <a:gd name="connsiteX74" fmla="*/ 3254273 w 4572000"/>
              <a:gd name="connsiteY74" fmla="*/ 1698727 h 4572000"/>
              <a:gd name="connsiteX75" fmla="*/ 3787673 w 4572000"/>
              <a:gd name="connsiteY75" fmla="*/ 2232127 h 4572000"/>
              <a:gd name="connsiteX76" fmla="*/ 3809980 w 4572000"/>
              <a:gd name="connsiteY76" fmla="*/ 2285981 h 4572000"/>
              <a:gd name="connsiteX77" fmla="*/ 3733800 w 4572000"/>
              <a:gd name="connsiteY77" fmla="*/ 2362200 h 4572000"/>
              <a:gd name="connsiteX78" fmla="*/ 3679926 w 4572000"/>
              <a:gd name="connsiteY78" fmla="*/ 2339874 h 4572000"/>
              <a:gd name="connsiteX79" fmla="*/ 3146526 w 4572000"/>
              <a:gd name="connsiteY79" fmla="*/ 1806474 h 4572000"/>
              <a:gd name="connsiteX80" fmla="*/ 3146526 w 4572000"/>
              <a:gd name="connsiteY80" fmla="*/ 1700594 h 4572000"/>
              <a:gd name="connsiteX81" fmla="*/ 3200014 w 4572000"/>
              <a:gd name="connsiteY81" fmla="*/ 1677343 h 4572000"/>
              <a:gd name="connsiteX82" fmla="*/ 1371600 w 4572000"/>
              <a:gd name="connsiteY82" fmla="*/ 1676417 h 4572000"/>
              <a:gd name="connsiteX83" fmla="*/ 1425474 w 4572000"/>
              <a:gd name="connsiteY83" fmla="*/ 1698727 h 4572000"/>
              <a:gd name="connsiteX84" fmla="*/ 1425474 w 4572000"/>
              <a:gd name="connsiteY84" fmla="*/ 1806474 h 4572000"/>
              <a:gd name="connsiteX85" fmla="*/ 892074 w 4572000"/>
              <a:gd name="connsiteY85" fmla="*/ 2339874 h 4572000"/>
              <a:gd name="connsiteX86" fmla="*/ 890207 w 4572000"/>
              <a:gd name="connsiteY86" fmla="*/ 2341741 h 4572000"/>
              <a:gd name="connsiteX87" fmla="*/ 782460 w 4572000"/>
              <a:gd name="connsiteY87" fmla="*/ 2339874 h 4572000"/>
              <a:gd name="connsiteX88" fmla="*/ 784327 w 4572000"/>
              <a:gd name="connsiteY88" fmla="*/ 2232127 h 4572000"/>
              <a:gd name="connsiteX89" fmla="*/ 1317727 w 4572000"/>
              <a:gd name="connsiteY89" fmla="*/ 1698727 h 4572000"/>
              <a:gd name="connsiteX90" fmla="*/ 1371600 w 4572000"/>
              <a:gd name="connsiteY90" fmla="*/ 1676417 h 4572000"/>
              <a:gd name="connsiteX91" fmla="*/ 1828800 w 4572000"/>
              <a:gd name="connsiteY91" fmla="*/ 1143000 h 4572000"/>
              <a:gd name="connsiteX92" fmla="*/ 1752600 w 4572000"/>
              <a:gd name="connsiteY92" fmla="*/ 1219200 h 4572000"/>
              <a:gd name="connsiteX93" fmla="*/ 1752600 w 4572000"/>
              <a:gd name="connsiteY93" fmla="*/ 1828800 h 4572000"/>
              <a:gd name="connsiteX94" fmla="*/ 1828800 w 4572000"/>
              <a:gd name="connsiteY94" fmla="*/ 1905000 h 4572000"/>
              <a:gd name="connsiteX95" fmla="*/ 2743200 w 4572000"/>
              <a:gd name="connsiteY95" fmla="*/ 1905000 h 4572000"/>
              <a:gd name="connsiteX96" fmla="*/ 2819400 w 4572000"/>
              <a:gd name="connsiteY96" fmla="*/ 1828800 h 4572000"/>
              <a:gd name="connsiteX97" fmla="*/ 2819400 w 4572000"/>
              <a:gd name="connsiteY97" fmla="*/ 1219200 h 4572000"/>
              <a:gd name="connsiteX98" fmla="*/ 2743200 w 4572000"/>
              <a:gd name="connsiteY98" fmla="*/ 1143000 h 4572000"/>
              <a:gd name="connsiteX99" fmla="*/ 2469947 w 4572000"/>
              <a:gd name="connsiteY99" fmla="*/ 1143000 h 4572000"/>
              <a:gd name="connsiteX100" fmla="*/ 2286000 w 4572000"/>
              <a:gd name="connsiteY100" fmla="*/ 1326947 h 4572000"/>
              <a:gd name="connsiteX101" fmla="*/ 2102053 w 4572000"/>
              <a:gd name="connsiteY101" fmla="*/ 1143000 h 4572000"/>
              <a:gd name="connsiteX102" fmla="*/ 1828800 w 4572000"/>
              <a:gd name="connsiteY102" fmla="*/ 990600 h 4572000"/>
              <a:gd name="connsiteX103" fmla="*/ 2165147 w 4572000"/>
              <a:gd name="connsiteY103" fmla="*/ 990600 h 4572000"/>
              <a:gd name="connsiteX104" fmla="*/ 2286000 w 4572000"/>
              <a:gd name="connsiteY104" fmla="*/ 1111453 h 4572000"/>
              <a:gd name="connsiteX105" fmla="*/ 2406853 w 4572000"/>
              <a:gd name="connsiteY105" fmla="*/ 990600 h 4572000"/>
              <a:gd name="connsiteX106" fmla="*/ 2743200 w 4572000"/>
              <a:gd name="connsiteY106" fmla="*/ 990600 h 4572000"/>
              <a:gd name="connsiteX107" fmla="*/ 2971800 w 4572000"/>
              <a:gd name="connsiteY107" fmla="*/ 1219200 h 4572000"/>
              <a:gd name="connsiteX108" fmla="*/ 2971800 w 4572000"/>
              <a:gd name="connsiteY108" fmla="*/ 1828800 h 4572000"/>
              <a:gd name="connsiteX109" fmla="*/ 2743200 w 4572000"/>
              <a:gd name="connsiteY109" fmla="*/ 2057400 h 4572000"/>
              <a:gd name="connsiteX110" fmla="*/ 1828800 w 4572000"/>
              <a:gd name="connsiteY110" fmla="*/ 2057400 h 4572000"/>
              <a:gd name="connsiteX111" fmla="*/ 1600200 w 4572000"/>
              <a:gd name="connsiteY111" fmla="*/ 1828800 h 4572000"/>
              <a:gd name="connsiteX112" fmla="*/ 1600200 w 4572000"/>
              <a:gd name="connsiteY112" fmla="*/ 1219200 h 4572000"/>
              <a:gd name="connsiteX113" fmla="*/ 1828800 w 4572000"/>
              <a:gd name="connsiteY113" fmla="*/ 990600 h 4572000"/>
              <a:gd name="connsiteX114" fmla="*/ 2286000 w 4572000"/>
              <a:gd name="connsiteY114" fmla="*/ 152400 h 4572000"/>
              <a:gd name="connsiteX115" fmla="*/ 1981200 w 4572000"/>
              <a:gd name="connsiteY115" fmla="*/ 457200 h 4572000"/>
              <a:gd name="connsiteX116" fmla="*/ 2286000 w 4572000"/>
              <a:gd name="connsiteY116" fmla="*/ 762000 h 4572000"/>
              <a:gd name="connsiteX117" fmla="*/ 2590800 w 4572000"/>
              <a:gd name="connsiteY117" fmla="*/ 457200 h 4572000"/>
              <a:gd name="connsiteX118" fmla="*/ 2286000 w 4572000"/>
              <a:gd name="connsiteY118" fmla="*/ 152400 h 4572000"/>
              <a:gd name="connsiteX119" fmla="*/ 2286000 w 4572000"/>
              <a:gd name="connsiteY119" fmla="*/ 0 h 4572000"/>
              <a:gd name="connsiteX120" fmla="*/ 2743200 w 4572000"/>
              <a:gd name="connsiteY120" fmla="*/ 457200 h 4572000"/>
              <a:gd name="connsiteX121" fmla="*/ 2286000 w 4572000"/>
              <a:gd name="connsiteY121" fmla="*/ 914400 h 4572000"/>
              <a:gd name="connsiteX122" fmla="*/ 1828800 w 4572000"/>
              <a:gd name="connsiteY122" fmla="*/ 457200 h 4572000"/>
              <a:gd name="connsiteX123" fmla="*/ 2286000 w 4572000"/>
              <a:gd name="connsiteY123" fmla="*/ 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4572000" h="4572000">
                <a:moveTo>
                  <a:pt x="1600200" y="3962400"/>
                </a:moveTo>
                <a:lnTo>
                  <a:pt x="2971800" y="3962400"/>
                </a:lnTo>
                <a:cubicBezTo>
                  <a:pt x="3013881" y="3962400"/>
                  <a:pt x="3048000" y="3996518"/>
                  <a:pt x="3048000" y="4038600"/>
                </a:cubicBezTo>
                <a:cubicBezTo>
                  <a:pt x="3048000" y="4080681"/>
                  <a:pt x="3013881" y="4114800"/>
                  <a:pt x="2971800" y="4114800"/>
                </a:cubicBezTo>
                <a:lnTo>
                  <a:pt x="1600200" y="4114800"/>
                </a:lnTo>
                <a:cubicBezTo>
                  <a:pt x="1558118" y="4114800"/>
                  <a:pt x="1524000" y="4080681"/>
                  <a:pt x="1524000" y="4038600"/>
                </a:cubicBezTo>
                <a:cubicBezTo>
                  <a:pt x="1524000" y="3996518"/>
                  <a:pt x="1558118" y="3962400"/>
                  <a:pt x="1600200" y="3962400"/>
                </a:cubicBezTo>
                <a:close/>
                <a:moveTo>
                  <a:pt x="3429000" y="3657600"/>
                </a:moveTo>
                <a:cubicBezTo>
                  <a:pt x="3386918" y="3657600"/>
                  <a:pt x="3352800" y="3691718"/>
                  <a:pt x="3352800" y="3733800"/>
                </a:cubicBezTo>
                <a:lnTo>
                  <a:pt x="3352800" y="4343400"/>
                </a:lnTo>
                <a:cubicBezTo>
                  <a:pt x="3352800" y="4385481"/>
                  <a:pt x="3386918" y="4419600"/>
                  <a:pt x="3429000" y="4419600"/>
                </a:cubicBezTo>
                <a:lnTo>
                  <a:pt x="4343400" y="4419600"/>
                </a:lnTo>
                <a:cubicBezTo>
                  <a:pt x="4385481" y="4419600"/>
                  <a:pt x="4419600" y="4385481"/>
                  <a:pt x="4419600" y="4343400"/>
                </a:cubicBezTo>
                <a:lnTo>
                  <a:pt x="4419600" y="3733800"/>
                </a:lnTo>
                <a:cubicBezTo>
                  <a:pt x="4419600" y="3691718"/>
                  <a:pt x="4385481" y="3657600"/>
                  <a:pt x="4343400" y="3657600"/>
                </a:cubicBezTo>
                <a:lnTo>
                  <a:pt x="4070147" y="3657600"/>
                </a:lnTo>
                <a:lnTo>
                  <a:pt x="3886200" y="3841547"/>
                </a:lnTo>
                <a:lnTo>
                  <a:pt x="3702253" y="3657600"/>
                </a:lnTo>
                <a:close/>
                <a:moveTo>
                  <a:pt x="228600" y="3657600"/>
                </a:moveTo>
                <a:cubicBezTo>
                  <a:pt x="186518" y="3657600"/>
                  <a:pt x="152400" y="3691718"/>
                  <a:pt x="152400" y="3733800"/>
                </a:cubicBezTo>
                <a:lnTo>
                  <a:pt x="152400" y="4343400"/>
                </a:lnTo>
                <a:cubicBezTo>
                  <a:pt x="152400" y="4385481"/>
                  <a:pt x="186518" y="4419600"/>
                  <a:pt x="228600" y="4419600"/>
                </a:cubicBezTo>
                <a:lnTo>
                  <a:pt x="1143000" y="4419600"/>
                </a:lnTo>
                <a:cubicBezTo>
                  <a:pt x="1185081" y="4419600"/>
                  <a:pt x="1219200" y="4385481"/>
                  <a:pt x="1219200" y="4343400"/>
                </a:cubicBezTo>
                <a:lnTo>
                  <a:pt x="1219200" y="3733800"/>
                </a:lnTo>
                <a:cubicBezTo>
                  <a:pt x="1219200" y="3691718"/>
                  <a:pt x="1185081" y="3657600"/>
                  <a:pt x="1143000" y="3657600"/>
                </a:cubicBezTo>
                <a:lnTo>
                  <a:pt x="869747" y="3657600"/>
                </a:lnTo>
                <a:lnTo>
                  <a:pt x="685800" y="3841547"/>
                </a:lnTo>
                <a:lnTo>
                  <a:pt x="501853" y="3657600"/>
                </a:lnTo>
                <a:close/>
                <a:moveTo>
                  <a:pt x="3429000" y="3505200"/>
                </a:moveTo>
                <a:lnTo>
                  <a:pt x="3765347" y="3505200"/>
                </a:lnTo>
                <a:lnTo>
                  <a:pt x="3886200" y="3626053"/>
                </a:lnTo>
                <a:lnTo>
                  <a:pt x="4007053" y="3505200"/>
                </a:lnTo>
                <a:lnTo>
                  <a:pt x="4343400" y="3505200"/>
                </a:lnTo>
                <a:cubicBezTo>
                  <a:pt x="4469654" y="3505200"/>
                  <a:pt x="4572000" y="3607546"/>
                  <a:pt x="4572000" y="3733800"/>
                </a:cubicBezTo>
                <a:lnTo>
                  <a:pt x="4572000" y="4343400"/>
                </a:lnTo>
                <a:cubicBezTo>
                  <a:pt x="4572000" y="4469654"/>
                  <a:pt x="4469654" y="4572000"/>
                  <a:pt x="4343400" y="4572000"/>
                </a:cubicBezTo>
                <a:lnTo>
                  <a:pt x="3429000" y="4572000"/>
                </a:lnTo>
                <a:cubicBezTo>
                  <a:pt x="3302746" y="4572000"/>
                  <a:pt x="3200400" y="4469654"/>
                  <a:pt x="3200400" y="4343400"/>
                </a:cubicBezTo>
                <a:lnTo>
                  <a:pt x="3200400" y="3733800"/>
                </a:lnTo>
                <a:cubicBezTo>
                  <a:pt x="3200400" y="3607546"/>
                  <a:pt x="3302746" y="3505200"/>
                  <a:pt x="3429000" y="3505200"/>
                </a:cubicBezTo>
                <a:close/>
                <a:moveTo>
                  <a:pt x="228600" y="3505200"/>
                </a:moveTo>
                <a:lnTo>
                  <a:pt x="564947" y="3505200"/>
                </a:lnTo>
                <a:lnTo>
                  <a:pt x="685800" y="3626053"/>
                </a:lnTo>
                <a:lnTo>
                  <a:pt x="806653" y="3505200"/>
                </a:lnTo>
                <a:lnTo>
                  <a:pt x="1143000" y="3505200"/>
                </a:lnTo>
                <a:cubicBezTo>
                  <a:pt x="1269254" y="3505200"/>
                  <a:pt x="1371600" y="3607546"/>
                  <a:pt x="1371600" y="3733800"/>
                </a:cubicBezTo>
                <a:lnTo>
                  <a:pt x="1371600" y="4343400"/>
                </a:lnTo>
                <a:cubicBezTo>
                  <a:pt x="1371600" y="4469654"/>
                  <a:pt x="1269254" y="4572000"/>
                  <a:pt x="1143000" y="4572000"/>
                </a:cubicBezTo>
                <a:lnTo>
                  <a:pt x="228600" y="4572000"/>
                </a:lnTo>
                <a:cubicBezTo>
                  <a:pt x="102346" y="4572000"/>
                  <a:pt x="0" y="4469654"/>
                  <a:pt x="0" y="4343400"/>
                </a:cubicBezTo>
                <a:lnTo>
                  <a:pt x="0" y="3733800"/>
                </a:lnTo>
                <a:cubicBezTo>
                  <a:pt x="0" y="3607546"/>
                  <a:pt x="102346" y="3505200"/>
                  <a:pt x="228600" y="3505200"/>
                </a:cubicBezTo>
                <a:close/>
                <a:moveTo>
                  <a:pt x="3886200" y="2667000"/>
                </a:moveTo>
                <a:cubicBezTo>
                  <a:pt x="3717864" y="2667000"/>
                  <a:pt x="3581400" y="2803464"/>
                  <a:pt x="3581400" y="2971800"/>
                </a:cubicBezTo>
                <a:cubicBezTo>
                  <a:pt x="3581400" y="3140135"/>
                  <a:pt x="3717864" y="3276600"/>
                  <a:pt x="3886200" y="3276600"/>
                </a:cubicBezTo>
                <a:cubicBezTo>
                  <a:pt x="4054535" y="3276600"/>
                  <a:pt x="4191000" y="3140135"/>
                  <a:pt x="4191000" y="2971800"/>
                </a:cubicBezTo>
                <a:cubicBezTo>
                  <a:pt x="4191000" y="2803464"/>
                  <a:pt x="4054535" y="2667000"/>
                  <a:pt x="3886200" y="2667000"/>
                </a:cubicBezTo>
                <a:close/>
                <a:moveTo>
                  <a:pt x="685800" y="2667000"/>
                </a:moveTo>
                <a:cubicBezTo>
                  <a:pt x="517464" y="2667000"/>
                  <a:pt x="381000" y="2803464"/>
                  <a:pt x="381000" y="2971800"/>
                </a:cubicBezTo>
                <a:cubicBezTo>
                  <a:pt x="381000" y="3140135"/>
                  <a:pt x="517464" y="3276600"/>
                  <a:pt x="685800" y="3276600"/>
                </a:cubicBezTo>
                <a:cubicBezTo>
                  <a:pt x="854135" y="3276600"/>
                  <a:pt x="990600" y="3140135"/>
                  <a:pt x="990600" y="2971800"/>
                </a:cubicBezTo>
                <a:cubicBezTo>
                  <a:pt x="990600" y="2803464"/>
                  <a:pt x="854135" y="2667000"/>
                  <a:pt x="685800" y="2667000"/>
                </a:cubicBezTo>
                <a:close/>
                <a:moveTo>
                  <a:pt x="3886200" y="2514600"/>
                </a:moveTo>
                <a:cubicBezTo>
                  <a:pt x="4138708" y="2514600"/>
                  <a:pt x="4343400" y="2719292"/>
                  <a:pt x="4343400" y="2971800"/>
                </a:cubicBezTo>
                <a:cubicBezTo>
                  <a:pt x="4343400" y="3224308"/>
                  <a:pt x="4138708" y="3429000"/>
                  <a:pt x="3886200" y="3429000"/>
                </a:cubicBezTo>
                <a:cubicBezTo>
                  <a:pt x="3633797" y="3428752"/>
                  <a:pt x="3429247" y="3224203"/>
                  <a:pt x="3429000" y="2971800"/>
                </a:cubicBezTo>
                <a:cubicBezTo>
                  <a:pt x="3429000" y="2719292"/>
                  <a:pt x="3633692" y="2514600"/>
                  <a:pt x="3886200" y="2514600"/>
                </a:cubicBezTo>
                <a:close/>
                <a:moveTo>
                  <a:pt x="685800" y="2514600"/>
                </a:moveTo>
                <a:cubicBezTo>
                  <a:pt x="938308" y="2514600"/>
                  <a:pt x="1143000" y="2719292"/>
                  <a:pt x="1143000" y="2971800"/>
                </a:cubicBezTo>
                <a:cubicBezTo>
                  <a:pt x="1143000" y="3224308"/>
                  <a:pt x="938308" y="3429000"/>
                  <a:pt x="685800" y="3429000"/>
                </a:cubicBezTo>
                <a:cubicBezTo>
                  <a:pt x="433292" y="3429000"/>
                  <a:pt x="228600" y="3224308"/>
                  <a:pt x="228600" y="2971800"/>
                </a:cubicBezTo>
                <a:cubicBezTo>
                  <a:pt x="228847" y="2719397"/>
                  <a:pt x="433397" y="2514847"/>
                  <a:pt x="685800" y="2514600"/>
                </a:cubicBezTo>
                <a:close/>
                <a:moveTo>
                  <a:pt x="3200014" y="1677343"/>
                </a:moveTo>
                <a:cubicBezTo>
                  <a:pt x="3219511" y="1677005"/>
                  <a:pt x="3239137" y="1684106"/>
                  <a:pt x="3254273" y="1698727"/>
                </a:cubicBezTo>
                <a:lnTo>
                  <a:pt x="3787673" y="2232127"/>
                </a:lnTo>
                <a:cubicBezTo>
                  <a:pt x="3801951" y="2246414"/>
                  <a:pt x="3809980" y="2265788"/>
                  <a:pt x="3809980" y="2285981"/>
                </a:cubicBezTo>
                <a:cubicBezTo>
                  <a:pt x="3809990" y="2328072"/>
                  <a:pt x="3775881" y="2362191"/>
                  <a:pt x="3733800" y="2362200"/>
                </a:cubicBezTo>
                <a:cubicBezTo>
                  <a:pt x="3713587" y="2362200"/>
                  <a:pt x="3694214" y="2354161"/>
                  <a:pt x="3679926" y="2339874"/>
                </a:cubicBezTo>
                <a:lnTo>
                  <a:pt x="3146526" y="1806474"/>
                </a:lnTo>
                <a:cubicBezTo>
                  <a:pt x="3118008" y="1776937"/>
                  <a:pt x="3118008" y="1730121"/>
                  <a:pt x="3146526" y="1700594"/>
                </a:cubicBezTo>
                <a:cubicBezTo>
                  <a:pt x="3161147" y="1685459"/>
                  <a:pt x="3180516" y="1677682"/>
                  <a:pt x="3200014" y="1677343"/>
                </a:cubicBezTo>
                <a:close/>
                <a:moveTo>
                  <a:pt x="1371600" y="1676417"/>
                </a:moveTo>
                <a:cubicBezTo>
                  <a:pt x="1391098" y="1676417"/>
                  <a:pt x="1410595" y="1683854"/>
                  <a:pt x="1425474" y="1698727"/>
                </a:cubicBezTo>
                <a:cubicBezTo>
                  <a:pt x="1455220" y="1728483"/>
                  <a:pt x="1455220" y="1776717"/>
                  <a:pt x="1425474" y="1806474"/>
                </a:cubicBezTo>
                <a:lnTo>
                  <a:pt x="892074" y="2339874"/>
                </a:lnTo>
                <a:cubicBezTo>
                  <a:pt x="891464" y="2340502"/>
                  <a:pt x="890845" y="2341131"/>
                  <a:pt x="890207" y="2341741"/>
                </a:cubicBezTo>
                <a:cubicBezTo>
                  <a:pt x="859936" y="2370982"/>
                  <a:pt x="811692" y="2370144"/>
                  <a:pt x="782460" y="2339874"/>
                </a:cubicBezTo>
                <a:cubicBezTo>
                  <a:pt x="753218" y="2309603"/>
                  <a:pt x="754056" y="2261359"/>
                  <a:pt x="784327" y="2232127"/>
                </a:cubicBezTo>
                <a:lnTo>
                  <a:pt x="1317727" y="1698727"/>
                </a:lnTo>
                <a:cubicBezTo>
                  <a:pt x="1332605" y="1683854"/>
                  <a:pt x="1352102" y="1676417"/>
                  <a:pt x="1371600" y="1676417"/>
                </a:cubicBezTo>
                <a:close/>
                <a:moveTo>
                  <a:pt x="1828800" y="1143000"/>
                </a:moveTo>
                <a:cubicBezTo>
                  <a:pt x="1786718" y="1143000"/>
                  <a:pt x="1752600" y="1177118"/>
                  <a:pt x="1752600" y="1219200"/>
                </a:cubicBezTo>
                <a:lnTo>
                  <a:pt x="1752600" y="1828800"/>
                </a:lnTo>
                <a:cubicBezTo>
                  <a:pt x="1752600" y="1870881"/>
                  <a:pt x="1786718" y="1905000"/>
                  <a:pt x="1828800" y="1905000"/>
                </a:cubicBezTo>
                <a:lnTo>
                  <a:pt x="2743200" y="1905000"/>
                </a:lnTo>
                <a:cubicBezTo>
                  <a:pt x="2785281" y="1905000"/>
                  <a:pt x="2819400" y="1870881"/>
                  <a:pt x="2819400" y="1828800"/>
                </a:cubicBezTo>
                <a:lnTo>
                  <a:pt x="2819400" y="1219200"/>
                </a:lnTo>
                <a:cubicBezTo>
                  <a:pt x="2819400" y="1177118"/>
                  <a:pt x="2785281" y="1143000"/>
                  <a:pt x="2743200" y="1143000"/>
                </a:cubicBezTo>
                <a:lnTo>
                  <a:pt x="2469947" y="1143000"/>
                </a:lnTo>
                <a:lnTo>
                  <a:pt x="2286000" y="1326947"/>
                </a:lnTo>
                <a:lnTo>
                  <a:pt x="2102053" y="1143000"/>
                </a:lnTo>
                <a:close/>
                <a:moveTo>
                  <a:pt x="1828800" y="990600"/>
                </a:moveTo>
                <a:lnTo>
                  <a:pt x="2165147" y="990600"/>
                </a:lnTo>
                <a:lnTo>
                  <a:pt x="2286000" y="1111453"/>
                </a:lnTo>
                <a:lnTo>
                  <a:pt x="2406853" y="990600"/>
                </a:lnTo>
                <a:lnTo>
                  <a:pt x="2743200" y="990600"/>
                </a:lnTo>
                <a:cubicBezTo>
                  <a:pt x="2869454" y="990600"/>
                  <a:pt x="2971800" y="1092946"/>
                  <a:pt x="2971800" y="1219200"/>
                </a:cubicBezTo>
                <a:lnTo>
                  <a:pt x="2971800" y="1828800"/>
                </a:lnTo>
                <a:cubicBezTo>
                  <a:pt x="2971800" y="1955054"/>
                  <a:pt x="2869454" y="2057400"/>
                  <a:pt x="2743200" y="2057400"/>
                </a:cubicBezTo>
                <a:lnTo>
                  <a:pt x="1828800" y="2057400"/>
                </a:lnTo>
                <a:cubicBezTo>
                  <a:pt x="1702546" y="2057400"/>
                  <a:pt x="1600200" y="1955054"/>
                  <a:pt x="1600200" y="1828800"/>
                </a:cubicBezTo>
                <a:lnTo>
                  <a:pt x="1600200" y="1219200"/>
                </a:lnTo>
                <a:cubicBezTo>
                  <a:pt x="1600200" y="1092946"/>
                  <a:pt x="1702546" y="990600"/>
                  <a:pt x="1828800" y="990600"/>
                </a:cubicBezTo>
                <a:close/>
                <a:moveTo>
                  <a:pt x="2286000" y="152400"/>
                </a:moveTo>
                <a:cubicBezTo>
                  <a:pt x="2117664" y="152400"/>
                  <a:pt x="1981200" y="288864"/>
                  <a:pt x="1981200" y="457200"/>
                </a:cubicBezTo>
                <a:cubicBezTo>
                  <a:pt x="1981200" y="625535"/>
                  <a:pt x="2117664" y="762000"/>
                  <a:pt x="2286000" y="762000"/>
                </a:cubicBezTo>
                <a:cubicBezTo>
                  <a:pt x="2454335" y="762000"/>
                  <a:pt x="2590800" y="625535"/>
                  <a:pt x="2590800" y="457200"/>
                </a:cubicBezTo>
                <a:cubicBezTo>
                  <a:pt x="2590800" y="288864"/>
                  <a:pt x="2454335" y="152400"/>
                  <a:pt x="2286000" y="152400"/>
                </a:cubicBezTo>
                <a:close/>
                <a:moveTo>
                  <a:pt x="2286000" y="0"/>
                </a:moveTo>
                <a:cubicBezTo>
                  <a:pt x="2538508" y="0"/>
                  <a:pt x="2743200" y="204692"/>
                  <a:pt x="2743200" y="457200"/>
                </a:cubicBezTo>
                <a:cubicBezTo>
                  <a:pt x="2742952" y="709603"/>
                  <a:pt x="2538403" y="914152"/>
                  <a:pt x="2286000" y="914400"/>
                </a:cubicBezTo>
                <a:cubicBezTo>
                  <a:pt x="2033492" y="914400"/>
                  <a:pt x="1828800" y="709708"/>
                  <a:pt x="1828800" y="457200"/>
                </a:cubicBezTo>
                <a:cubicBezTo>
                  <a:pt x="1828800" y="204692"/>
                  <a:pt x="2033492" y="0"/>
                  <a:pt x="2286000" y="0"/>
                </a:cubicBezTo>
                <a:close/>
              </a:path>
            </a:pathLst>
          </a:custGeom>
          <a:solidFill>
            <a:srgbClr val="D9042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pic>
        <p:nvPicPr>
          <p:cNvPr id="3" name="Bilde 2" descr="Et bilde som inneholder tekst&#10;&#10;Automatisk generert beskrivelse">
            <a:extLst>
              <a:ext uri="{FF2B5EF4-FFF2-40B4-BE49-F238E27FC236}">
                <a16:creationId xmlns:a16="http://schemas.microsoft.com/office/drawing/2014/main" id="{A15328DA-2649-6250-EB8A-25D0F3C3D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61" y="6150299"/>
            <a:ext cx="1839415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11593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46">
            <a:extLst>
              <a:ext uri="{FF2B5EF4-FFF2-40B4-BE49-F238E27FC236}">
                <a16:creationId xmlns:a16="http://schemas.microsoft.com/office/drawing/2014/main" id="{92FEB8AB-A363-ED23-9B5B-99DE64C245E8}"/>
              </a:ext>
            </a:extLst>
          </p:cNvPr>
          <p:cNvSpPr/>
          <p:nvPr/>
        </p:nvSpPr>
        <p:spPr>
          <a:xfrm>
            <a:off x="1985221" y="2291084"/>
            <a:ext cx="8820306" cy="3092881"/>
          </a:xfrm>
          <a:prstGeom prst="roundRect">
            <a:avLst/>
          </a:prstGeom>
          <a:solidFill>
            <a:srgbClr val="F0F0F0"/>
          </a:solidFill>
          <a:ln>
            <a:noFill/>
          </a:ln>
          <a:effectLst>
            <a:outerShdw blurRad="152400" dist="50800" dir="54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056F84E4-40FC-1945-3DDE-8EC04D860B91}"/>
              </a:ext>
            </a:extLst>
          </p:cNvPr>
          <p:cNvSpPr/>
          <p:nvPr/>
        </p:nvSpPr>
        <p:spPr>
          <a:xfrm>
            <a:off x="9294929" y="6220621"/>
            <a:ext cx="2751297" cy="504001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4013FAB0-02A7-4BA0-07DA-B19F9DFF2BBD}"/>
              </a:ext>
            </a:extLst>
          </p:cNvPr>
          <p:cNvSpPr txBox="1"/>
          <p:nvPr/>
        </p:nvSpPr>
        <p:spPr>
          <a:xfrm>
            <a:off x="3069496" y="2789150"/>
            <a:ext cx="73114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spc="100" dirty="0">
                <a:latin typeface="Nunito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Være et samarbeidsforum for landbrukets organisasjoner med formål om å fremme landbrukets felles interesser i ulike regioner.</a:t>
            </a:r>
          </a:p>
          <a:p>
            <a:endParaRPr lang="nb-NO" sz="1600" b="1" spc="100" dirty="0">
              <a:latin typeface="Nunito San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600" b="1" spc="100" dirty="0">
                <a:latin typeface="Nunito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Bidra til å styrke samhandlingen mellom medlemsbedriftene i Norsk Landbrukssamvirke.</a:t>
            </a:r>
          </a:p>
          <a:p>
            <a:endParaRPr lang="nb-NO" sz="1600" b="1" spc="100" dirty="0">
              <a:latin typeface="Nunito San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600" b="1" spc="100" dirty="0">
                <a:latin typeface="Nunito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Aktivitet som gjennomføres skal være i tråd med Norsk Landbrukssamvirkes overordnede strategi.</a:t>
            </a:r>
          </a:p>
          <a:p>
            <a:endParaRPr lang="nb-NO" sz="1600" b="1" spc="100" dirty="0">
              <a:latin typeface="Nunito San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2" name="Gruppe 21">
            <a:extLst>
              <a:ext uri="{FF2B5EF4-FFF2-40B4-BE49-F238E27FC236}">
                <a16:creationId xmlns:a16="http://schemas.microsoft.com/office/drawing/2014/main" id="{DC23E720-3399-CD26-678E-8010C569492F}"/>
              </a:ext>
            </a:extLst>
          </p:cNvPr>
          <p:cNvGrpSpPr/>
          <p:nvPr/>
        </p:nvGrpSpPr>
        <p:grpSpPr>
          <a:xfrm>
            <a:off x="9746716" y="4936904"/>
            <a:ext cx="1270370" cy="667926"/>
            <a:chOff x="8528583" y="4054516"/>
            <a:chExt cx="1270370" cy="667926"/>
          </a:xfrm>
        </p:grpSpPr>
        <p:sp>
          <p:nvSpPr>
            <p:cNvPr id="17" name="Google Shape;971;p84">
              <a:extLst>
                <a:ext uri="{FF2B5EF4-FFF2-40B4-BE49-F238E27FC236}">
                  <a16:creationId xmlns:a16="http://schemas.microsoft.com/office/drawing/2014/main" id="{7CB0AE4C-8C1B-AEB3-432D-BDE6908FD247}"/>
                </a:ext>
              </a:extLst>
            </p:cNvPr>
            <p:cNvSpPr/>
            <p:nvPr/>
          </p:nvSpPr>
          <p:spPr>
            <a:xfrm>
              <a:off x="9216606" y="4054516"/>
              <a:ext cx="582347" cy="667926"/>
            </a:xfrm>
            <a:custGeom>
              <a:avLst/>
              <a:gdLst/>
              <a:ahLst/>
              <a:cxnLst/>
              <a:rect l="l" t="t" r="r" b="b"/>
              <a:pathLst>
                <a:path w="170" h="198" extrusionOk="0">
                  <a:moveTo>
                    <a:pt x="86" y="0"/>
                  </a:moveTo>
                  <a:cubicBezTo>
                    <a:pt x="61" y="0"/>
                    <a:pt x="41" y="8"/>
                    <a:pt x="24" y="25"/>
                  </a:cubicBezTo>
                  <a:cubicBezTo>
                    <a:pt x="8" y="42"/>
                    <a:pt x="0" y="62"/>
                    <a:pt x="0" y="87"/>
                  </a:cubicBezTo>
                  <a:cubicBezTo>
                    <a:pt x="0" y="111"/>
                    <a:pt x="8" y="130"/>
                    <a:pt x="23" y="146"/>
                  </a:cubicBezTo>
                  <a:cubicBezTo>
                    <a:pt x="38" y="162"/>
                    <a:pt x="59" y="170"/>
                    <a:pt x="83" y="172"/>
                  </a:cubicBezTo>
                  <a:cubicBezTo>
                    <a:pt x="83" y="198"/>
                    <a:pt x="83" y="198"/>
                    <a:pt x="83" y="198"/>
                  </a:cubicBezTo>
                  <a:cubicBezTo>
                    <a:pt x="107" y="191"/>
                    <a:pt x="130" y="177"/>
                    <a:pt x="146" y="157"/>
                  </a:cubicBezTo>
                  <a:cubicBezTo>
                    <a:pt x="162" y="137"/>
                    <a:pt x="170" y="114"/>
                    <a:pt x="170" y="88"/>
                  </a:cubicBezTo>
                  <a:cubicBezTo>
                    <a:pt x="170" y="63"/>
                    <a:pt x="162" y="42"/>
                    <a:pt x="145" y="25"/>
                  </a:cubicBezTo>
                  <a:cubicBezTo>
                    <a:pt x="129" y="8"/>
                    <a:pt x="109" y="0"/>
                    <a:pt x="86" y="0"/>
                  </a:cubicBezTo>
                  <a:close/>
                </a:path>
              </a:pathLst>
            </a:custGeom>
            <a:solidFill>
              <a:srgbClr val="00736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8" name="Google Shape;972;p84">
              <a:extLst>
                <a:ext uri="{FF2B5EF4-FFF2-40B4-BE49-F238E27FC236}">
                  <a16:creationId xmlns:a16="http://schemas.microsoft.com/office/drawing/2014/main" id="{6DF9CC49-CF1A-7533-4435-F0D7CFD0FD60}"/>
                </a:ext>
              </a:extLst>
            </p:cNvPr>
            <p:cNvSpPr/>
            <p:nvPr/>
          </p:nvSpPr>
          <p:spPr>
            <a:xfrm>
              <a:off x="8528583" y="4054516"/>
              <a:ext cx="584595" cy="667926"/>
            </a:xfrm>
            <a:custGeom>
              <a:avLst/>
              <a:gdLst/>
              <a:ahLst/>
              <a:cxnLst/>
              <a:rect l="l" t="t" r="r" b="b"/>
              <a:pathLst>
                <a:path w="170" h="198" extrusionOk="0">
                  <a:moveTo>
                    <a:pt x="146" y="25"/>
                  </a:moveTo>
                  <a:cubicBezTo>
                    <a:pt x="129" y="8"/>
                    <a:pt x="110" y="0"/>
                    <a:pt x="86" y="0"/>
                  </a:cubicBezTo>
                  <a:cubicBezTo>
                    <a:pt x="61" y="0"/>
                    <a:pt x="41" y="8"/>
                    <a:pt x="25" y="25"/>
                  </a:cubicBezTo>
                  <a:cubicBezTo>
                    <a:pt x="8" y="42"/>
                    <a:pt x="0" y="62"/>
                    <a:pt x="0" y="87"/>
                  </a:cubicBezTo>
                  <a:cubicBezTo>
                    <a:pt x="0" y="111"/>
                    <a:pt x="8" y="130"/>
                    <a:pt x="23" y="146"/>
                  </a:cubicBezTo>
                  <a:cubicBezTo>
                    <a:pt x="39" y="162"/>
                    <a:pt x="59" y="170"/>
                    <a:pt x="83" y="172"/>
                  </a:cubicBezTo>
                  <a:cubicBezTo>
                    <a:pt x="83" y="198"/>
                    <a:pt x="83" y="198"/>
                    <a:pt x="83" y="198"/>
                  </a:cubicBezTo>
                  <a:cubicBezTo>
                    <a:pt x="111" y="191"/>
                    <a:pt x="131" y="177"/>
                    <a:pt x="146" y="157"/>
                  </a:cubicBezTo>
                  <a:cubicBezTo>
                    <a:pt x="162" y="137"/>
                    <a:pt x="170" y="114"/>
                    <a:pt x="170" y="88"/>
                  </a:cubicBezTo>
                  <a:cubicBezTo>
                    <a:pt x="170" y="63"/>
                    <a:pt x="162" y="42"/>
                    <a:pt x="146" y="25"/>
                  </a:cubicBezTo>
                  <a:close/>
                </a:path>
              </a:pathLst>
            </a:custGeom>
            <a:solidFill>
              <a:srgbClr val="00736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grpSp>
        <p:nvGrpSpPr>
          <p:cNvPr id="21" name="Gruppe 20">
            <a:extLst>
              <a:ext uri="{FF2B5EF4-FFF2-40B4-BE49-F238E27FC236}">
                <a16:creationId xmlns:a16="http://schemas.microsoft.com/office/drawing/2014/main" id="{FD3826BA-ACCC-769D-CE82-3185714158E1}"/>
              </a:ext>
            </a:extLst>
          </p:cNvPr>
          <p:cNvGrpSpPr/>
          <p:nvPr/>
        </p:nvGrpSpPr>
        <p:grpSpPr>
          <a:xfrm>
            <a:off x="1733986" y="2022299"/>
            <a:ext cx="1270370" cy="667926"/>
            <a:chOff x="1588749" y="4054516"/>
            <a:chExt cx="1270370" cy="667926"/>
          </a:xfrm>
        </p:grpSpPr>
        <p:sp>
          <p:nvSpPr>
            <p:cNvPr id="19" name="Google Shape;971;p84">
              <a:extLst>
                <a:ext uri="{FF2B5EF4-FFF2-40B4-BE49-F238E27FC236}">
                  <a16:creationId xmlns:a16="http://schemas.microsoft.com/office/drawing/2014/main" id="{B212DB94-4105-E362-87BA-7D2D21C6503F}"/>
                </a:ext>
              </a:extLst>
            </p:cNvPr>
            <p:cNvSpPr/>
            <p:nvPr/>
          </p:nvSpPr>
          <p:spPr>
            <a:xfrm flipH="1" flipV="1">
              <a:off x="2276772" y="4054516"/>
              <a:ext cx="582347" cy="667926"/>
            </a:xfrm>
            <a:custGeom>
              <a:avLst/>
              <a:gdLst/>
              <a:ahLst/>
              <a:cxnLst/>
              <a:rect l="l" t="t" r="r" b="b"/>
              <a:pathLst>
                <a:path w="170" h="198" extrusionOk="0">
                  <a:moveTo>
                    <a:pt x="86" y="0"/>
                  </a:moveTo>
                  <a:cubicBezTo>
                    <a:pt x="61" y="0"/>
                    <a:pt x="41" y="8"/>
                    <a:pt x="24" y="25"/>
                  </a:cubicBezTo>
                  <a:cubicBezTo>
                    <a:pt x="8" y="42"/>
                    <a:pt x="0" y="62"/>
                    <a:pt x="0" y="87"/>
                  </a:cubicBezTo>
                  <a:cubicBezTo>
                    <a:pt x="0" y="111"/>
                    <a:pt x="8" y="130"/>
                    <a:pt x="23" y="146"/>
                  </a:cubicBezTo>
                  <a:cubicBezTo>
                    <a:pt x="38" y="162"/>
                    <a:pt x="59" y="170"/>
                    <a:pt x="83" y="172"/>
                  </a:cubicBezTo>
                  <a:cubicBezTo>
                    <a:pt x="83" y="198"/>
                    <a:pt x="83" y="198"/>
                    <a:pt x="83" y="198"/>
                  </a:cubicBezTo>
                  <a:cubicBezTo>
                    <a:pt x="107" y="191"/>
                    <a:pt x="130" y="177"/>
                    <a:pt x="146" y="157"/>
                  </a:cubicBezTo>
                  <a:cubicBezTo>
                    <a:pt x="162" y="137"/>
                    <a:pt x="170" y="114"/>
                    <a:pt x="170" y="88"/>
                  </a:cubicBezTo>
                  <a:cubicBezTo>
                    <a:pt x="170" y="63"/>
                    <a:pt x="162" y="42"/>
                    <a:pt x="145" y="25"/>
                  </a:cubicBezTo>
                  <a:cubicBezTo>
                    <a:pt x="129" y="8"/>
                    <a:pt x="109" y="0"/>
                    <a:pt x="86" y="0"/>
                  </a:cubicBezTo>
                  <a:close/>
                </a:path>
              </a:pathLst>
            </a:custGeom>
            <a:solidFill>
              <a:srgbClr val="00736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0" name="Google Shape;972;p84">
              <a:extLst>
                <a:ext uri="{FF2B5EF4-FFF2-40B4-BE49-F238E27FC236}">
                  <a16:creationId xmlns:a16="http://schemas.microsoft.com/office/drawing/2014/main" id="{37A86F94-E05C-2440-0187-990E08884631}"/>
                </a:ext>
              </a:extLst>
            </p:cNvPr>
            <p:cNvSpPr/>
            <p:nvPr/>
          </p:nvSpPr>
          <p:spPr>
            <a:xfrm flipH="1" flipV="1">
              <a:off x="1588749" y="4054516"/>
              <a:ext cx="584595" cy="667926"/>
            </a:xfrm>
            <a:custGeom>
              <a:avLst/>
              <a:gdLst/>
              <a:ahLst/>
              <a:cxnLst/>
              <a:rect l="l" t="t" r="r" b="b"/>
              <a:pathLst>
                <a:path w="170" h="198" extrusionOk="0">
                  <a:moveTo>
                    <a:pt x="146" y="25"/>
                  </a:moveTo>
                  <a:cubicBezTo>
                    <a:pt x="129" y="8"/>
                    <a:pt x="110" y="0"/>
                    <a:pt x="86" y="0"/>
                  </a:cubicBezTo>
                  <a:cubicBezTo>
                    <a:pt x="61" y="0"/>
                    <a:pt x="41" y="8"/>
                    <a:pt x="25" y="25"/>
                  </a:cubicBezTo>
                  <a:cubicBezTo>
                    <a:pt x="8" y="42"/>
                    <a:pt x="0" y="62"/>
                    <a:pt x="0" y="87"/>
                  </a:cubicBezTo>
                  <a:cubicBezTo>
                    <a:pt x="0" y="111"/>
                    <a:pt x="8" y="130"/>
                    <a:pt x="23" y="146"/>
                  </a:cubicBezTo>
                  <a:cubicBezTo>
                    <a:pt x="39" y="162"/>
                    <a:pt x="59" y="170"/>
                    <a:pt x="83" y="172"/>
                  </a:cubicBezTo>
                  <a:cubicBezTo>
                    <a:pt x="83" y="198"/>
                    <a:pt x="83" y="198"/>
                    <a:pt x="83" y="198"/>
                  </a:cubicBezTo>
                  <a:cubicBezTo>
                    <a:pt x="111" y="191"/>
                    <a:pt x="131" y="177"/>
                    <a:pt x="146" y="157"/>
                  </a:cubicBezTo>
                  <a:cubicBezTo>
                    <a:pt x="162" y="137"/>
                    <a:pt x="170" y="114"/>
                    <a:pt x="170" y="88"/>
                  </a:cubicBezTo>
                  <a:cubicBezTo>
                    <a:pt x="170" y="63"/>
                    <a:pt x="162" y="42"/>
                    <a:pt x="146" y="25"/>
                  </a:cubicBezTo>
                  <a:close/>
                </a:path>
              </a:pathLst>
            </a:custGeom>
            <a:solidFill>
              <a:srgbClr val="00736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pic>
        <p:nvPicPr>
          <p:cNvPr id="2" name="Bilde 1" descr="Et bilde som inneholder tekst&#10;&#10;Automatisk generert beskrivelse">
            <a:extLst>
              <a:ext uri="{FF2B5EF4-FFF2-40B4-BE49-F238E27FC236}">
                <a16:creationId xmlns:a16="http://schemas.microsoft.com/office/drawing/2014/main" id="{59D055BD-758B-42F9-F429-2D4508F04D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61" y="6150299"/>
            <a:ext cx="1839415" cy="504000"/>
          </a:xfrm>
          <a:prstGeom prst="rect">
            <a:avLst/>
          </a:prstGeom>
        </p:spPr>
      </p:pic>
      <p:grpSp>
        <p:nvGrpSpPr>
          <p:cNvPr id="3" name="Gruppe 2">
            <a:extLst>
              <a:ext uri="{FF2B5EF4-FFF2-40B4-BE49-F238E27FC236}">
                <a16:creationId xmlns:a16="http://schemas.microsoft.com/office/drawing/2014/main" id="{3CFE4F3D-A8B5-139A-D48A-83A7D3C710C9}"/>
              </a:ext>
            </a:extLst>
          </p:cNvPr>
          <p:cNvGrpSpPr/>
          <p:nvPr/>
        </p:nvGrpSpPr>
        <p:grpSpPr>
          <a:xfrm>
            <a:off x="543638" y="797947"/>
            <a:ext cx="3638550" cy="784831"/>
            <a:chOff x="543638" y="1199180"/>
            <a:chExt cx="3638550" cy="784831"/>
          </a:xfrm>
        </p:grpSpPr>
        <p:sp>
          <p:nvSpPr>
            <p:cNvPr id="5" name="TextBox 3">
              <a:extLst>
                <a:ext uri="{FF2B5EF4-FFF2-40B4-BE49-F238E27FC236}">
                  <a16:creationId xmlns:a16="http://schemas.microsoft.com/office/drawing/2014/main" id="{9CAD8BBD-F2A4-B9DF-5D19-4B11948AC8AB}"/>
                </a:ext>
              </a:extLst>
            </p:cNvPr>
            <p:cNvSpPr txBox="1"/>
            <p:nvPr/>
          </p:nvSpPr>
          <p:spPr>
            <a:xfrm>
              <a:off x="543638" y="1199180"/>
              <a:ext cx="1697901" cy="5963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3800"/>
                </a:lnSpc>
              </a:pPr>
              <a:r>
                <a:rPr lang="nb-NO" sz="3600" b="1" dirty="0">
                  <a:latin typeface="Nunito Sans" pitchFamily="2" charset="77"/>
                </a:rPr>
                <a:t>Formål</a:t>
              </a:r>
            </a:p>
          </p:txBody>
        </p:sp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252ED75F-D959-5B00-DC5E-F782CC1C6F43}"/>
                </a:ext>
              </a:extLst>
            </p:cNvPr>
            <p:cNvSpPr txBox="1"/>
            <p:nvPr/>
          </p:nvSpPr>
          <p:spPr>
            <a:xfrm>
              <a:off x="543638" y="1676234"/>
              <a:ext cx="36385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400" dirty="0">
                  <a:latin typeface="Nunito Sans" pitchFamily="2" charset="77"/>
                </a:rPr>
                <a:t>Ordning for regional samhandling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491241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ssholder for bilde 9" descr="Et bilde som inneholder tekst, skjermbilde, Font, design&#10;&#10;Automatisk generert beskrivelse">
            <a:extLst>
              <a:ext uri="{FF2B5EF4-FFF2-40B4-BE49-F238E27FC236}">
                <a16:creationId xmlns:a16="http://schemas.microsoft.com/office/drawing/2014/main" id="{240BB207-8199-FEFF-F760-BEC37511793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>
            <a:fillRect/>
          </a:stretch>
        </p:blipFill>
        <p:spPr>
          <a:xfrm>
            <a:off x="1974542" y="1319464"/>
            <a:ext cx="8637968" cy="4858851"/>
          </a:xfrm>
        </p:spPr>
      </p:pic>
      <p:grpSp>
        <p:nvGrpSpPr>
          <p:cNvPr id="24" name="Gruppe 23">
            <a:extLst>
              <a:ext uri="{FF2B5EF4-FFF2-40B4-BE49-F238E27FC236}">
                <a16:creationId xmlns:a16="http://schemas.microsoft.com/office/drawing/2014/main" id="{107A583D-C6B6-FD78-76EE-1BE79CD31120}"/>
              </a:ext>
            </a:extLst>
          </p:cNvPr>
          <p:cNvGrpSpPr/>
          <p:nvPr/>
        </p:nvGrpSpPr>
        <p:grpSpPr>
          <a:xfrm>
            <a:off x="543638" y="797947"/>
            <a:ext cx="3638550" cy="784831"/>
            <a:chOff x="543638" y="1199180"/>
            <a:chExt cx="3638550" cy="784831"/>
          </a:xfrm>
        </p:grpSpPr>
        <p:sp>
          <p:nvSpPr>
            <p:cNvPr id="25" name="TextBox 3">
              <a:extLst>
                <a:ext uri="{FF2B5EF4-FFF2-40B4-BE49-F238E27FC236}">
                  <a16:creationId xmlns:a16="http://schemas.microsoft.com/office/drawing/2014/main" id="{E2BA3C16-D8DF-E2FD-01F8-577939AA63B7}"/>
                </a:ext>
              </a:extLst>
            </p:cNvPr>
            <p:cNvSpPr txBox="1"/>
            <p:nvPr/>
          </p:nvSpPr>
          <p:spPr>
            <a:xfrm>
              <a:off x="543638" y="1199180"/>
              <a:ext cx="1912703" cy="5963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3800"/>
                </a:lnSpc>
              </a:pPr>
              <a:r>
                <a:rPr lang="nb-NO" sz="3600" b="1" dirty="0">
                  <a:latin typeface="Nunito Sans" pitchFamily="2" charset="77"/>
                </a:rPr>
                <a:t>Strategi</a:t>
              </a:r>
            </a:p>
          </p:txBody>
        </p:sp>
        <p:sp>
          <p:nvSpPr>
            <p:cNvPr id="26" name="TextBox 4">
              <a:extLst>
                <a:ext uri="{FF2B5EF4-FFF2-40B4-BE49-F238E27FC236}">
                  <a16:creationId xmlns:a16="http://schemas.microsoft.com/office/drawing/2014/main" id="{CD31F494-90C3-5ABB-982A-8FE500FC3054}"/>
                </a:ext>
              </a:extLst>
            </p:cNvPr>
            <p:cNvSpPr txBox="1"/>
            <p:nvPr/>
          </p:nvSpPr>
          <p:spPr>
            <a:xfrm>
              <a:off x="543638" y="1676234"/>
              <a:ext cx="36385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400" dirty="0">
                  <a:latin typeface="Nunito Sans" pitchFamily="2" charset="77"/>
                </a:rPr>
                <a:t>Norsk Landbrukssamvirke</a:t>
              </a:r>
            </a:p>
          </p:txBody>
        </p:sp>
      </p:grpSp>
      <p:pic>
        <p:nvPicPr>
          <p:cNvPr id="27" name="Bilde 26" descr="Et bilde som inneholder tekst&#10;&#10;Automatisk generert beskrivelse">
            <a:extLst>
              <a:ext uri="{FF2B5EF4-FFF2-40B4-BE49-F238E27FC236}">
                <a16:creationId xmlns:a16="http://schemas.microsoft.com/office/drawing/2014/main" id="{3A8369D6-4270-7AA5-2A89-01DAD9E197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015" y="6244990"/>
            <a:ext cx="1839415" cy="504000"/>
          </a:xfrm>
          <a:prstGeom prst="rect">
            <a:avLst/>
          </a:prstGeom>
        </p:spPr>
      </p:pic>
      <p:grpSp>
        <p:nvGrpSpPr>
          <p:cNvPr id="33" name="Gruppe 32">
            <a:extLst>
              <a:ext uri="{FF2B5EF4-FFF2-40B4-BE49-F238E27FC236}">
                <a16:creationId xmlns:a16="http://schemas.microsoft.com/office/drawing/2014/main" id="{2A29BAB0-5984-B078-52E6-21A03E1445BC}"/>
              </a:ext>
            </a:extLst>
          </p:cNvPr>
          <p:cNvGrpSpPr/>
          <p:nvPr/>
        </p:nvGrpSpPr>
        <p:grpSpPr>
          <a:xfrm>
            <a:off x="5153025" y="797947"/>
            <a:ext cx="6343650" cy="3897878"/>
            <a:chOff x="5153025" y="797947"/>
            <a:chExt cx="6343650" cy="3897878"/>
          </a:xfrm>
        </p:grpSpPr>
        <p:sp>
          <p:nvSpPr>
            <p:cNvPr id="30" name="Rektangel: avrundede hjørner diagonalt 29">
              <a:extLst>
                <a:ext uri="{FF2B5EF4-FFF2-40B4-BE49-F238E27FC236}">
                  <a16:creationId xmlns:a16="http://schemas.microsoft.com/office/drawing/2014/main" id="{97D85B37-9777-7FFC-BBE6-8EE191680A7B}"/>
                </a:ext>
              </a:extLst>
            </p:cNvPr>
            <p:cNvSpPr/>
            <p:nvPr/>
          </p:nvSpPr>
          <p:spPr>
            <a:xfrm>
              <a:off x="7267575" y="797947"/>
              <a:ext cx="4229100" cy="3421628"/>
            </a:xfrm>
            <a:prstGeom prst="round2DiagRect">
              <a:avLst/>
            </a:prstGeom>
            <a:solidFill>
              <a:srgbClr val="C00000">
                <a:alpha val="91000"/>
              </a:srgbClr>
            </a:solidFill>
            <a:ln>
              <a:noFill/>
            </a:ln>
            <a:effectLst>
              <a:outerShdw blurRad="152400" dist="50800" dir="54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TextBox 7">
              <a:extLst>
                <a:ext uri="{FF2B5EF4-FFF2-40B4-BE49-F238E27FC236}">
                  <a16:creationId xmlns:a16="http://schemas.microsoft.com/office/drawing/2014/main" id="{F748B5E5-F6C5-A597-E882-DCED3CB91FBF}"/>
                </a:ext>
              </a:extLst>
            </p:cNvPr>
            <p:cNvSpPr txBox="1"/>
            <p:nvPr/>
          </p:nvSpPr>
          <p:spPr>
            <a:xfrm>
              <a:off x="7534425" y="1168551"/>
              <a:ext cx="3714600" cy="276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nb-NO" sz="1600" b="1" dirty="0">
                  <a:solidFill>
                    <a:schemeClr val="bg1"/>
                  </a:solidFill>
                  <a:latin typeface="Nunito Sans" pitchFamily="2" charset="77"/>
                </a:rPr>
                <a:t>For å levere på prioriterte områder i strategien, må en sikre viktige verktøy! </a:t>
              </a:r>
            </a:p>
            <a:p>
              <a:pPr>
                <a:spcAft>
                  <a:spcPts val="1200"/>
                </a:spcAft>
              </a:pPr>
              <a:r>
                <a:rPr lang="nb-NO" sz="1600" b="1" dirty="0">
                  <a:solidFill>
                    <a:schemeClr val="bg1"/>
                  </a:solidFill>
                  <a:latin typeface="Nunito Sans" pitchFamily="2" charset="77"/>
                </a:rPr>
                <a:t>Dette skal regional samhandling bidra til. </a:t>
              </a:r>
            </a:p>
            <a:p>
              <a:pPr>
                <a:spcAft>
                  <a:spcPts val="600"/>
                </a:spcAft>
              </a:pPr>
              <a:r>
                <a:rPr lang="nb-NO" sz="1600" b="1" dirty="0">
                  <a:solidFill>
                    <a:schemeClr val="bg1"/>
                  </a:solidFill>
                  <a:latin typeface="Nunito Sans" pitchFamily="2" charset="77"/>
                </a:rPr>
                <a:t>Fokus på:</a:t>
              </a:r>
            </a:p>
            <a:p>
              <a:pPr marL="628650" indent="-2857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nb-NO" sz="1600" dirty="0">
                  <a:solidFill>
                    <a:schemeClr val="bg1"/>
                  </a:solidFill>
                  <a:latin typeface="Nunito Sans" pitchFamily="2" charset="77"/>
                </a:rPr>
                <a:t>Samvirkekompetanse</a:t>
              </a:r>
            </a:p>
            <a:p>
              <a:pPr marL="628650" indent="-2857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nb-NO" sz="1600" dirty="0">
                  <a:solidFill>
                    <a:schemeClr val="bg1"/>
                  </a:solidFill>
                  <a:latin typeface="Nunito Sans" pitchFamily="2" charset="77"/>
                </a:rPr>
                <a:t>Koordineringsarenaer</a:t>
              </a:r>
            </a:p>
            <a:p>
              <a:pPr marL="628650" indent="-285750">
                <a:buFont typeface="Arial" panose="020B0604020202020204" pitchFamily="34" charset="0"/>
                <a:buChar char="•"/>
              </a:pPr>
              <a:r>
                <a:rPr lang="nb-NO" sz="1600" dirty="0">
                  <a:solidFill>
                    <a:schemeClr val="bg1"/>
                  </a:solidFill>
                  <a:latin typeface="Nunito Sans" pitchFamily="2" charset="77"/>
                </a:rPr>
                <a:t>Kunnskapsbygging</a:t>
              </a:r>
            </a:p>
          </p:txBody>
        </p:sp>
        <p:sp>
          <p:nvSpPr>
            <p:cNvPr id="29" name="Rektangel: avrundede hjørner 28">
              <a:extLst>
                <a:ext uri="{FF2B5EF4-FFF2-40B4-BE49-F238E27FC236}">
                  <a16:creationId xmlns:a16="http://schemas.microsoft.com/office/drawing/2014/main" id="{68AA8CF0-5836-883D-AB4D-ACB2404459EF}"/>
                </a:ext>
              </a:extLst>
            </p:cNvPr>
            <p:cNvSpPr/>
            <p:nvPr/>
          </p:nvSpPr>
          <p:spPr>
            <a:xfrm>
              <a:off x="5153025" y="4038600"/>
              <a:ext cx="2819400" cy="657225"/>
            </a:xfrm>
            <a:prstGeom prst="roundRect">
              <a:avLst/>
            </a:prstGeom>
            <a:noFill/>
            <a:ln w="15875">
              <a:solidFill>
                <a:srgbClr val="C00000"/>
              </a:solidFill>
              <a:prstDash val="dash"/>
            </a:ln>
            <a:effectLst>
              <a:outerShdw blurRad="152400" dist="50800" dir="54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7925115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lassholder for bilde 15" descr="Et bilde som inneholder tre, Planke, Dørhåndtak, konstruksjon&#10;&#10;Automatisk generert beskrivelse">
            <a:extLst>
              <a:ext uri="{FF2B5EF4-FFF2-40B4-BE49-F238E27FC236}">
                <a16:creationId xmlns:a16="http://schemas.microsoft.com/office/drawing/2014/main" id="{778BADC0-5F5E-9B5C-B85A-7B4C09DC9D0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4" r="22384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6537399" y="0"/>
            <a:ext cx="5682043" cy="6867144"/>
          </a:xfrm>
          <a:prstGeom prst="rect">
            <a:avLst/>
          </a:prstGeom>
          <a:solidFill>
            <a:srgbClr val="007367">
              <a:alpha val="7882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grpSp>
        <p:nvGrpSpPr>
          <p:cNvPr id="2" name="Gruppe 1">
            <a:extLst>
              <a:ext uri="{FF2B5EF4-FFF2-40B4-BE49-F238E27FC236}">
                <a16:creationId xmlns:a16="http://schemas.microsoft.com/office/drawing/2014/main" id="{19C63472-E764-7083-3FA4-D01EAB08C9BB}"/>
              </a:ext>
            </a:extLst>
          </p:cNvPr>
          <p:cNvGrpSpPr/>
          <p:nvPr/>
        </p:nvGrpSpPr>
        <p:grpSpPr>
          <a:xfrm>
            <a:off x="543638" y="797947"/>
            <a:ext cx="3638550" cy="784831"/>
            <a:chOff x="543638" y="1199180"/>
            <a:chExt cx="3638550" cy="784831"/>
          </a:xfrm>
        </p:grpSpPr>
        <p:sp>
          <p:nvSpPr>
            <p:cNvPr id="3" name="TextBox 3">
              <a:extLst>
                <a:ext uri="{FF2B5EF4-FFF2-40B4-BE49-F238E27FC236}">
                  <a16:creationId xmlns:a16="http://schemas.microsoft.com/office/drawing/2014/main" id="{90D75F70-8B87-42DE-A6F1-8C9F69FED920}"/>
                </a:ext>
              </a:extLst>
            </p:cNvPr>
            <p:cNvSpPr txBox="1"/>
            <p:nvPr/>
          </p:nvSpPr>
          <p:spPr>
            <a:xfrm>
              <a:off x="543638" y="1199180"/>
              <a:ext cx="2308645" cy="5963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3800"/>
                </a:lnSpc>
              </a:pPr>
              <a:r>
                <a:rPr lang="nb-NO" sz="3600" b="1" dirty="0">
                  <a:latin typeface="Nunito Sans" pitchFamily="2" charset="77"/>
                </a:rPr>
                <a:t>Oppgaver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202CC53-34B3-054F-EC39-911481428B9D}"/>
                </a:ext>
              </a:extLst>
            </p:cNvPr>
            <p:cNvSpPr txBox="1"/>
            <p:nvPr/>
          </p:nvSpPr>
          <p:spPr>
            <a:xfrm>
              <a:off x="543638" y="1676234"/>
              <a:ext cx="36385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400" dirty="0">
                  <a:latin typeface="Nunito Sans" pitchFamily="2" charset="77"/>
                </a:rPr>
                <a:t>Fokusoppgaver for regional samhandling</a:t>
              </a:r>
            </a:p>
          </p:txBody>
        </p:sp>
      </p:grp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9386E7B5-0849-BF03-18F3-5BDBA7DB32A7}"/>
              </a:ext>
            </a:extLst>
          </p:cNvPr>
          <p:cNvGrpSpPr/>
          <p:nvPr/>
        </p:nvGrpSpPr>
        <p:grpSpPr>
          <a:xfrm>
            <a:off x="857119" y="2062022"/>
            <a:ext cx="4097145" cy="1115338"/>
            <a:chOff x="828544" y="2176322"/>
            <a:chExt cx="4097145" cy="1115338"/>
          </a:xfrm>
        </p:grpSpPr>
        <p:grpSp>
          <p:nvGrpSpPr>
            <p:cNvPr id="20" name="Gruppe 19">
              <a:extLst>
                <a:ext uri="{FF2B5EF4-FFF2-40B4-BE49-F238E27FC236}">
                  <a16:creationId xmlns:a16="http://schemas.microsoft.com/office/drawing/2014/main" id="{F049C1D4-3CB7-8B6D-B314-A1380AE57D0B}"/>
                </a:ext>
              </a:extLst>
            </p:cNvPr>
            <p:cNvGrpSpPr/>
            <p:nvPr/>
          </p:nvGrpSpPr>
          <p:grpSpPr>
            <a:xfrm>
              <a:off x="1332551" y="2210409"/>
              <a:ext cx="3593138" cy="1081251"/>
              <a:chOff x="1865918" y="3190971"/>
              <a:chExt cx="3593138" cy="1081251"/>
            </a:xfrm>
          </p:grpSpPr>
          <p:sp>
            <p:nvSpPr>
              <p:cNvPr id="18" name="TextBox 7">
                <a:extLst>
                  <a:ext uri="{FF2B5EF4-FFF2-40B4-BE49-F238E27FC236}">
                    <a16:creationId xmlns:a16="http://schemas.microsoft.com/office/drawing/2014/main" id="{CB0B92FB-F32E-10A8-19F0-0DE9A76DD263}"/>
                  </a:ext>
                </a:extLst>
              </p:cNvPr>
              <p:cNvSpPr txBox="1"/>
              <p:nvPr/>
            </p:nvSpPr>
            <p:spPr>
              <a:xfrm>
                <a:off x="1866077" y="3190971"/>
                <a:ext cx="335930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unito Sans" pitchFamily="2" charset="77"/>
                  </a:rPr>
                  <a:t>Kompetanse</a:t>
                </a:r>
              </a:p>
            </p:txBody>
          </p:sp>
          <p:sp>
            <p:nvSpPr>
              <p:cNvPr id="19" name="TextBox 4">
                <a:extLst>
                  <a:ext uri="{FF2B5EF4-FFF2-40B4-BE49-F238E27FC236}">
                    <a16:creationId xmlns:a16="http://schemas.microsoft.com/office/drawing/2014/main" id="{040C2026-62E4-6BF9-48D9-01C01A292271}"/>
                  </a:ext>
                </a:extLst>
              </p:cNvPr>
              <p:cNvSpPr txBox="1"/>
              <p:nvPr/>
            </p:nvSpPr>
            <p:spPr>
              <a:xfrm>
                <a:off x="1865918" y="3510475"/>
                <a:ext cx="3593138" cy="761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nb-NO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unito Sans" pitchFamily="2" charset="77"/>
                  </a:rPr>
                  <a:t>Samarbeide for å sikre kompetansebygging hos:</a:t>
                </a:r>
              </a:p>
              <a:p>
                <a:pPr marL="266700" indent="-17145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nb-NO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unito Sans" pitchFamily="2" charset="77"/>
                  </a:rPr>
                  <a:t>Nye tillitsvalgte/medlemmer</a:t>
                </a:r>
              </a:p>
              <a:p>
                <a:pPr marL="266700" indent="-171450">
                  <a:buFont typeface="Arial" panose="020B0604020202020204" pitchFamily="34" charset="0"/>
                  <a:buChar char="•"/>
                </a:pPr>
                <a:r>
                  <a:rPr lang="nb-NO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unito Sans" pitchFamily="2" charset="77"/>
                  </a:rPr>
                  <a:t>Nye styremedlemmer/valgkomitémedlemmer</a:t>
                </a:r>
              </a:p>
            </p:txBody>
          </p: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4E1E1C65-F442-533F-F5F8-DB8D35AB6C59}"/>
                </a:ext>
              </a:extLst>
            </p:cNvPr>
            <p:cNvGrpSpPr/>
            <p:nvPr/>
          </p:nvGrpSpPr>
          <p:grpSpPr>
            <a:xfrm>
              <a:off x="828544" y="2176322"/>
              <a:ext cx="412029" cy="412029"/>
              <a:chOff x="2902127" y="3273257"/>
              <a:chExt cx="412029" cy="412029"/>
            </a:xfrm>
          </p:grpSpPr>
          <p:sp>
            <p:nvSpPr>
              <p:cNvPr id="17" name="Oval 20">
                <a:extLst>
                  <a:ext uri="{FF2B5EF4-FFF2-40B4-BE49-F238E27FC236}">
                    <a16:creationId xmlns:a16="http://schemas.microsoft.com/office/drawing/2014/main" id="{CA772015-6D06-CB15-FF74-835B35BCCBC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02127" y="3273257"/>
                <a:ext cx="412029" cy="41202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52400" dist="50800" dir="54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Freeform 29">
                <a:extLst>
                  <a:ext uri="{FF2B5EF4-FFF2-40B4-BE49-F238E27FC236}">
                    <a16:creationId xmlns:a16="http://schemas.microsoft.com/office/drawing/2014/main" id="{9995C797-2FAA-119D-3986-0BAAB62B62A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971263" y="3376264"/>
                <a:ext cx="266875" cy="206014"/>
              </a:xfrm>
              <a:custGeom>
                <a:avLst/>
                <a:gdLst/>
                <a:ahLst/>
                <a:cxnLst>
                  <a:cxn ang="0">
                    <a:pos x="58" y="12"/>
                  </a:cxn>
                  <a:cxn ang="0">
                    <a:pos x="30" y="39"/>
                  </a:cxn>
                  <a:cxn ang="0">
                    <a:pos x="25" y="44"/>
                  </a:cxn>
                  <a:cxn ang="0">
                    <a:pos x="23" y="45"/>
                  </a:cxn>
                  <a:cxn ang="0">
                    <a:pos x="20" y="44"/>
                  </a:cxn>
                  <a:cxn ang="0">
                    <a:pos x="15" y="39"/>
                  </a:cxn>
                  <a:cxn ang="0">
                    <a:pos x="1" y="26"/>
                  </a:cxn>
                  <a:cxn ang="0">
                    <a:pos x="0" y="23"/>
                  </a:cxn>
                  <a:cxn ang="0">
                    <a:pos x="1" y="20"/>
                  </a:cxn>
                  <a:cxn ang="0">
                    <a:pos x="6" y="15"/>
                  </a:cxn>
                  <a:cxn ang="0">
                    <a:pos x="9" y="14"/>
                  </a:cxn>
                  <a:cxn ang="0">
                    <a:pos x="11" y="15"/>
                  </a:cxn>
                  <a:cxn ang="0">
                    <a:pos x="23" y="26"/>
                  </a:cxn>
                  <a:cxn ang="0">
                    <a:pos x="47" y="1"/>
                  </a:cxn>
                  <a:cxn ang="0">
                    <a:pos x="50" y="0"/>
                  </a:cxn>
                  <a:cxn ang="0">
                    <a:pos x="53" y="1"/>
                  </a:cxn>
                  <a:cxn ang="0">
                    <a:pos x="58" y="7"/>
                  </a:cxn>
                  <a:cxn ang="0">
                    <a:pos x="59" y="9"/>
                  </a:cxn>
                  <a:cxn ang="0">
                    <a:pos x="58" y="12"/>
                  </a:cxn>
                </a:cxnLst>
                <a:rect l="0" t="0" r="r" b="b"/>
                <a:pathLst>
                  <a:path w="59" h="45">
                    <a:moveTo>
                      <a:pt x="58" y="12"/>
                    </a:moveTo>
                    <a:cubicBezTo>
                      <a:pt x="30" y="39"/>
                      <a:pt x="30" y="39"/>
                      <a:pt x="30" y="39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4" y="45"/>
                      <a:pt x="24" y="45"/>
                      <a:pt x="23" y="45"/>
                    </a:cubicBezTo>
                    <a:cubicBezTo>
                      <a:pt x="22" y="45"/>
                      <a:pt x="21" y="45"/>
                      <a:pt x="20" y="44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0" y="25"/>
                      <a:pt x="0" y="24"/>
                      <a:pt x="0" y="23"/>
                    </a:cubicBezTo>
                    <a:cubicBezTo>
                      <a:pt x="0" y="22"/>
                      <a:pt x="0" y="21"/>
                      <a:pt x="1" y="20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4"/>
                      <a:pt x="8" y="14"/>
                      <a:pt x="9" y="14"/>
                    </a:cubicBezTo>
                    <a:cubicBezTo>
                      <a:pt x="10" y="14"/>
                      <a:pt x="11" y="14"/>
                      <a:pt x="11" y="15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8" y="1"/>
                      <a:pt x="49" y="0"/>
                      <a:pt x="50" y="0"/>
                    </a:cubicBezTo>
                    <a:cubicBezTo>
                      <a:pt x="51" y="0"/>
                      <a:pt x="52" y="1"/>
                      <a:pt x="53" y="1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8" y="7"/>
                      <a:pt x="59" y="8"/>
                      <a:pt x="59" y="9"/>
                    </a:cubicBezTo>
                    <a:cubicBezTo>
                      <a:pt x="59" y="10"/>
                      <a:pt x="58" y="11"/>
                      <a:pt x="58" y="12"/>
                    </a:cubicBezTo>
                    <a:close/>
                  </a:path>
                </a:pathLst>
              </a:custGeom>
              <a:solidFill>
                <a:srgbClr val="00736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Lato Light"/>
                  <a:cs typeface="Lato Light"/>
                </a:endParaRPr>
              </a:p>
            </p:txBody>
          </p:sp>
        </p:grpSp>
      </p:grpSp>
      <p:grpSp>
        <p:nvGrpSpPr>
          <p:cNvPr id="29" name="Gruppe 28">
            <a:extLst>
              <a:ext uri="{FF2B5EF4-FFF2-40B4-BE49-F238E27FC236}">
                <a16:creationId xmlns:a16="http://schemas.microsoft.com/office/drawing/2014/main" id="{481EF4EF-F49C-0AAA-F6FD-6E201157BCD0}"/>
              </a:ext>
            </a:extLst>
          </p:cNvPr>
          <p:cNvGrpSpPr/>
          <p:nvPr/>
        </p:nvGrpSpPr>
        <p:grpSpPr>
          <a:xfrm>
            <a:off x="859949" y="3318732"/>
            <a:ext cx="5413913" cy="1561614"/>
            <a:chOff x="828544" y="2176322"/>
            <a:chExt cx="5413913" cy="1561614"/>
          </a:xfrm>
        </p:grpSpPr>
        <p:grpSp>
          <p:nvGrpSpPr>
            <p:cNvPr id="30" name="Gruppe 29">
              <a:extLst>
                <a:ext uri="{FF2B5EF4-FFF2-40B4-BE49-F238E27FC236}">
                  <a16:creationId xmlns:a16="http://schemas.microsoft.com/office/drawing/2014/main" id="{781BCF33-1045-CDFC-C61A-CB08535FC594}"/>
                </a:ext>
              </a:extLst>
            </p:cNvPr>
            <p:cNvGrpSpPr/>
            <p:nvPr/>
          </p:nvGrpSpPr>
          <p:grpSpPr>
            <a:xfrm>
              <a:off x="1332551" y="2210409"/>
              <a:ext cx="4909906" cy="1527527"/>
              <a:chOff x="1865918" y="3190971"/>
              <a:chExt cx="4909906" cy="1527527"/>
            </a:xfrm>
          </p:grpSpPr>
          <p:sp>
            <p:nvSpPr>
              <p:cNvPr id="53" name="TextBox 7">
                <a:extLst>
                  <a:ext uri="{FF2B5EF4-FFF2-40B4-BE49-F238E27FC236}">
                    <a16:creationId xmlns:a16="http://schemas.microsoft.com/office/drawing/2014/main" id="{2CA90B13-CFE0-58D4-BC3D-F8D55A983853}"/>
                  </a:ext>
                </a:extLst>
              </p:cNvPr>
              <p:cNvSpPr txBox="1"/>
              <p:nvPr/>
            </p:nvSpPr>
            <p:spPr>
              <a:xfrm>
                <a:off x="1866077" y="3190971"/>
                <a:ext cx="335930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unito Sans" pitchFamily="2" charset="77"/>
                  </a:rPr>
                  <a:t>Rekruttering</a:t>
                </a:r>
              </a:p>
            </p:txBody>
          </p:sp>
          <p:sp>
            <p:nvSpPr>
              <p:cNvPr id="54" name="TextBox 4">
                <a:extLst>
                  <a:ext uri="{FF2B5EF4-FFF2-40B4-BE49-F238E27FC236}">
                    <a16:creationId xmlns:a16="http://schemas.microsoft.com/office/drawing/2014/main" id="{9DEFD61C-64D9-650B-5BEE-E4F94F56F628}"/>
                  </a:ext>
                </a:extLst>
              </p:cNvPr>
              <p:cNvSpPr txBox="1"/>
              <p:nvPr/>
            </p:nvSpPr>
            <p:spPr>
              <a:xfrm>
                <a:off x="1865918" y="3510475"/>
                <a:ext cx="4909906" cy="1208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nb-NO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unito Sans" pitchFamily="2" charset="77"/>
                  </a:rPr>
                  <a:t>Viktige fokuspunkt knytte til rekruttering:</a:t>
                </a:r>
              </a:p>
              <a:p>
                <a:pPr marL="266700" indent="-17145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nb-NO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unito Sans" pitchFamily="2" charset="77"/>
                  </a:rPr>
                  <a:t>Tillitsvalgte/nye medlemmer (rekruttering til bondeyrket)</a:t>
                </a:r>
              </a:p>
              <a:p>
                <a:pPr marL="266700" indent="-17145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nb-NO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unito Sans" pitchFamily="2" charset="77"/>
                  </a:rPr>
                  <a:t>Sikre samvirkekompetanse (naturbruksskoler viktig målgruppe)</a:t>
                </a:r>
              </a:p>
              <a:p>
                <a:pPr marL="266700" indent="-17145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nb-NO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unito Sans" pitchFamily="2" charset="77"/>
                  </a:rPr>
                  <a:t>Tilstedeværelse på relevante messer</a:t>
                </a:r>
              </a:p>
              <a:p>
                <a:pPr marL="266700" indent="-171450">
                  <a:buFont typeface="Arial" panose="020B0604020202020204" pitchFamily="34" charset="0"/>
                  <a:buChar char="•"/>
                </a:pPr>
                <a:r>
                  <a:rPr lang="nb-NO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unito Sans" pitchFamily="2" charset="77"/>
                  </a:rPr>
                  <a:t>Samarbeid med NBU og 4H </a:t>
                </a:r>
              </a:p>
            </p:txBody>
          </p:sp>
        </p:grpSp>
        <p:grpSp>
          <p:nvGrpSpPr>
            <p:cNvPr id="31" name="Gruppe 30">
              <a:extLst>
                <a:ext uri="{FF2B5EF4-FFF2-40B4-BE49-F238E27FC236}">
                  <a16:creationId xmlns:a16="http://schemas.microsoft.com/office/drawing/2014/main" id="{7BA2069F-FA65-9CBB-CAF1-04C1DA577689}"/>
                </a:ext>
              </a:extLst>
            </p:cNvPr>
            <p:cNvGrpSpPr/>
            <p:nvPr/>
          </p:nvGrpSpPr>
          <p:grpSpPr>
            <a:xfrm>
              <a:off x="828544" y="2176322"/>
              <a:ext cx="412029" cy="412029"/>
              <a:chOff x="2902127" y="3273257"/>
              <a:chExt cx="412029" cy="412029"/>
            </a:xfrm>
          </p:grpSpPr>
          <p:sp>
            <p:nvSpPr>
              <p:cNvPr id="32" name="Oval 20">
                <a:extLst>
                  <a:ext uri="{FF2B5EF4-FFF2-40B4-BE49-F238E27FC236}">
                    <a16:creationId xmlns:a16="http://schemas.microsoft.com/office/drawing/2014/main" id="{A75F016A-C38F-E031-AADF-A5EE132265F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02127" y="3273257"/>
                <a:ext cx="412029" cy="41202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52400" dist="50800" dir="54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Freeform 29">
                <a:extLst>
                  <a:ext uri="{FF2B5EF4-FFF2-40B4-BE49-F238E27FC236}">
                    <a16:creationId xmlns:a16="http://schemas.microsoft.com/office/drawing/2014/main" id="{0E6CA06E-9D12-0FFA-2D5B-717A85D1482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971263" y="3376264"/>
                <a:ext cx="266875" cy="206014"/>
              </a:xfrm>
              <a:custGeom>
                <a:avLst/>
                <a:gdLst/>
                <a:ahLst/>
                <a:cxnLst>
                  <a:cxn ang="0">
                    <a:pos x="58" y="12"/>
                  </a:cxn>
                  <a:cxn ang="0">
                    <a:pos x="30" y="39"/>
                  </a:cxn>
                  <a:cxn ang="0">
                    <a:pos x="25" y="44"/>
                  </a:cxn>
                  <a:cxn ang="0">
                    <a:pos x="23" y="45"/>
                  </a:cxn>
                  <a:cxn ang="0">
                    <a:pos x="20" y="44"/>
                  </a:cxn>
                  <a:cxn ang="0">
                    <a:pos x="15" y="39"/>
                  </a:cxn>
                  <a:cxn ang="0">
                    <a:pos x="1" y="26"/>
                  </a:cxn>
                  <a:cxn ang="0">
                    <a:pos x="0" y="23"/>
                  </a:cxn>
                  <a:cxn ang="0">
                    <a:pos x="1" y="20"/>
                  </a:cxn>
                  <a:cxn ang="0">
                    <a:pos x="6" y="15"/>
                  </a:cxn>
                  <a:cxn ang="0">
                    <a:pos x="9" y="14"/>
                  </a:cxn>
                  <a:cxn ang="0">
                    <a:pos x="11" y="15"/>
                  </a:cxn>
                  <a:cxn ang="0">
                    <a:pos x="23" y="26"/>
                  </a:cxn>
                  <a:cxn ang="0">
                    <a:pos x="47" y="1"/>
                  </a:cxn>
                  <a:cxn ang="0">
                    <a:pos x="50" y="0"/>
                  </a:cxn>
                  <a:cxn ang="0">
                    <a:pos x="53" y="1"/>
                  </a:cxn>
                  <a:cxn ang="0">
                    <a:pos x="58" y="7"/>
                  </a:cxn>
                  <a:cxn ang="0">
                    <a:pos x="59" y="9"/>
                  </a:cxn>
                  <a:cxn ang="0">
                    <a:pos x="58" y="12"/>
                  </a:cxn>
                </a:cxnLst>
                <a:rect l="0" t="0" r="r" b="b"/>
                <a:pathLst>
                  <a:path w="59" h="45">
                    <a:moveTo>
                      <a:pt x="58" y="12"/>
                    </a:moveTo>
                    <a:cubicBezTo>
                      <a:pt x="30" y="39"/>
                      <a:pt x="30" y="39"/>
                      <a:pt x="30" y="39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4" y="45"/>
                      <a:pt x="24" y="45"/>
                      <a:pt x="23" y="45"/>
                    </a:cubicBezTo>
                    <a:cubicBezTo>
                      <a:pt x="22" y="45"/>
                      <a:pt x="21" y="45"/>
                      <a:pt x="20" y="44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0" y="25"/>
                      <a:pt x="0" y="24"/>
                      <a:pt x="0" y="23"/>
                    </a:cubicBezTo>
                    <a:cubicBezTo>
                      <a:pt x="0" y="22"/>
                      <a:pt x="0" y="21"/>
                      <a:pt x="1" y="20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4"/>
                      <a:pt x="8" y="14"/>
                      <a:pt x="9" y="14"/>
                    </a:cubicBezTo>
                    <a:cubicBezTo>
                      <a:pt x="10" y="14"/>
                      <a:pt x="11" y="14"/>
                      <a:pt x="11" y="15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8" y="1"/>
                      <a:pt x="49" y="0"/>
                      <a:pt x="50" y="0"/>
                    </a:cubicBezTo>
                    <a:cubicBezTo>
                      <a:pt x="51" y="0"/>
                      <a:pt x="52" y="1"/>
                      <a:pt x="53" y="1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8" y="7"/>
                      <a:pt x="59" y="8"/>
                      <a:pt x="59" y="9"/>
                    </a:cubicBezTo>
                    <a:cubicBezTo>
                      <a:pt x="59" y="10"/>
                      <a:pt x="58" y="11"/>
                      <a:pt x="58" y="12"/>
                    </a:cubicBezTo>
                    <a:close/>
                  </a:path>
                </a:pathLst>
              </a:custGeom>
              <a:solidFill>
                <a:srgbClr val="00736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Lato Light"/>
                  <a:cs typeface="Lato Light"/>
                </a:endParaRPr>
              </a:p>
            </p:txBody>
          </p:sp>
        </p:grpSp>
      </p:grpSp>
      <p:grpSp>
        <p:nvGrpSpPr>
          <p:cNvPr id="55" name="Gruppe 54">
            <a:extLst>
              <a:ext uri="{FF2B5EF4-FFF2-40B4-BE49-F238E27FC236}">
                <a16:creationId xmlns:a16="http://schemas.microsoft.com/office/drawing/2014/main" id="{EDEB92F8-CD85-DDD2-BAD5-F97E7229ED2B}"/>
              </a:ext>
            </a:extLst>
          </p:cNvPr>
          <p:cNvGrpSpPr/>
          <p:nvPr/>
        </p:nvGrpSpPr>
        <p:grpSpPr>
          <a:xfrm>
            <a:off x="875655" y="5006931"/>
            <a:ext cx="4712272" cy="1076866"/>
            <a:chOff x="828544" y="2176322"/>
            <a:chExt cx="4712272" cy="1076866"/>
          </a:xfrm>
        </p:grpSpPr>
        <p:grpSp>
          <p:nvGrpSpPr>
            <p:cNvPr id="56" name="Gruppe 55">
              <a:extLst>
                <a:ext uri="{FF2B5EF4-FFF2-40B4-BE49-F238E27FC236}">
                  <a16:creationId xmlns:a16="http://schemas.microsoft.com/office/drawing/2014/main" id="{14B90725-DD74-6F90-F82B-A0EF01C66D06}"/>
                </a:ext>
              </a:extLst>
            </p:cNvPr>
            <p:cNvGrpSpPr/>
            <p:nvPr/>
          </p:nvGrpSpPr>
          <p:grpSpPr>
            <a:xfrm>
              <a:off x="1332551" y="2210409"/>
              <a:ext cx="4208265" cy="1042779"/>
              <a:chOff x="1865918" y="3190971"/>
              <a:chExt cx="4208265" cy="1042779"/>
            </a:xfrm>
          </p:grpSpPr>
          <p:sp>
            <p:nvSpPr>
              <p:cNvPr id="60" name="TextBox 7">
                <a:extLst>
                  <a:ext uri="{FF2B5EF4-FFF2-40B4-BE49-F238E27FC236}">
                    <a16:creationId xmlns:a16="http://schemas.microsoft.com/office/drawing/2014/main" id="{82905FBE-2017-2384-37AA-A7F95D67CA1D}"/>
                  </a:ext>
                </a:extLst>
              </p:cNvPr>
              <p:cNvSpPr txBox="1"/>
              <p:nvPr/>
            </p:nvSpPr>
            <p:spPr>
              <a:xfrm>
                <a:off x="1866077" y="3190971"/>
                <a:ext cx="335930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unito Sans" pitchFamily="2" charset="77"/>
                  </a:rPr>
                  <a:t>Møteplasser</a:t>
                </a:r>
              </a:p>
            </p:txBody>
          </p:sp>
          <p:sp>
            <p:nvSpPr>
              <p:cNvPr id="61" name="TextBox 4">
                <a:extLst>
                  <a:ext uri="{FF2B5EF4-FFF2-40B4-BE49-F238E27FC236}">
                    <a16:creationId xmlns:a16="http://schemas.microsoft.com/office/drawing/2014/main" id="{A2E96697-CDF4-A564-2721-7568A9918BA6}"/>
                  </a:ext>
                </a:extLst>
              </p:cNvPr>
              <p:cNvSpPr txBox="1"/>
              <p:nvPr/>
            </p:nvSpPr>
            <p:spPr>
              <a:xfrm>
                <a:off x="1865918" y="3510475"/>
                <a:ext cx="4208265" cy="723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nb-NO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unito Sans" pitchFamily="2" charset="77"/>
                  </a:rPr>
                  <a:t>Legge til rette for felles møteplasser med tema på tvers av organisasjoner. </a:t>
                </a:r>
              </a:p>
              <a:p>
                <a:r>
                  <a:rPr lang="nb-NO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unito Sans" pitchFamily="2" charset="77"/>
                  </a:rPr>
                  <a:t>Møteplasser er også viktig for å sikre nettverksbygging.  </a:t>
                </a:r>
              </a:p>
            </p:txBody>
          </p:sp>
        </p:grpSp>
        <p:grpSp>
          <p:nvGrpSpPr>
            <p:cNvPr id="57" name="Gruppe 56">
              <a:extLst>
                <a:ext uri="{FF2B5EF4-FFF2-40B4-BE49-F238E27FC236}">
                  <a16:creationId xmlns:a16="http://schemas.microsoft.com/office/drawing/2014/main" id="{BBB530A0-7A62-0C0C-876A-DC52543342A3}"/>
                </a:ext>
              </a:extLst>
            </p:cNvPr>
            <p:cNvGrpSpPr/>
            <p:nvPr/>
          </p:nvGrpSpPr>
          <p:grpSpPr>
            <a:xfrm>
              <a:off x="828544" y="2176322"/>
              <a:ext cx="412029" cy="412029"/>
              <a:chOff x="2902127" y="3273257"/>
              <a:chExt cx="412029" cy="412029"/>
            </a:xfrm>
          </p:grpSpPr>
          <p:sp>
            <p:nvSpPr>
              <p:cNvPr id="58" name="Oval 20">
                <a:extLst>
                  <a:ext uri="{FF2B5EF4-FFF2-40B4-BE49-F238E27FC236}">
                    <a16:creationId xmlns:a16="http://schemas.microsoft.com/office/drawing/2014/main" id="{E86A856C-FC32-B35D-23B6-EE5AE34D52D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02127" y="3273257"/>
                <a:ext cx="412029" cy="41202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52400" dist="50800" dir="54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Freeform 29">
                <a:extLst>
                  <a:ext uri="{FF2B5EF4-FFF2-40B4-BE49-F238E27FC236}">
                    <a16:creationId xmlns:a16="http://schemas.microsoft.com/office/drawing/2014/main" id="{C66130C3-7C6D-D159-E26A-28B7BA8157C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971263" y="3376264"/>
                <a:ext cx="266875" cy="206014"/>
              </a:xfrm>
              <a:custGeom>
                <a:avLst/>
                <a:gdLst/>
                <a:ahLst/>
                <a:cxnLst>
                  <a:cxn ang="0">
                    <a:pos x="58" y="12"/>
                  </a:cxn>
                  <a:cxn ang="0">
                    <a:pos x="30" y="39"/>
                  </a:cxn>
                  <a:cxn ang="0">
                    <a:pos x="25" y="44"/>
                  </a:cxn>
                  <a:cxn ang="0">
                    <a:pos x="23" y="45"/>
                  </a:cxn>
                  <a:cxn ang="0">
                    <a:pos x="20" y="44"/>
                  </a:cxn>
                  <a:cxn ang="0">
                    <a:pos x="15" y="39"/>
                  </a:cxn>
                  <a:cxn ang="0">
                    <a:pos x="1" y="26"/>
                  </a:cxn>
                  <a:cxn ang="0">
                    <a:pos x="0" y="23"/>
                  </a:cxn>
                  <a:cxn ang="0">
                    <a:pos x="1" y="20"/>
                  </a:cxn>
                  <a:cxn ang="0">
                    <a:pos x="6" y="15"/>
                  </a:cxn>
                  <a:cxn ang="0">
                    <a:pos x="9" y="14"/>
                  </a:cxn>
                  <a:cxn ang="0">
                    <a:pos x="11" y="15"/>
                  </a:cxn>
                  <a:cxn ang="0">
                    <a:pos x="23" y="26"/>
                  </a:cxn>
                  <a:cxn ang="0">
                    <a:pos x="47" y="1"/>
                  </a:cxn>
                  <a:cxn ang="0">
                    <a:pos x="50" y="0"/>
                  </a:cxn>
                  <a:cxn ang="0">
                    <a:pos x="53" y="1"/>
                  </a:cxn>
                  <a:cxn ang="0">
                    <a:pos x="58" y="7"/>
                  </a:cxn>
                  <a:cxn ang="0">
                    <a:pos x="59" y="9"/>
                  </a:cxn>
                  <a:cxn ang="0">
                    <a:pos x="58" y="12"/>
                  </a:cxn>
                </a:cxnLst>
                <a:rect l="0" t="0" r="r" b="b"/>
                <a:pathLst>
                  <a:path w="59" h="45">
                    <a:moveTo>
                      <a:pt x="58" y="12"/>
                    </a:moveTo>
                    <a:cubicBezTo>
                      <a:pt x="30" y="39"/>
                      <a:pt x="30" y="39"/>
                      <a:pt x="30" y="39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4" y="45"/>
                      <a:pt x="24" y="45"/>
                      <a:pt x="23" y="45"/>
                    </a:cubicBezTo>
                    <a:cubicBezTo>
                      <a:pt x="22" y="45"/>
                      <a:pt x="21" y="45"/>
                      <a:pt x="20" y="44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0" y="25"/>
                      <a:pt x="0" y="24"/>
                      <a:pt x="0" y="23"/>
                    </a:cubicBezTo>
                    <a:cubicBezTo>
                      <a:pt x="0" y="22"/>
                      <a:pt x="0" y="21"/>
                      <a:pt x="1" y="20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4"/>
                      <a:pt x="8" y="14"/>
                      <a:pt x="9" y="14"/>
                    </a:cubicBezTo>
                    <a:cubicBezTo>
                      <a:pt x="10" y="14"/>
                      <a:pt x="11" y="14"/>
                      <a:pt x="11" y="15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8" y="1"/>
                      <a:pt x="49" y="0"/>
                      <a:pt x="50" y="0"/>
                    </a:cubicBezTo>
                    <a:cubicBezTo>
                      <a:pt x="51" y="0"/>
                      <a:pt x="52" y="1"/>
                      <a:pt x="53" y="1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8" y="7"/>
                      <a:pt x="59" y="8"/>
                      <a:pt x="59" y="9"/>
                    </a:cubicBezTo>
                    <a:cubicBezTo>
                      <a:pt x="59" y="10"/>
                      <a:pt x="58" y="11"/>
                      <a:pt x="58" y="12"/>
                    </a:cubicBezTo>
                    <a:close/>
                  </a:path>
                </a:pathLst>
              </a:custGeom>
              <a:solidFill>
                <a:srgbClr val="00736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Lato Light"/>
                  <a:cs typeface="Lato Light"/>
                </a:endParaRPr>
              </a:p>
            </p:txBody>
          </p:sp>
        </p:grpSp>
      </p:grpSp>
      <p:grpSp>
        <p:nvGrpSpPr>
          <p:cNvPr id="89" name="Gruppe 88">
            <a:extLst>
              <a:ext uri="{FF2B5EF4-FFF2-40B4-BE49-F238E27FC236}">
                <a16:creationId xmlns:a16="http://schemas.microsoft.com/office/drawing/2014/main" id="{6EC890B3-372F-4693-8E8A-4C14CF9A110B}"/>
              </a:ext>
            </a:extLst>
          </p:cNvPr>
          <p:cNvGrpSpPr/>
          <p:nvPr/>
        </p:nvGrpSpPr>
        <p:grpSpPr>
          <a:xfrm>
            <a:off x="7234906" y="2096109"/>
            <a:ext cx="4776119" cy="3958159"/>
            <a:chOff x="7234906" y="2096109"/>
            <a:chExt cx="4776119" cy="3958159"/>
          </a:xfrm>
        </p:grpSpPr>
        <p:grpSp>
          <p:nvGrpSpPr>
            <p:cNvPr id="88" name="Gruppe 87">
              <a:extLst>
                <a:ext uri="{FF2B5EF4-FFF2-40B4-BE49-F238E27FC236}">
                  <a16:creationId xmlns:a16="http://schemas.microsoft.com/office/drawing/2014/main" id="{A9006BE2-A74C-4348-3E95-3FB96CBC1B2D}"/>
                </a:ext>
              </a:extLst>
            </p:cNvPr>
            <p:cNvGrpSpPr/>
            <p:nvPr/>
          </p:nvGrpSpPr>
          <p:grpSpPr>
            <a:xfrm>
              <a:off x="7234906" y="2096109"/>
              <a:ext cx="4466416" cy="1228522"/>
              <a:chOff x="7604177" y="2163329"/>
              <a:chExt cx="4466416" cy="1228522"/>
            </a:xfrm>
          </p:grpSpPr>
          <p:grpSp>
            <p:nvGrpSpPr>
              <p:cNvPr id="63" name="Gruppe 62">
                <a:extLst>
                  <a:ext uri="{FF2B5EF4-FFF2-40B4-BE49-F238E27FC236}">
                    <a16:creationId xmlns:a16="http://schemas.microsoft.com/office/drawing/2014/main" id="{E5729A12-1769-9C08-0205-7C11CC938CF3}"/>
                  </a:ext>
                </a:extLst>
              </p:cNvPr>
              <p:cNvGrpSpPr/>
              <p:nvPr/>
            </p:nvGrpSpPr>
            <p:grpSpPr>
              <a:xfrm>
                <a:off x="8108183" y="2197416"/>
                <a:ext cx="3962410" cy="1194435"/>
                <a:chOff x="1865917" y="3190971"/>
                <a:chExt cx="3962410" cy="1194435"/>
              </a:xfrm>
            </p:grpSpPr>
            <p:sp>
              <p:nvSpPr>
                <p:cNvPr id="67" name="TextBox 7">
                  <a:extLst>
                    <a:ext uri="{FF2B5EF4-FFF2-40B4-BE49-F238E27FC236}">
                      <a16:creationId xmlns:a16="http://schemas.microsoft.com/office/drawing/2014/main" id="{CA584E87-1905-E22E-611E-95948312A94F}"/>
                    </a:ext>
                  </a:extLst>
                </p:cNvPr>
                <p:cNvSpPr txBox="1"/>
                <p:nvPr/>
              </p:nvSpPr>
              <p:spPr>
                <a:xfrm>
                  <a:off x="1866077" y="3190971"/>
                  <a:ext cx="396225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sz="1600" b="1" dirty="0">
                      <a:solidFill>
                        <a:schemeClr val="bg1"/>
                      </a:solidFill>
                      <a:latin typeface="Nunito Sans" pitchFamily="2" charset="77"/>
                    </a:rPr>
                    <a:t>Saker utover Norsk Landbrukssamvirke sin strategi</a:t>
                  </a:r>
                </a:p>
              </p:txBody>
            </p:sp>
            <p:sp>
              <p:nvSpPr>
                <p:cNvPr id="68" name="TextBox 4">
                  <a:extLst>
                    <a:ext uri="{FF2B5EF4-FFF2-40B4-BE49-F238E27FC236}">
                      <a16:creationId xmlns:a16="http://schemas.microsoft.com/office/drawing/2014/main" id="{0E6E8CDC-95C4-748A-6DB5-4E5BB9C5EB63}"/>
                    </a:ext>
                  </a:extLst>
                </p:cNvPr>
                <p:cNvSpPr txBox="1"/>
                <p:nvPr/>
              </p:nvSpPr>
              <p:spPr>
                <a:xfrm>
                  <a:off x="1865917" y="3739075"/>
                  <a:ext cx="396224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sz="1200" dirty="0">
                      <a:solidFill>
                        <a:schemeClr val="bg1"/>
                      </a:solidFill>
                      <a:latin typeface="Nunito Sans" pitchFamily="2" charset="77"/>
                    </a:rPr>
                    <a:t>Felles oppgaver løst gjennom ordning for regional samhandling, skal knyttes til Norsk Landbrukssamvirke sin strategi.</a:t>
                  </a:r>
                </a:p>
              </p:txBody>
            </p:sp>
          </p:grpSp>
          <p:sp>
            <p:nvSpPr>
              <p:cNvPr id="65" name="Oval 20">
                <a:extLst>
                  <a:ext uri="{FF2B5EF4-FFF2-40B4-BE49-F238E27FC236}">
                    <a16:creationId xmlns:a16="http://schemas.microsoft.com/office/drawing/2014/main" id="{172A1968-16FD-0429-801D-9C0CA3CDD14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04177" y="2163329"/>
                <a:ext cx="412029" cy="41202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52400" dist="50800" dir="5400000" algn="tl" rotWithShape="0">
                  <a:schemeClr val="bg1">
                    <a:lumMod val="85000"/>
                    <a:alpha val="44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Freeform 34">
                <a:extLst>
                  <a:ext uri="{FF2B5EF4-FFF2-40B4-BE49-F238E27FC236}">
                    <a16:creationId xmlns:a16="http://schemas.microsoft.com/office/drawing/2014/main" id="{1BEA3F3C-452E-F69A-EEC7-1B93AB773B3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699607" y="2266485"/>
                <a:ext cx="211067" cy="208995"/>
              </a:xfrm>
              <a:custGeom>
                <a:avLst/>
                <a:gdLst>
                  <a:gd name="T0" fmla="*/ 152118 w 45"/>
                  <a:gd name="T1" fmla="*/ 130034 h 45"/>
                  <a:gd name="T2" fmla="*/ 131374 w 45"/>
                  <a:gd name="T3" fmla="*/ 150566 h 45"/>
                  <a:gd name="T4" fmla="*/ 124460 w 45"/>
                  <a:gd name="T5" fmla="*/ 153988 h 45"/>
                  <a:gd name="T6" fmla="*/ 114088 w 45"/>
                  <a:gd name="T7" fmla="*/ 150566 h 45"/>
                  <a:gd name="T8" fmla="*/ 76059 w 45"/>
                  <a:gd name="T9" fmla="*/ 109503 h 45"/>
                  <a:gd name="T10" fmla="*/ 38029 w 45"/>
                  <a:gd name="T11" fmla="*/ 150566 h 45"/>
                  <a:gd name="T12" fmla="*/ 27658 w 45"/>
                  <a:gd name="T13" fmla="*/ 153988 h 45"/>
                  <a:gd name="T14" fmla="*/ 20743 w 45"/>
                  <a:gd name="T15" fmla="*/ 150566 h 45"/>
                  <a:gd name="T16" fmla="*/ 3457 w 45"/>
                  <a:gd name="T17" fmla="*/ 130034 h 45"/>
                  <a:gd name="T18" fmla="*/ 0 w 45"/>
                  <a:gd name="T19" fmla="*/ 123190 h 45"/>
                  <a:gd name="T20" fmla="*/ 3457 w 45"/>
                  <a:gd name="T21" fmla="*/ 112925 h 45"/>
                  <a:gd name="T22" fmla="*/ 41487 w 45"/>
                  <a:gd name="T23" fmla="*/ 75283 h 45"/>
                  <a:gd name="T24" fmla="*/ 3457 w 45"/>
                  <a:gd name="T25" fmla="*/ 37642 h 45"/>
                  <a:gd name="T26" fmla="*/ 0 w 45"/>
                  <a:gd name="T27" fmla="*/ 27376 h 45"/>
                  <a:gd name="T28" fmla="*/ 3457 w 45"/>
                  <a:gd name="T29" fmla="*/ 20532 h 45"/>
                  <a:gd name="T30" fmla="*/ 20743 w 45"/>
                  <a:gd name="T31" fmla="*/ 3422 h 45"/>
                  <a:gd name="T32" fmla="*/ 27658 w 45"/>
                  <a:gd name="T33" fmla="*/ 0 h 45"/>
                  <a:gd name="T34" fmla="*/ 38029 w 45"/>
                  <a:gd name="T35" fmla="*/ 3422 h 45"/>
                  <a:gd name="T36" fmla="*/ 76059 w 45"/>
                  <a:gd name="T37" fmla="*/ 41063 h 45"/>
                  <a:gd name="T38" fmla="*/ 114088 w 45"/>
                  <a:gd name="T39" fmla="*/ 3422 h 45"/>
                  <a:gd name="T40" fmla="*/ 124460 w 45"/>
                  <a:gd name="T41" fmla="*/ 0 h 45"/>
                  <a:gd name="T42" fmla="*/ 131374 w 45"/>
                  <a:gd name="T43" fmla="*/ 3422 h 45"/>
                  <a:gd name="T44" fmla="*/ 152118 w 45"/>
                  <a:gd name="T45" fmla="*/ 20532 h 45"/>
                  <a:gd name="T46" fmla="*/ 155575 w 45"/>
                  <a:gd name="T47" fmla="*/ 27376 h 45"/>
                  <a:gd name="T48" fmla="*/ 152118 w 45"/>
                  <a:gd name="T49" fmla="*/ 37642 h 45"/>
                  <a:gd name="T50" fmla="*/ 110631 w 45"/>
                  <a:gd name="T51" fmla="*/ 75283 h 45"/>
                  <a:gd name="T52" fmla="*/ 152118 w 45"/>
                  <a:gd name="T53" fmla="*/ 112925 h 45"/>
                  <a:gd name="T54" fmla="*/ 155575 w 45"/>
                  <a:gd name="T55" fmla="*/ 123190 h 45"/>
                  <a:gd name="T56" fmla="*/ 152118 w 45"/>
                  <a:gd name="T57" fmla="*/ 130034 h 4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45" h="45">
                    <a:moveTo>
                      <a:pt x="44" y="38"/>
                    </a:moveTo>
                    <a:cubicBezTo>
                      <a:pt x="38" y="44"/>
                      <a:pt x="38" y="44"/>
                      <a:pt x="38" y="44"/>
                    </a:cubicBezTo>
                    <a:cubicBezTo>
                      <a:pt x="38" y="44"/>
                      <a:pt x="37" y="45"/>
                      <a:pt x="36" y="45"/>
                    </a:cubicBezTo>
                    <a:cubicBezTo>
                      <a:pt x="35" y="45"/>
                      <a:pt x="34" y="44"/>
                      <a:pt x="33" y="44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0" y="44"/>
                      <a:pt x="9" y="45"/>
                      <a:pt x="8" y="45"/>
                    </a:cubicBezTo>
                    <a:cubicBezTo>
                      <a:pt x="7" y="45"/>
                      <a:pt x="7" y="44"/>
                      <a:pt x="6" y="44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0" y="38"/>
                      <a:pt x="0" y="37"/>
                      <a:pt x="0" y="36"/>
                    </a:cubicBezTo>
                    <a:cubicBezTo>
                      <a:pt x="0" y="35"/>
                      <a:pt x="0" y="34"/>
                      <a:pt x="1" y="33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10"/>
                      <a:pt x="0" y="9"/>
                      <a:pt x="0" y="8"/>
                    </a:cubicBezTo>
                    <a:cubicBezTo>
                      <a:pt x="0" y="7"/>
                      <a:pt x="0" y="6"/>
                      <a:pt x="1" y="6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0"/>
                      <a:pt x="7" y="0"/>
                      <a:pt x="8" y="0"/>
                    </a:cubicBezTo>
                    <a:cubicBezTo>
                      <a:pt x="9" y="0"/>
                      <a:pt x="10" y="0"/>
                      <a:pt x="11" y="1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4" y="0"/>
                      <a:pt x="35" y="0"/>
                      <a:pt x="36" y="0"/>
                    </a:cubicBezTo>
                    <a:cubicBezTo>
                      <a:pt x="37" y="0"/>
                      <a:pt x="38" y="0"/>
                      <a:pt x="38" y="1"/>
                    </a:cubicBezTo>
                    <a:cubicBezTo>
                      <a:pt x="44" y="6"/>
                      <a:pt x="44" y="6"/>
                      <a:pt x="44" y="6"/>
                    </a:cubicBezTo>
                    <a:cubicBezTo>
                      <a:pt x="44" y="6"/>
                      <a:pt x="45" y="7"/>
                      <a:pt x="45" y="8"/>
                    </a:cubicBezTo>
                    <a:cubicBezTo>
                      <a:pt x="45" y="9"/>
                      <a:pt x="44" y="10"/>
                      <a:pt x="44" y="11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44" y="33"/>
                      <a:pt x="44" y="33"/>
                      <a:pt x="44" y="33"/>
                    </a:cubicBezTo>
                    <a:cubicBezTo>
                      <a:pt x="44" y="34"/>
                      <a:pt x="45" y="35"/>
                      <a:pt x="45" y="36"/>
                    </a:cubicBezTo>
                    <a:cubicBezTo>
                      <a:pt x="45" y="37"/>
                      <a:pt x="44" y="38"/>
                      <a:pt x="44" y="38"/>
                    </a:cubicBezTo>
                    <a:close/>
                  </a:path>
                </a:pathLst>
              </a:custGeom>
              <a:solidFill>
                <a:srgbClr val="DB342D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7" name="Gruppe 86">
              <a:extLst>
                <a:ext uri="{FF2B5EF4-FFF2-40B4-BE49-F238E27FC236}">
                  <a16:creationId xmlns:a16="http://schemas.microsoft.com/office/drawing/2014/main" id="{0F32B335-E5A3-4059-80C1-D99F4F14058E}"/>
                </a:ext>
              </a:extLst>
            </p:cNvPr>
            <p:cNvGrpSpPr/>
            <p:nvPr/>
          </p:nvGrpSpPr>
          <p:grpSpPr>
            <a:xfrm>
              <a:off x="7237897" y="3455732"/>
              <a:ext cx="4773128" cy="1223060"/>
              <a:chOff x="7607007" y="3591489"/>
              <a:chExt cx="4773128" cy="1223060"/>
            </a:xfrm>
          </p:grpSpPr>
          <p:grpSp>
            <p:nvGrpSpPr>
              <p:cNvPr id="70" name="Gruppe 69">
                <a:extLst>
                  <a:ext uri="{FF2B5EF4-FFF2-40B4-BE49-F238E27FC236}">
                    <a16:creationId xmlns:a16="http://schemas.microsoft.com/office/drawing/2014/main" id="{56A47911-F745-C0D8-216C-C43A301EFD61}"/>
                  </a:ext>
                </a:extLst>
              </p:cNvPr>
              <p:cNvGrpSpPr/>
              <p:nvPr/>
            </p:nvGrpSpPr>
            <p:grpSpPr>
              <a:xfrm>
                <a:off x="8111014" y="3625576"/>
                <a:ext cx="4269121" cy="1188973"/>
                <a:chOff x="1865918" y="3190971"/>
                <a:chExt cx="4269121" cy="1188973"/>
              </a:xfrm>
            </p:grpSpPr>
            <p:sp>
              <p:nvSpPr>
                <p:cNvPr id="74" name="TextBox 7">
                  <a:extLst>
                    <a:ext uri="{FF2B5EF4-FFF2-40B4-BE49-F238E27FC236}">
                      <a16:creationId xmlns:a16="http://schemas.microsoft.com/office/drawing/2014/main" id="{9A81AD0D-2B28-843C-4644-4D7907AEE883}"/>
                    </a:ext>
                  </a:extLst>
                </p:cNvPr>
                <p:cNvSpPr txBox="1"/>
                <p:nvPr/>
              </p:nvSpPr>
              <p:spPr>
                <a:xfrm>
                  <a:off x="1866077" y="3190971"/>
                  <a:ext cx="335930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sz="1600" b="1" dirty="0">
                      <a:solidFill>
                        <a:schemeClr val="bg1"/>
                      </a:solidFill>
                      <a:latin typeface="Nunito Sans" pitchFamily="2" charset="77"/>
                    </a:rPr>
                    <a:t>Politisk– og overlappende arbeid</a:t>
                  </a:r>
                </a:p>
              </p:txBody>
            </p:sp>
            <p:sp>
              <p:nvSpPr>
                <p:cNvPr id="75" name="TextBox 4">
                  <a:extLst>
                    <a:ext uri="{FF2B5EF4-FFF2-40B4-BE49-F238E27FC236}">
                      <a16:creationId xmlns:a16="http://schemas.microsoft.com/office/drawing/2014/main" id="{C490AF28-735F-B920-3552-EDE4E4FEEF76}"/>
                    </a:ext>
                  </a:extLst>
                </p:cNvPr>
                <p:cNvSpPr txBox="1"/>
                <p:nvPr/>
              </p:nvSpPr>
              <p:spPr>
                <a:xfrm>
                  <a:off x="1865918" y="3510475"/>
                  <a:ext cx="4269121" cy="8694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300"/>
                    </a:spcAft>
                  </a:pPr>
                  <a:r>
                    <a:rPr lang="nb-NO" sz="1200" dirty="0">
                      <a:solidFill>
                        <a:schemeClr val="bg1"/>
                      </a:solidFill>
                      <a:latin typeface="Nunito Sans" pitchFamily="2" charset="77"/>
                    </a:rPr>
                    <a:t>Politisk arbeid følges opp av faglag og landbrukssamvirker internt via egne tillitsvalgte.</a:t>
                  </a:r>
                </a:p>
                <a:p>
                  <a:r>
                    <a:rPr lang="nb-NO" sz="1200" dirty="0">
                      <a:solidFill>
                        <a:schemeClr val="bg1"/>
                      </a:solidFill>
                      <a:latin typeface="Nunito Sans" pitchFamily="2" charset="77"/>
                    </a:rPr>
                    <a:t>Arbeid knyttet mot marked løses også via egne organisasjoner og egne tillitsvalgte. </a:t>
                  </a:r>
                </a:p>
              </p:txBody>
            </p:sp>
          </p:grpSp>
          <p:sp>
            <p:nvSpPr>
              <p:cNvPr id="72" name="Oval 20">
                <a:extLst>
                  <a:ext uri="{FF2B5EF4-FFF2-40B4-BE49-F238E27FC236}">
                    <a16:creationId xmlns:a16="http://schemas.microsoft.com/office/drawing/2014/main" id="{B206C950-C215-E883-4176-37CBC797266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07007" y="3591489"/>
                <a:ext cx="412029" cy="41202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52400" dist="50800" dir="5400000" algn="tl" rotWithShape="0">
                  <a:schemeClr val="bg1">
                    <a:lumMod val="85000"/>
                    <a:alpha val="44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Freeform 34">
                <a:extLst>
                  <a:ext uri="{FF2B5EF4-FFF2-40B4-BE49-F238E27FC236}">
                    <a16:creationId xmlns:a16="http://schemas.microsoft.com/office/drawing/2014/main" id="{7E00A584-075D-4D7A-7F02-B3385082387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699606" y="3690355"/>
                <a:ext cx="211067" cy="208995"/>
              </a:xfrm>
              <a:custGeom>
                <a:avLst/>
                <a:gdLst>
                  <a:gd name="T0" fmla="*/ 152118 w 45"/>
                  <a:gd name="T1" fmla="*/ 130034 h 45"/>
                  <a:gd name="T2" fmla="*/ 131374 w 45"/>
                  <a:gd name="T3" fmla="*/ 150566 h 45"/>
                  <a:gd name="T4" fmla="*/ 124460 w 45"/>
                  <a:gd name="T5" fmla="*/ 153988 h 45"/>
                  <a:gd name="T6" fmla="*/ 114088 w 45"/>
                  <a:gd name="T7" fmla="*/ 150566 h 45"/>
                  <a:gd name="T8" fmla="*/ 76059 w 45"/>
                  <a:gd name="T9" fmla="*/ 109503 h 45"/>
                  <a:gd name="T10" fmla="*/ 38029 w 45"/>
                  <a:gd name="T11" fmla="*/ 150566 h 45"/>
                  <a:gd name="T12" fmla="*/ 27658 w 45"/>
                  <a:gd name="T13" fmla="*/ 153988 h 45"/>
                  <a:gd name="T14" fmla="*/ 20743 w 45"/>
                  <a:gd name="T15" fmla="*/ 150566 h 45"/>
                  <a:gd name="T16" fmla="*/ 3457 w 45"/>
                  <a:gd name="T17" fmla="*/ 130034 h 45"/>
                  <a:gd name="T18" fmla="*/ 0 w 45"/>
                  <a:gd name="T19" fmla="*/ 123190 h 45"/>
                  <a:gd name="T20" fmla="*/ 3457 w 45"/>
                  <a:gd name="T21" fmla="*/ 112925 h 45"/>
                  <a:gd name="T22" fmla="*/ 41487 w 45"/>
                  <a:gd name="T23" fmla="*/ 75283 h 45"/>
                  <a:gd name="T24" fmla="*/ 3457 w 45"/>
                  <a:gd name="T25" fmla="*/ 37642 h 45"/>
                  <a:gd name="T26" fmla="*/ 0 w 45"/>
                  <a:gd name="T27" fmla="*/ 27376 h 45"/>
                  <a:gd name="T28" fmla="*/ 3457 w 45"/>
                  <a:gd name="T29" fmla="*/ 20532 h 45"/>
                  <a:gd name="T30" fmla="*/ 20743 w 45"/>
                  <a:gd name="T31" fmla="*/ 3422 h 45"/>
                  <a:gd name="T32" fmla="*/ 27658 w 45"/>
                  <a:gd name="T33" fmla="*/ 0 h 45"/>
                  <a:gd name="T34" fmla="*/ 38029 w 45"/>
                  <a:gd name="T35" fmla="*/ 3422 h 45"/>
                  <a:gd name="T36" fmla="*/ 76059 w 45"/>
                  <a:gd name="T37" fmla="*/ 41063 h 45"/>
                  <a:gd name="T38" fmla="*/ 114088 w 45"/>
                  <a:gd name="T39" fmla="*/ 3422 h 45"/>
                  <a:gd name="T40" fmla="*/ 124460 w 45"/>
                  <a:gd name="T41" fmla="*/ 0 h 45"/>
                  <a:gd name="T42" fmla="*/ 131374 w 45"/>
                  <a:gd name="T43" fmla="*/ 3422 h 45"/>
                  <a:gd name="T44" fmla="*/ 152118 w 45"/>
                  <a:gd name="T45" fmla="*/ 20532 h 45"/>
                  <a:gd name="T46" fmla="*/ 155575 w 45"/>
                  <a:gd name="T47" fmla="*/ 27376 h 45"/>
                  <a:gd name="T48" fmla="*/ 152118 w 45"/>
                  <a:gd name="T49" fmla="*/ 37642 h 45"/>
                  <a:gd name="T50" fmla="*/ 110631 w 45"/>
                  <a:gd name="T51" fmla="*/ 75283 h 45"/>
                  <a:gd name="T52" fmla="*/ 152118 w 45"/>
                  <a:gd name="T53" fmla="*/ 112925 h 45"/>
                  <a:gd name="T54" fmla="*/ 155575 w 45"/>
                  <a:gd name="T55" fmla="*/ 123190 h 45"/>
                  <a:gd name="T56" fmla="*/ 152118 w 45"/>
                  <a:gd name="T57" fmla="*/ 130034 h 4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45" h="45">
                    <a:moveTo>
                      <a:pt x="44" y="38"/>
                    </a:moveTo>
                    <a:cubicBezTo>
                      <a:pt x="38" y="44"/>
                      <a:pt x="38" y="44"/>
                      <a:pt x="38" y="44"/>
                    </a:cubicBezTo>
                    <a:cubicBezTo>
                      <a:pt x="38" y="44"/>
                      <a:pt x="37" y="45"/>
                      <a:pt x="36" y="45"/>
                    </a:cubicBezTo>
                    <a:cubicBezTo>
                      <a:pt x="35" y="45"/>
                      <a:pt x="34" y="44"/>
                      <a:pt x="33" y="44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0" y="44"/>
                      <a:pt x="9" y="45"/>
                      <a:pt x="8" y="45"/>
                    </a:cubicBezTo>
                    <a:cubicBezTo>
                      <a:pt x="7" y="45"/>
                      <a:pt x="7" y="44"/>
                      <a:pt x="6" y="44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0" y="38"/>
                      <a:pt x="0" y="37"/>
                      <a:pt x="0" y="36"/>
                    </a:cubicBezTo>
                    <a:cubicBezTo>
                      <a:pt x="0" y="35"/>
                      <a:pt x="0" y="34"/>
                      <a:pt x="1" y="33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10"/>
                      <a:pt x="0" y="9"/>
                      <a:pt x="0" y="8"/>
                    </a:cubicBezTo>
                    <a:cubicBezTo>
                      <a:pt x="0" y="7"/>
                      <a:pt x="0" y="6"/>
                      <a:pt x="1" y="6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0"/>
                      <a:pt x="7" y="0"/>
                      <a:pt x="8" y="0"/>
                    </a:cubicBezTo>
                    <a:cubicBezTo>
                      <a:pt x="9" y="0"/>
                      <a:pt x="10" y="0"/>
                      <a:pt x="11" y="1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4" y="0"/>
                      <a:pt x="35" y="0"/>
                      <a:pt x="36" y="0"/>
                    </a:cubicBezTo>
                    <a:cubicBezTo>
                      <a:pt x="37" y="0"/>
                      <a:pt x="38" y="0"/>
                      <a:pt x="38" y="1"/>
                    </a:cubicBezTo>
                    <a:cubicBezTo>
                      <a:pt x="44" y="6"/>
                      <a:pt x="44" y="6"/>
                      <a:pt x="44" y="6"/>
                    </a:cubicBezTo>
                    <a:cubicBezTo>
                      <a:pt x="44" y="6"/>
                      <a:pt x="45" y="7"/>
                      <a:pt x="45" y="8"/>
                    </a:cubicBezTo>
                    <a:cubicBezTo>
                      <a:pt x="45" y="9"/>
                      <a:pt x="44" y="10"/>
                      <a:pt x="44" y="11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44" y="33"/>
                      <a:pt x="44" y="33"/>
                      <a:pt x="44" y="33"/>
                    </a:cubicBezTo>
                    <a:cubicBezTo>
                      <a:pt x="44" y="34"/>
                      <a:pt x="45" y="35"/>
                      <a:pt x="45" y="36"/>
                    </a:cubicBezTo>
                    <a:cubicBezTo>
                      <a:pt x="45" y="37"/>
                      <a:pt x="44" y="38"/>
                      <a:pt x="44" y="38"/>
                    </a:cubicBezTo>
                    <a:close/>
                  </a:path>
                </a:pathLst>
              </a:custGeom>
              <a:solidFill>
                <a:srgbClr val="DB342D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6" name="Gruppe 85">
              <a:extLst>
                <a:ext uri="{FF2B5EF4-FFF2-40B4-BE49-F238E27FC236}">
                  <a16:creationId xmlns:a16="http://schemas.microsoft.com/office/drawing/2014/main" id="{019038E4-E1D1-78C2-2F3A-B4232B023FDC}"/>
                </a:ext>
              </a:extLst>
            </p:cNvPr>
            <p:cNvGrpSpPr/>
            <p:nvPr/>
          </p:nvGrpSpPr>
          <p:grpSpPr>
            <a:xfrm>
              <a:off x="7234906" y="4869680"/>
              <a:ext cx="4773127" cy="1184588"/>
              <a:chOff x="7604177" y="4744258"/>
              <a:chExt cx="4773127" cy="1184588"/>
            </a:xfrm>
          </p:grpSpPr>
          <p:grpSp>
            <p:nvGrpSpPr>
              <p:cNvPr id="77" name="Gruppe 76">
                <a:extLst>
                  <a:ext uri="{FF2B5EF4-FFF2-40B4-BE49-F238E27FC236}">
                    <a16:creationId xmlns:a16="http://schemas.microsoft.com/office/drawing/2014/main" id="{1A9F9899-3B01-EF4A-2C26-D74B11485510}"/>
                  </a:ext>
                </a:extLst>
              </p:cNvPr>
              <p:cNvGrpSpPr/>
              <p:nvPr/>
            </p:nvGrpSpPr>
            <p:grpSpPr>
              <a:xfrm>
                <a:off x="8108183" y="4778345"/>
                <a:ext cx="4269121" cy="1150501"/>
                <a:chOff x="1865917" y="3190971"/>
                <a:chExt cx="4269121" cy="1150501"/>
              </a:xfrm>
            </p:grpSpPr>
            <p:sp>
              <p:nvSpPr>
                <p:cNvPr id="81" name="TextBox 7">
                  <a:extLst>
                    <a:ext uri="{FF2B5EF4-FFF2-40B4-BE49-F238E27FC236}">
                      <a16:creationId xmlns:a16="http://schemas.microsoft.com/office/drawing/2014/main" id="{F02D6EF5-9D42-645B-C232-4B7BBE0BE332}"/>
                    </a:ext>
                  </a:extLst>
                </p:cNvPr>
                <p:cNvSpPr txBox="1"/>
                <p:nvPr/>
              </p:nvSpPr>
              <p:spPr>
                <a:xfrm>
                  <a:off x="1866077" y="3190971"/>
                  <a:ext cx="335930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sz="1600" b="1" dirty="0">
                      <a:solidFill>
                        <a:schemeClr val="bg1"/>
                      </a:solidFill>
                      <a:latin typeface="Nunito Sans" pitchFamily="2" charset="77"/>
                    </a:rPr>
                    <a:t>Regionale prosjektmidler</a:t>
                  </a:r>
                </a:p>
              </p:txBody>
            </p:sp>
            <p:sp>
              <p:nvSpPr>
                <p:cNvPr id="82" name="TextBox 4">
                  <a:extLst>
                    <a:ext uri="{FF2B5EF4-FFF2-40B4-BE49-F238E27FC236}">
                      <a16:creationId xmlns:a16="http://schemas.microsoft.com/office/drawing/2014/main" id="{ED77D802-F5AC-7BAC-E2F2-DAC51BB82DA9}"/>
                    </a:ext>
                  </a:extLst>
                </p:cNvPr>
                <p:cNvSpPr txBox="1"/>
                <p:nvPr/>
              </p:nvSpPr>
              <p:spPr>
                <a:xfrm>
                  <a:off x="1865917" y="3510475"/>
                  <a:ext cx="426912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sz="1200" dirty="0">
                      <a:solidFill>
                        <a:schemeClr val="bg1"/>
                      </a:solidFill>
                      <a:latin typeface="Nunito Sans" pitchFamily="2" charset="77"/>
                    </a:rPr>
                    <a:t>Fortsatt være oppmerksom på relevante prosjekt regionalt, men prosjektets relevans og hvem som skal være prosjektsøker og –eier skal vurderes i fellesskap med Norsk Landbrukssamvirke og Norges Bondelag.  </a:t>
                  </a:r>
                </a:p>
              </p:txBody>
            </p:sp>
          </p:grpSp>
          <p:sp>
            <p:nvSpPr>
              <p:cNvPr id="79" name="Oval 20">
                <a:extLst>
                  <a:ext uri="{FF2B5EF4-FFF2-40B4-BE49-F238E27FC236}">
                    <a16:creationId xmlns:a16="http://schemas.microsoft.com/office/drawing/2014/main" id="{E3C90DE0-0752-A9A2-2296-406517161B8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04177" y="4744258"/>
                <a:ext cx="412029" cy="41202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52400" dist="50800" dir="5400000" algn="tl" rotWithShape="0">
                  <a:schemeClr val="bg1">
                    <a:lumMod val="85000"/>
                    <a:alpha val="44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Freeform 34">
                <a:extLst>
                  <a:ext uri="{FF2B5EF4-FFF2-40B4-BE49-F238E27FC236}">
                    <a16:creationId xmlns:a16="http://schemas.microsoft.com/office/drawing/2014/main" id="{F5026EAD-8498-DA07-2AED-634CF2B217A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693943" y="4847367"/>
                <a:ext cx="211067" cy="208995"/>
              </a:xfrm>
              <a:custGeom>
                <a:avLst/>
                <a:gdLst>
                  <a:gd name="T0" fmla="*/ 152118 w 45"/>
                  <a:gd name="T1" fmla="*/ 130034 h 45"/>
                  <a:gd name="T2" fmla="*/ 131374 w 45"/>
                  <a:gd name="T3" fmla="*/ 150566 h 45"/>
                  <a:gd name="T4" fmla="*/ 124460 w 45"/>
                  <a:gd name="T5" fmla="*/ 153988 h 45"/>
                  <a:gd name="T6" fmla="*/ 114088 w 45"/>
                  <a:gd name="T7" fmla="*/ 150566 h 45"/>
                  <a:gd name="T8" fmla="*/ 76059 w 45"/>
                  <a:gd name="T9" fmla="*/ 109503 h 45"/>
                  <a:gd name="T10" fmla="*/ 38029 w 45"/>
                  <a:gd name="T11" fmla="*/ 150566 h 45"/>
                  <a:gd name="T12" fmla="*/ 27658 w 45"/>
                  <a:gd name="T13" fmla="*/ 153988 h 45"/>
                  <a:gd name="T14" fmla="*/ 20743 w 45"/>
                  <a:gd name="T15" fmla="*/ 150566 h 45"/>
                  <a:gd name="T16" fmla="*/ 3457 w 45"/>
                  <a:gd name="T17" fmla="*/ 130034 h 45"/>
                  <a:gd name="T18" fmla="*/ 0 w 45"/>
                  <a:gd name="T19" fmla="*/ 123190 h 45"/>
                  <a:gd name="T20" fmla="*/ 3457 w 45"/>
                  <a:gd name="T21" fmla="*/ 112925 h 45"/>
                  <a:gd name="T22" fmla="*/ 41487 w 45"/>
                  <a:gd name="T23" fmla="*/ 75283 h 45"/>
                  <a:gd name="T24" fmla="*/ 3457 w 45"/>
                  <a:gd name="T25" fmla="*/ 37642 h 45"/>
                  <a:gd name="T26" fmla="*/ 0 w 45"/>
                  <a:gd name="T27" fmla="*/ 27376 h 45"/>
                  <a:gd name="T28" fmla="*/ 3457 w 45"/>
                  <a:gd name="T29" fmla="*/ 20532 h 45"/>
                  <a:gd name="T30" fmla="*/ 20743 w 45"/>
                  <a:gd name="T31" fmla="*/ 3422 h 45"/>
                  <a:gd name="T32" fmla="*/ 27658 w 45"/>
                  <a:gd name="T33" fmla="*/ 0 h 45"/>
                  <a:gd name="T34" fmla="*/ 38029 w 45"/>
                  <a:gd name="T35" fmla="*/ 3422 h 45"/>
                  <a:gd name="T36" fmla="*/ 76059 w 45"/>
                  <a:gd name="T37" fmla="*/ 41063 h 45"/>
                  <a:gd name="T38" fmla="*/ 114088 w 45"/>
                  <a:gd name="T39" fmla="*/ 3422 h 45"/>
                  <a:gd name="T40" fmla="*/ 124460 w 45"/>
                  <a:gd name="T41" fmla="*/ 0 h 45"/>
                  <a:gd name="T42" fmla="*/ 131374 w 45"/>
                  <a:gd name="T43" fmla="*/ 3422 h 45"/>
                  <a:gd name="T44" fmla="*/ 152118 w 45"/>
                  <a:gd name="T45" fmla="*/ 20532 h 45"/>
                  <a:gd name="T46" fmla="*/ 155575 w 45"/>
                  <a:gd name="T47" fmla="*/ 27376 h 45"/>
                  <a:gd name="T48" fmla="*/ 152118 w 45"/>
                  <a:gd name="T49" fmla="*/ 37642 h 45"/>
                  <a:gd name="T50" fmla="*/ 110631 w 45"/>
                  <a:gd name="T51" fmla="*/ 75283 h 45"/>
                  <a:gd name="T52" fmla="*/ 152118 w 45"/>
                  <a:gd name="T53" fmla="*/ 112925 h 45"/>
                  <a:gd name="T54" fmla="*/ 155575 w 45"/>
                  <a:gd name="T55" fmla="*/ 123190 h 45"/>
                  <a:gd name="T56" fmla="*/ 152118 w 45"/>
                  <a:gd name="T57" fmla="*/ 130034 h 4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45" h="45">
                    <a:moveTo>
                      <a:pt x="44" y="38"/>
                    </a:moveTo>
                    <a:cubicBezTo>
                      <a:pt x="38" y="44"/>
                      <a:pt x="38" y="44"/>
                      <a:pt x="38" y="44"/>
                    </a:cubicBezTo>
                    <a:cubicBezTo>
                      <a:pt x="38" y="44"/>
                      <a:pt x="37" y="45"/>
                      <a:pt x="36" y="45"/>
                    </a:cubicBezTo>
                    <a:cubicBezTo>
                      <a:pt x="35" y="45"/>
                      <a:pt x="34" y="44"/>
                      <a:pt x="33" y="44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0" y="44"/>
                      <a:pt x="9" y="45"/>
                      <a:pt x="8" y="45"/>
                    </a:cubicBezTo>
                    <a:cubicBezTo>
                      <a:pt x="7" y="45"/>
                      <a:pt x="7" y="44"/>
                      <a:pt x="6" y="44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0" y="38"/>
                      <a:pt x="0" y="37"/>
                      <a:pt x="0" y="36"/>
                    </a:cubicBezTo>
                    <a:cubicBezTo>
                      <a:pt x="0" y="35"/>
                      <a:pt x="0" y="34"/>
                      <a:pt x="1" y="33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10"/>
                      <a:pt x="0" y="9"/>
                      <a:pt x="0" y="8"/>
                    </a:cubicBezTo>
                    <a:cubicBezTo>
                      <a:pt x="0" y="7"/>
                      <a:pt x="0" y="6"/>
                      <a:pt x="1" y="6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0"/>
                      <a:pt x="7" y="0"/>
                      <a:pt x="8" y="0"/>
                    </a:cubicBezTo>
                    <a:cubicBezTo>
                      <a:pt x="9" y="0"/>
                      <a:pt x="10" y="0"/>
                      <a:pt x="11" y="1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4" y="0"/>
                      <a:pt x="35" y="0"/>
                      <a:pt x="36" y="0"/>
                    </a:cubicBezTo>
                    <a:cubicBezTo>
                      <a:pt x="37" y="0"/>
                      <a:pt x="38" y="0"/>
                      <a:pt x="38" y="1"/>
                    </a:cubicBezTo>
                    <a:cubicBezTo>
                      <a:pt x="44" y="6"/>
                      <a:pt x="44" y="6"/>
                      <a:pt x="44" y="6"/>
                    </a:cubicBezTo>
                    <a:cubicBezTo>
                      <a:pt x="44" y="6"/>
                      <a:pt x="45" y="7"/>
                      <a:pt x="45" y="8"/>
                    </a:cubicBezTo>
                    <a:cubicBezTo>
                      <a:pt x="45" y="9"/>
                      <a:pt x="44" y="10"/>
                      <a:pt x="44" y="11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44" y="33"/>
                      <a:pt x="44" y="33"/>
                      <a:pt x="44" y="33"/>
                    </a:cubicBezTo>
                    <a:cubicBezTo>
                      <a:pt x="44" y="34"/>
                      <a:pt x="45" y="35"/>
                      <a:pt x="45" y="36"/>
                    </a:cubicBezTo>
                    <a:cubicBezTo>
                      <a:pt x="45" y="37"/>
                      <a:pt x="44" y="38"/>
                      <a:pt x="44" y="38"/>
                    </a:cubicBezTo>
                    <a:close/>
                  </a:path>
                </a:pathLst>
              </a:custGeom>
              <a:solidFill>
                <a:srgbClr val="DB342D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0" name="TextBox 4">
            <a:extLst>
              <a:ext uri="{FF2B5EF4-FFF2-40B4-BE49-F238E27FC236}">
                <a16:creationId xmlns:a16="http://schemas.microsoft.com/office/drawing/2014/main" id="{6F5579D9-D909-40CC-C0C7-55C70F0FAA2A}"/>
              </a:ext>
            </a:extLst>
          </p:cNvPr>
          <p:cNvSpPr txBox="1"/>
          <p:nvPr/>
        </p:nvSpPr>
        <p:spPr>
          <a:xfrm>
            <a:off x="6667327" y="6516324"/>
            <a:ext cx="42691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solidFill>
                  <a:schemeClr val="bg1"/>
                </a:solidFill>
                <a:latin typeface="Nunito Sans" pitchFamily="2" charset="77"/>
              </a:rPr>
              <a:t>Foto: Nortura</a:t>
            </a:r>
          </a:p>
        </p:txBody>
      </p:sp>
      <p:pic>
        <p:nvPicPr>
          <p:cNvPr id="91" name="Bilde 90" descr="Et bilde som inneholder tekst, Font, Grafikk, skjermbilde&#10;&#10;Automatisk generert beskrivelse">
            <a:extLst>
              <a:ext uri="{FF2B5EF4-FFF2-40B4-BE49-F238E27FC236}">
                <a16:creationId xmlns:a16="http://schemas.microsoft.com/office/drawing/2014/main" id="{A22B60DB-5945-11E0-26DA-4C02D3A6A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665" y="170207"/>
            <a:ext cx="1839416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4577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2">
            <a:extLst>
              <a:ext uri="{FF2B5EF4-FFF2-40B4-BE49-F238E27FC236}">
                <a16:creationId xmlns:a16="http://schemas.microsoft.com/office/drawing/2014/main" id="{3CFE4F3D-A8B5-139A-D48A-83A7D3C710C9}"/>
              </a:ext>
            </a:extLst>
          </p:cNvPr>
          <p:cNvGrpSpPr/>
          <p:nvPr/>
        </p:nvGrpSpPr>
        <p:grpSpPr>
          <a:xfrm>
            <a:off x="543638" y="797947"/>
            <a:ext cx="4204997" cy="784831"/>
            <a:chOff x="543638" y="1199180"/>
            <a:chExt cx="4204997" cy="784831"/>
          </a:xfrm>
        </p:grpSpPr>
        <p:sp>
          <p:nvSpPr>
            <p:cNvPr id="5" name="TextBox 3">
              <a:extLst>
                <a:ext uri="{FF2B5EF4-FFF2-40B4-BE49-F238E27FC236}">
                  <a16:creationId xmlns:a16="http://schemas.microsoft.com/office/drawing/2014/main" id="{9CAD8BBD-F2A4-B9DF-5D19-4B11948AC8AB}"/>
                </a:ext>
              </a:extLst>
            </p:cNvPr>
            <p:cNvSpPr txBox="1"/>
            <p:nvPr/>
          </p:nvSpPr>
          <p:spPr>
            <a:xfrm>
              <a:off x="543638" y="1199180"/>
              <a:ext cx="4204997" cy="5963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3800"/>
                </a:lnSpc>
              </a:pPr>
              <a:r>
                <a:rPr lang="nb-NO" sz="3600" b="1" dirty="0">
                  <a:latin typeface="Nunito Sans" pitchFamily="2" charset="77"/>
                </a:rPr>
                <a:t>Regional inndeling</a:t>
              </a:r>
            </a:p>
          </p:txBody>
        </p:sp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252ED75F-D959-5B00-DC5E-F782CC1C6F43}"/>
                </a:ext>
              </a:extLst>
            </p:cNvPr>
            <p:cNvSpPr txBox="1"/>
            <p:nvPr/>
          </p:nvSpPr>
          <p:spPr>
            <a:xfrm>
              <a:off x="543638" y="1676234"/>
              <a:ext cx="36385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400" dirty="0">
                  <a:latin typeface="Nunito Sans" pitchFamily="2" charset="77"/>
                </a:rPr>
                <a:t>Overgang fra 7 til 6 regioner</a:t>
              </a:r>
            </a:p>
          </p:txBody>
        </p:sp>
      </p:grpSp>
      <p:pic>
        <p:nvPicPr>
          <p:cNvPr id="4" name="Bilde 3" descr="Et bilde som inneholder kart&#10;&#10;Automatisk generert beskrivelse">
            <a:extLst>
              <a:ext uri="{FF2B5EF4-FFF2-40B4-BE49-F238E27FC236}">
                <a16:creationId xmlns:a16="http://schemas.microsoft.com/office/drawing/2014/main" id="{472A792A-9A39-41CE-CAEF-C6F23F277C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54" y="797947"/>
            <a:ext cx="4261836" cy="6084000"/>
          </a:xfrm>
          <a:prstGeom prst="rect">
            <a:avLst/>
          </a:prstGeom>
        </p:spPr>
      </p:pic>
      <p:grpSp>
        <p:nvGrpSpPr>
          <p:cNvPr id="7" name="Gruppe 6">
            <a:extLst>
              <a:ext uri="{FF2B5EF4-FFF2-40B4-BE49-F238E27FC236}">
                <a16:creationId xmlns:a16="http://schemas.microsoft.com/office/drawing/2014/main" id="{B5282F00-1CFB-219A-C6AD-2FE39CFE0316}"/>
              </a:ext>
            </a:extLst>
          </p:cNvPr>
          <p:cNvGrpSpPr/>
          <p:nvPr/>
        </p:nvGrpSpPr>
        <p:grpSpPr>
          <a:xfrm>
            <a:off x="5494025" y="1970601"/>
            <a:ext cx="4697724" cy="4244475"/>
            <a:chOff x="7985025" y="1899221"/>
            <a:chExt cx="4697724" cy="4244475"/>
          </a:xfrm>
        </p:grpSpPr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B6AC27CF-ECF2-CACA-552E-84A887E56FFD}"/>
                </a:ext>
              </a:extLst>
            </p:cNvPr>
            <p:cNvGrpSpPr/>
            <p:nvPr/>
          </p:nvGrpSpPr>
          <p:grpSpPr>
            <a:xfrm>
              <a:off x="7985026" y="1899221"/>
              <a:ext cx="3922260" cy="545743"/>
              <a:chOff x="8155171" y="1842493"/>
              <a:chExt cx="4123763" cy="576000"/>
            </a:xfrm>
          </p:grpSpPr>
          <p:grpSp>
            <p:nvGrpSpPr>
              <p:cNvPr id="41" name="Group 23">
                <a:extLst>
                  <a:ext uri="{FF2B5EF4-FFF2-40B4-BE49-F238E27FC236}">
                    <a16:creationId xmlns:a16="http://schemas.microsoft.com/office/drawing/2014/main" id="{E69C466F-33A2-896B-1B19-F9048FC8F7B9}"/>
                  </a:ext>
                </a:extLst>
              </p:cNvPr>
              <p:cNvGrpSpPr/>
              <p:nvPr/>
            </p:nvGrpSpPr>
            <p:grpSpPr>
              <a:xfrm>
                <a:off x="8843393" y="1894211"/>
                <a:ext cx="3435541" cy="452301"/>
                <a:chOff x="9325297" y="2154705"/>
                <a:chExt cx="3435541" cy="452301"/>
              </a:xfrm>
            </p:grpSpPr>
            <p:sp>
              <p:nvSpPr>
                <p:cNvPr id="43" name="Rectangle 21">
                  <a:extLst>
                    <a:ext uri="{FF2B5EF4-FFF2-40B4-BE49-F238E27FC236}">
                      <a16:creationId xmlns:a16="http://schemas.microsoft.com/office/drawing/2014/main" id="{C0E2C180-F103-E505-9223-7639BD0CD346}"/>
                    </a:ext>
                  </a:extLst>
                </p:cNvPr>
                <p:cNvSpPr/>
                <p:nvPr/>
              </p:nvSpPr>
              <p:spPr>
                <a:xfrm>
                  <a:off x="9325298" y="2353631"/>
                  <a:ext cx="2417032" cy="253375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pPr>
                    <a:lnSpc>
                      <a:spcPct val="140000"/>
                    </a:lnSpc>
                  </a:pPr>
                  <a:r>
                    <a:rPr lang="nb-NO" sz="1200" i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Nunito Sans" pitchFamily="2" charset="0"/>
                    </a:rPr>
                    <a:t>Finnmark, Troms og Nordland</a:t>
                  </a:r>
                  <a:endParaRPr lang="nb-NO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Nunito Sans" pitchFamily="2" charset="0"/>
                  </a:endParaRPr>
                </a:p>
              </p:txBody>
            </p:sp>
            <p:sp>
              <p:nvSpPr>
                <p:cNvPr id="44" name="TextBox 22">
                  <a:extLst>
                    <a:ext uri="{FF2B5EF4-FFF2-40B4-BE49-F238E27FC236}">
                      <a16:creationId xmlns:a16="http://schemas.microsoft.com/office/drawing/2014/main" id="{812C3D31-D6CA-6B75-604C-86AC6B10DB5F}"/>
                    </a:ext>
                  </a:extLst>
                </p:cNvPr>
                <p:cNvSpPr txBox="1"/>
                <p:nvPr/>
              </p:nvSpPr>
              <p:spPr>
                <a:xfrm>
                  <a:off x="9325297" y="2154705"/>
                  <a:ext cx="3435541" cy="25987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nb-NO" sz="1600" spc="100" dirty="0">
                      <a:latin typeface="Nunito Sans" pitchFamily="2" charset="0"/>
                    </a:rPr>
                    <a:t>Landbrukssamvirke Nord</a:t>
                  </a:r>
                </a:p>
              </p:txBody>
            </p:sp>
          </p:grpSp>
          <p:pic>
            <p:nvPicPr>
              <p:cNvPr id="42" name="Bilde 41" descr="Et bilde som inneholder skjermbilde, Grafikk, design&#10;&#10;Automatisk generert beskrivelse">
                <a:extLst>
                  <a:ext uri="{FF2B5EF4-FFF2-40B4-BE49-F238E27FC236}">
                    <a16:creationId xmlns:a16="http://schemas.microsoft.com/office/drawing/2014/main" id="{F22E3FF6-0BF2-5F34-C400-76D3FC3733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55171" y="1842493"/>
                <a:ext cx="768211" cy="576000"/>
              </a:xfrm>
              <a:prstGeom prst="rect">
                <a:avLst/>
              </a:prstGeom>
            </p:spPr>
          </p:pic>
        </p:grpSp>
        <p:grpSp>
          <p:nvGrpSpPr>
            <p:cNvPr id="9" name="Gruppe 8">
              <a:extLst>
                <a:ext uri="{FF2B5EF4-FFF2-40B4-BE49-F238E27FC236}">
                  <a16:creationId xmlns:a16="http://schemas.microsoft.com/office/drawing/2014/main" id="{B25B88D6-F7FB-0066-6945-F43DB903F8D1}"/>
                </a:ext>
              </a:extLst>
            </p:cNvPr>
            <p:cNvGrpSpPr/>
            <p:nvPr/>
          </p:nvGrpSpPr>
          <p:grpSpPr>
            <a:xfrm>
              <a:off x="7985027" y="2630741"/>
              <a:ext cx="3387829" cy="545743"/>
              <a:chOff x="8155172" y="2562119"/>
              <a:chExt cx="3561876" cy="576000"/>
            </a:xfrm>
          </p:grpSpPr>
          <p:pic>
            <p:nvPicPr>
              <p:cNvPr id="37" name="Bilde 36" descr="Et bilde som inneholder skjermbilde, Grafikk, design&#10;&#10;Automatisk generert beskrivelse">
                <a:extLst>
                  <a:ext uri="{FF2B5EF4-FFF2-40B4-BE49-F238E27FC236}">
                    <a16:creationId xmlns:a16="http://schemas.microsoft.com/office/drawing/2014/main" id="{90669589-1E51-31A3-52BF-5A13E95DFF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55172" y="2562119"/>
                <a:ext cx="768210" cy="576000"/>
              </a:xfrm>
              <a:prstGeom prst="rect">
                <a:avLst/>
              </a:prstGeom>
            </p:spPr>
          </p:pic>
          <p:grpSp>
            <p:nvGrpSpPr>
              <p:cNvPr id="38" name="Group 23">
                <a:extLst>
                  <a:ext uri="{FF2B5EF4-FFF2-40B4-BE49-F238E27FC236}">
                    <a16:creationId xmlns:a16="http://schemas.microsoft.com/office/drawing/2014/main" id="{D7D6A673-7AFC-42A6-F67D-E1816FB5A2E4}"/>
                  </a:ext>
                </a:extLst>
              </p:cNvPr>
              <p:cNvGrpSpPr/>
              <p:nvPr/>
            </p:nvGrpSpPr>
            <p:grpSpPr>
              <a:xfrm>
                <a:off x="8843393" y="2622146"/>
                <a:ext cx="2873655" cy="452302"/>
                <a:chOff x="9325297" y="2154705"/>
                <a:chExt cx="2873655" cy="452302"/>
              </a:xfrm>
            </p:grpSpPr>
            <p:sp>
              <p:nvSpPr>
                <p:cNvPr id="39" name="Rectangle 21">
                  <a:extLst>
                    <a:ext uri="{FF2B5EF4-FFF2-40B4-BE49-F238E27FC236}">
                      <a16:creationId xmlns:a16="http://schemas.microsoft.com/office/drawing/2014/main" id="{FB05463F-C212-1963-E2EB-A1F58EAE26C8}"/>
                    </a:ext>
                  </a:extLst>
                </p:cNvPr>
                <p:cNvSpPr/>
                <p:nvPr/>
              </p:nvSpPr>
              <p:spPr>
                <a:xfrm>
                  <a:off x="9325298" y="2353631"/>
                  <a:ext cx="2417032" cy="253376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pPr>
                    <a:lnSpc>
                      <a:spcPct val="140000"/>
                    </a:lnSpc>
                  </a:pPr>
                  <a:r>
                    <a:rPr lang="nb-NO" sz="1200" i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Nunito Sans" pitchFamily="2" charset="0"/>
                    </a:rPr>
                    <a:t>Trøndelag, Møre og Romsdal</a:t>
                  </a:r>
                  <a:endParaRPr lang="nb-NO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Nunito Sans" pitchFamily="2" charset="0"/>
                  </a:endParaRPr>
                </a:p>
              </p:txBody>
            </p:sp>
            <p:sp>
              <p:nvSpPr>
                <p:cNvPr id="40" name="TextBox 22">
                  <a:extLst>
                    <a:ext uri="{FF2B5EF4-FFF2-40B4-BE49-F238E27FC236}">
                      <a16:creationId xmlns:a16="http://schemas.microsoft.com/office/drawing/2014/main" id="{877EFF66-9DE1-95AC-4BD8-1F026110F64C}"/>
                    </a:ext>
                  </a:extLst>
                </p:cNvPr>
                <p:cNvSpPr txBox="1"/>
                <p:nvPr/>
              </p:nvSpPr>
              <p:spPr>
                <a:xfrm>
                  <a:off x="9325297" y="2154705"/>
                  <a:ext cx="2873655" cy="25987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nb-NO" sz="1600" spc="100" dirty="0">
                      <a:latin typeface="Nunito Sans" pitchFamily="2" charset="0"/>
                    </a:rPr>
                    <a:t>Landbrukssamvirke Midt</a:t>
                  </a:r>
                </a:p>
              </p:txBody>
            </p:sp>
          </p:grpSp>
        </p:grpSp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EDB7DBB7-92FC-360D-CFD7-8E20A7B94103}"/>
                </a:ext>
              </a:extLst>
            </p:cNvPr>
            <p:cNvGrpSpPr/>
            <p:nvPr/>
          </p:nvGrpSpPr>
          <p:grpSpPr>
            <a:xfrm>
              <a:off x="7986185" y="3379603"/>
              <a:ext cx="3386671" cy="545743"/>
              <a:chOff x="8156390" y="3300049"/>
              <a:chExt cx="3560658" cy="576000"/>
            </a:xfrm>
          </p:grpSpPr>
          <p:grpSp>
            <p:nvGrpSpPr>
              <p:cNvPr id="33" name="Group 23">
                <a:extLst>
                  <a:ext uri="{FF2B5EF4-FFF2-40B4-BE49-F238E27FC236}">
                    <a16:creationId xmlns:a16="http://schemas.microsoft.com/office/drawing/2014/main" id="{55A15796-7D99-83BD-3C04-6C5A5B0CFD91}"/>
                  </a:ext>
                </a:extLst>
              </p:cNvPr>
              <p:cNvGrpSpPr/>
              <p:nvPr/>
            </p:nvGrpSpPr>
            <p:grpSpPr>
              <a:xfrm>
                <a:off x="8843393" y="3347627"/>
                <a:ext cx="2873655" cy="452302"/>
                <a:chOff x="9325297" y="2154705"/>
                <a:chExt cx="2873655" cy="452302"/>
              </a:xfrm>
            </p:grpSpPr>
            <p:sp>
              <p:nvSpPr>
                <p:cNvPr id="35" name="Rectangle 21">
                  <a:extLst>
                    <a:ext uri="{FF2B5EF4-FFF2-40B4-BE49-F238E27FC236}">
                      <a16:creationId xmlns:a16="http://schemas.microsoft.com/office/drawing/2014/main" id="{AACCA8E5-09B0-AD05-6EDE-C0CF6FA8C797}"/>
                    </a:ext>
                  </a:extLst>
                </p:cNvPr>
                <p:cNvSpPr/>
                <p:nvPr/>
              </p:nvSpPr>
              <p:spPr>
                <a:xfrm>
                  <a:off x="9325298" y="2353631"/>
                  <a:ext cx="2417032" cy="253376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pPr>
                    <a:lnSpc>
                      <a:spcPct val="140000"/>
                    </a:lnSpc>
                  </a:pPr>
                  <a:r>
                    <a:rPr lang="nb-NO" sz="1200" i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Nunito Sans" pitchFamily="2" charset="0"/>
                    </a:rPr>
                    <a:t>Vestland</a:t>
                  </a:r>
                  <a:endParaRPr lang="nb-NO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Nunito Sans" pitchFamily="2" charset="0"/>
                  </a:endParaRPr>
                </a:p>
              </p:txBody>
            </p:sp>
            <p:sp>
              <p:nvSpPr>
                <p:cNvPr id="36" name="TextBox 22">
                  <a:extLst>
                    <a:ext uri="{FF2B5EF4-FFF2-40B4-BE49-F238E27FC236}">
                      <a16:creationId xmlns:a16="http://schemas.microsoft.com/office/drawing/2014/main" id="{D4A8B36B-8F8C-4F55-3898-F027D2CE7D5C}"/>
                    </a:ext>
                  </a:extLst>
                </p:cNvPr>
                <p:cNvSpPr txBox="1"/>
                <p:nvPr/>
              </p:nvSpPr>
              <p:spPr>
                <a:xfrm>
                  <a:off x="9325297" y="2154705"/>
                  <a:ext cx="2873655" cy="25987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nb-NO" sz="1600" spc="100" dirty="0">
                      <a:latin typeface="Nunito Sans" pitchFamily="2" charset="0"/>
                    </a:rPr>
                    <a:t>Landbrukssamvirke Vest</a:t>
                  </a:r>
                </a:p>
              </p:txBody>
            </p:sp>
          </p:grpSp>
          <p:pic>
            <p:nvPicPr>
              <p:cNvPr id="34" name="Bilde 33" descr="Et bilde som inneholder skjermbilde, Grafikk, design&#10;&#10;Automatisk generert beskrivelse">
                <a:extLst>
                  <a:ext uri="{FF2B5EF4-FFF2-40B4-BE49-F238E27FC236}">
                    <a16:creationId xmlns:a16="http://schemas.microsoft.com/office/drawing/2014/main" id="{73ED2146-C831-31F9-8533-05CC74CF55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56390" y="3300049"/>
                <a:ext cx="768210" cy="576000"/>
              </a:xfrm>
              <a:prstGeom prst="rect">
                <a:avLst/>
              </a:prstGeom>
            </p:spPr>
          </p:pic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2B78EDDD-3C08-8530-0D8A-F1900FAB8C0C}"/>
                </a:ext>
              </a:extLst>
            </p:cNvPr>
            <p:cNvGrpSpPr/>
            <p:nvPr/>
          </p:nvGrpSpPr>
          <p:grpSpPr>
            <a:xfrm>
              <a:off x="7985026" y="4111241"/>
              <a:ext cx="3387830" cy="545743"/>
              <a:chOff x="8155171" y="4019800"/>
              <a:chExt cx="3561877" cy="576000"/>
            </a:xfrm>
          </p:grpSpPr>
          <p:grpSp>
            <p:nvGrpSpPr>
              <p:cNvPr id="29" name="Group 23">
                <a:extLst>
                  <a:ext uri="{FF2B5EF4-FFF2-40B4-BE49-F238E27FC236}">
                    <a16:creationId xmlns:a16="http://schemas.microsoft.com/office/drawing/2014/main" id="{7398E8AE-E536-3E4B-175F-3FB2A79C13FC}"/>
                  </a:ext>
                </a:extLst>
              </p:cNvPr>
              <p:cNvGrpSpPr/>
              <p:nvPr/>
            </p:nvGrpSpPr>
            <p:grpSpPr>
              <a:xfrm>
                <a:off x="8843393" y="4075562"/>
                <a:ext cx="2873655" cy="452302"/>
                <a:chOff x="9325297" y="2154705"/>
                <a:chExt cx="2873655" cy="452302"/>
              </a:xfrm>
            </p:grpSpPr>
            <p:sp>
              <p:nvSpPr>
                <p:cNvPr id="31" name="Rectangle 21">
                  <a:extLst>
                    <a:ext uri="{FF2B5EF4-FFF2-40B4-BE49-F238E27FC236}">
                      <a16:creationId xmlns:a16="http://schemas.microsoft.com/office/drawing/2014/main" id="{636A0E0A-46B8-6778-F067-C4E0DB925821}"/>
                    </a:ext>
                  </a:extLst>
                </p:cNvPr>
                <p:cNvSpPr/>
                <p:nvPr/>
              </p:nvSpPr>
              <p:spPr>
                <a:xfrm>
                  <a:off x="9325298" y="2353631"/>
                  <a:ext cx="2417032" cy="253376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pPr>
                    <a:lnSpc>
                      <a:spcPct val="140000"/>
                    </a:lnSpc>
                  </a:pPr>
                  <a:r>
                    <a:rPr lang="nb-NO" sz="1200" i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Nunito Sans" pitchFamily="2" charset="0"/>
                    </a:rPr>
                    <a:t>Rogaland og Agder</a:t>
                  </a:r>
                  <a:endParaRPr lang="nb-NO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Nunito Sans" pitchFamily="2" charset="0"/>
                  </a:endParaRPr>
                </a:p>
              </p:txBody>
            </p:sp>
            <p:sp>
              <p:nvSpPr>
                <p:cNvPr id="32" name="TextBox 22">
                  <a:extLst>
                    <a:ext uri="{FF2B5EF4-FFF2-40B4-BE49-F238E27FC236}">
                      <a16:creationId xmlns:a16="http://schemas.microsoft.com/office/drawing/2014/main" id="{23AB8A74-FD95-A62E-4E18-95C796324B3A}"/>
                    </a:ext>
                  </a:extLst>
                </p:cNvPr>
                <p:cNvSpPr txBox="1"/>
                <p:nvPr/>
              </p:nvSpPr>
              <p:spPr>
                <a:xfrm>
                  <a:off x="9325297" y="2154705"/>
                  <a:ext cx="2873655" cy="25987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nb-NO" sz="1600" spc="100" dirty="0">
                      <a:latin typeface="Nunito Sans" pitchFamily="2" charset="0"/>
                    </a:rPr>
                    <a:t>Landbrukssamvirke Sør</a:t>
                  </a:r>
                </a:p>
              </p:txBody>
            </p:sp>
          </p:grpSp>
          <p:pic>
            <p:nvPicPr>
              <p:cNvPr id="30" name="Bilde 29" descr="Et bilde som inneholder skjermbilde, Grafikk, Symmetri, design&#10;&#10;Automatisk generert beskrivelse">
                <a:extLst>
                  <a:ext uri="{FF2B5EF4-FFF2-40B4-BE49-F238E27FC236}">
                    <a16:creationId xmlns:a16="http://schemas.microsoft.com/office/drawing/2014/main" id="{7824A86B-8B6A-64FC-457E-631D82B647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55171" y="4019800"/>
                <a:ext cx="768210" cy="576000"/>
              </a:xfrm>
              <a:prstGeom prst="rect">
                <a:avLst/>
              </a:prstGeom>
            </p:spPr>
          </p:pic>
        </p:grpSp>
        <p:grpSp>
          <p:nvGrpSpPr>
            <p:cNvPr id="13" name="Group 23">
              <a:extLst>
                <a:ext uri="{FF2B5EF4-FFF2-40B4-BE49-F238E27FC236}">
                  <a16:creationId xmlns:a16="http://schemas.microsoft.com/office/drawing/2014/main" id="{FA7883FE-3C8A-130A-D4D5-D6D115A865C8}"/>
                </a:ext>
              </a:extLst>
            </p:cNvPr>
            <p:cNvGrpSpPr/>
            <p:nvPr/>
          </p:nvGrpSpPr>
          <p:grpSpPr>
            <a:xfrm>
              <a:off x="8638457" y="4912096"/>
              <a:ext cx="4044292" cy="428542"/>
              <a:chOff x="9325297" y="2154705"/>
              <a:chExt cx="4252065" cy="452301"/>
            </a:xfrm>
          </p:grpSpPr>
          <p:sp>
            <p:nvSpPr>
              <p:cNvPr id="27" name="Rectangle 21">
                <a:extLst>
                  <a:ext uri="{FF2B5EF4-FFF2-40B4-BE49-F238E27FC236}">
                    <a16:creationId xmlns:a16="http://schemas.microsoft.com/office/drawing/2014/main" id="{361A8F8F-2808-D328-1F9F-9A611274EC80}"/>
                  </a:ext>
                </a:extLst>
              </p:cNvPr>
              <p:cNvSpPr/>
              <p:nvPr/>
            </p:nvSpPr>
            <p:spPr>
              <a:xfrm>
                <a:off x="9325297" y="2353631"/>
                <a:ext cx="4252065" cy="253375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nb-NO" sz="1200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Nunito Sans" pitchFamily="2" charset="0"/>
                  </a:rPr>
                  <a:t>Oslo, Akershus, Østfold, Vestfold, Buskerud og Telemark</a:t>
                </a:r>
                <a:endParaRPr lang="nb-NO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 Sans" pitchFamily="2" charset="0"/>
                </a:endParaRPr>
              </a:p>
            </p:txBody>
          </p:sp>
          <p:sp>
            <p:nvSpPr>
              <p:cNvPr id="28" name="TextBox 22">
                <a:extLst>
                  <a:ext uri="{FF2B5EF4-FFF2-40B4-BE49-F238E27FC236}">
                    <a16:creationId xmlns:a16="http://schemas.microsoft.com/office/drawing/2014/main" id="{565F7CE2-F617-97D3-E146-B861BB7D3990}"/>
                  </a:ext>
                </a:extLst>
              </p:cNvPr>
              <p:cNvSpPr txBox="1"/>
              <p:nvPr/>
            </p:nvSpPr>
            <p:spPr>
              <a:xfrm>
                <a:off x="9325297" y="2154705"/>
                <a:ext cx="2873655" cy="2598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1600" spc="100" dirty="0">
                    <a:latin typeface="Nunito Sans" pitchFamily="2" charset="0"/>
                  </a:rPr>
                  <a:t>Landbrukssamvirke Øst</a:t>
                </a:r>
              </a:p>
            </p:txBody>
          </p:sp>
        </p:grpSp>
        <p:grpSp>
          <p:nvGrpSpPr>
            <p:cNvPr id="14" name="Group 23">
              <a:extLst>
                <a:ext uri="{FF2B5EF4-FFF2-40B4-BE49-F238E27FC236}">
                  <a16:creationId xmlns:a16="http://schemas.microsoft.com/office/drawing/2014/main" id="{668209F6-E919-632A-1B09-626FD0F19A73}"/>
                </a:ext>
              </a:extLst>
            </p:cNvPr>
            <p:cNvGrpSpPr/>
            <p:nvPr/>
          </p:nvGrpSpPr>
          <p:grpSpPr>
            <a:xfrm>
              <a:off x="8638459" y="5651489"/>
              <a:ext cx="3342566" cy="428543"/>
              <a:chOff x="9325297" y="2154705"/>
              <a:chExt cx="3514287" cy="452302"/>
            </a:xfrm>
          </p:grpSpPr>
          <p:sp>
            <p:nvSpPr>
              <p:cNvPr id="25" name="Rectangle 21">
                <a:extLst>
                  <a:ext uri="{FF2B5EF4-FFF2-40B4-BE49-F238E27FC236}">
                    <a16:creationId xmlns:a16="http://schemas.microsoft.com/office/drawing/2014/main" id="{4FBA1EE6-39AD-FBA0-2FDC-334088F8FD59}"/>
                  </a:ext>
                </a:extLst>
              </p:cNvPr>
              <p:cNvSpPr/>
              <p:nvPr/>
            </p:nvSpPr>
            <p:spPr>
              <a:xfrm>
                <a:off x="9325298" y="2353631"/>
                <a:ext cx="2417032" cy="253376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nb-NO" sz="1200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Nunito Sans" pitchFamily="2" charset="0"/>
                  </a:rPr>
                  <a:t>Innlandet</a:t>
                </a:r>
                <a:endParaRPr lang="nb-NO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 Sans" pitchFamily="2" charset="0"/>
                </a:endParaRPr>
              </a:p>
            </p:txBody>
          </p:sp>
          <p:sp>
            <p:nvSpPr>
              <p:cNvPr id="26" name="TextBox 22">
                <a:extLst>
                  <a:ext uri="{FF2B5EF4-FFF2-40B4-BE49-F238E27FC236}">
                    <a16:creationId xmlns:a16="http://schemas.microsoft.com/office/drawing/2014/main" id="{FAF187CD-464E-94E2-60E4-4A1815121F71}"/>
                  </a:ext>
                </a:extLst>
              </p:cNvPr>
              <p:cNvSpPr txBox="1"/>
              <p:nvPr/>
            </p:nvSpPr>
            <p:spPr>
              <a:xfrm>
                <a:off x="9325297" y="2154705"/>
                <a:ext cx="3514287" cy="2598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1600" spc="100" dirty="0">
                    <a:latin typeface="Nunito Sans" pitchFamily="2" charset="0"/>
                  </a:rPr>
                  <a:t>Landbrukssamvirke Innlandet</a:t>
                </a:r>
              </a:p>
            </p:txBody>
          </p:sp>
        </p:grpSp>
        <p:pic>
          <p:nvPicPr>
            <p:cNvPr id="15" name="Bilde 14" descr="Et bilde som inneholder Grafikk, rød, skjermbilde, grafisk design&#10;&#10;Automatisk generert beskrivelse">
              <a:extLst>
                <a:ext uri="{FF2B5EF4-FFF2-40B4-BE49-F238E27FC236}">
                  <a16:creationId xmlns:a16="http://schemas.microsoft.com/office/drawing/2014/main" id="{5943625C-18AE-638F-81B1-7E078B99F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5025" y="4858704"/>
              <a:ext cx="730672" cy="545743"/>
            </a:xfrm>
            <a:prstGeom prst="rect">
              <a:avLst/>
            </a:prstGeom>
          </p:spPr>
        </p:pic>
        <p:pic>
          <p:nvPicPr>
            <p:cNvPr id="24" name="Bilde 23" descr="Et bilde som inneholder skjermbilde, Grafikk, design&#10;&#10;Automatisk generert beskrivelse">
              <a:extLst>
                <a:ext uri="{FF2B5EF4-FFF2-40B4-BE49-F238E27FC236}">
                  <a16:creationId xmlns:a16="http://schemas.microsoft.com/office/drawing/2014/main" id="{967BE932-772B-2C3E-D666-3A443CE9C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5025" y="5597953"/>
              <a:ext cx="730672" cy="545743"/>
            </a:xfrm>
            <a:prstGeom prst="rect">
              <a:avLst/>
            </a:prstGeom>
          </p:spPr>
        </p:pic>
      </p:grpSp>
      <p:pic>
        <p:nvPicPr>
          <p:cNvPr id="45" name="Bilde 44" descr="Et bilde som inneholder tekst&#10;&#10;Automatisk generert beskrivelse">
            <a:extLst>
              <a:ext uri="{FF2B5EF4-FFF2-40B4-BE49-F238E27FC236}">
                <a16:creationId xmlns:a16="http://schemas.microsoft.com/office/drawing/2014/main" id="{E1E3025D-15D4-794C-5661-2F4236FC61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261" y="369269"/>
            <a:ext cx="1839415" cy="504000"/>
          </a:xfrm>
          <a:prstGeom prst="rect">
            <a:avLst/>
          </a:prstGeom>
        </p:spPr>
      </p:pic>
      <p:sp>
        <p:nvSpPr>
          <p:cNvPr id="47" name="Freeform 42">
            <a:extLst>
              <a:ext uri="{FF2B5EF4-FFF2-40B4-BE49-F238E27FC236}">
                <a16:creationId xmlns:a16="http://schemas.microsoft.com/office/drawing/2014/main" id="{962551D9-C423-B0C7-1465-B35EEA605908}"/>
              </a:ext>
            </a:extLst>
          </p:cNvPr>
          <p:cNvSpPr/>
          <p:nvPr/>
        </p:nvSpPr>
        <p:spPr>
          <a:xfrm flipH="1">
            <a:off x="8792011" y="4345618"/>
            <a:ext cx="396000" cy="11508"/>
          </a:xfrm>
          <a:custGeom>
            <a:avLst/>
            <a:gdLst>
              <a:gd name="connsiteX0" fmla="*/ 577550 w 577550"/>
              <a:gd name="connsiteY0" fmla="*/ 0 h 11508"/>
              <a:gd name="connsiteX1" fmla="*/ 0 w 577550"/>
              <a:gd name="connsiteY1" fmla="*/ 0 h 11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7550" h="11508">
                <a:moveTo>
                  <a:pt x="577550" y="0"/>
                </a:moveTo>
                <a:lnTo>
                  <a:pt x="0" y="0"/>
                </a:lnTo>
              </a:path>
            </a:pathLst>
          </a:custGeom>
          <a:ln w="12700" cap="rnd">
            <a:solidFill>
              <a:srgbClr val="D9042B"/>
            </a:solidFill>
            <a:prstDash val="solid"/>
            <a:round/>
            <a:headEnd type="oval" w="sm" len="sm"/>
            <a:tailEnd type="oval" w="sm" len="sm"/>
          </a:ln>
        </p:spPr>
        <p:txBody>
          <a:bodyPr rtlCol="0" anchor="ctr"/>
          <a:lstStyle/>
          <a:p>
            <a:endParaRPr lang="en-EG" dirty="0"/>
          </a:p>
        </p:txBody>
      </p:sp>
      <p:sp>
        <p:nvSpPr>
          <p:cNvPr id="48" name="Rectangle 21">
            <a:extLst>
              <a:ext uri="{FF2B5EF4-FFF2-40B4-BE49-F238E27FC236}">
                <a16:creationId xmlns:a16="http://schemas.microsoft.com/office/drawing/2014/main" id="{F3116713-757C-D931-4DFF-343E1272588C}"/>
              </a:ext>
            </a:extLst>
          </p:cNvPr>
          <p:cNvSpPr/>
          <p:nvPr/>
        </p:nvSpPr>
        <p:spPr>
          <a:xfrm>
            <a:off x="9416286" y="4210282"/>
            <a:ext cx="2298926" cy="4570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40000"/>
              </a:lnSpc>
            </a:pPr>
            <a:r>
              <a:rPr lang="nb-NO" sz="1100" i="0" dirty="0">
                <a:solidFill>
                  <a:srgbClr val="D9042B"/>
                </a:solidFill>
                <a:effectLst/>
                <a:latin typeface="Nunito Sans" pitchFamily="2" charset="0"/>
              </a:rPr>
              <a:t>Sammenslåing av landbruksrådene Rogaland </a:t>
            </a:r>
            <a:r>
              <a:rPr lang="nb-NO" sz="1100" dirty="0">
                <a:solidFill>
                  <a:srgbClr val="D9042B"/>
                </a:solidFill>
                <a:latin typeface="Nunito Sans" pitchFamily="2" charset="0"/>
              </a:rPr>
              <a:t>og Agder</a:t>
            </a:r>
          </a:p>
        </p:txBody>
      </p:sp>
    </p:spTree>
    <p:extLst>
      <p:ext uri="{BB962C8B-B14F-4D97-AF65-F5344CB8AC3E}">
        <p14:creationId xmlns:p14="http://schemas.microsoft.com/office/powerpoint/2010/main" val="146422960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12">
            <a:extLst>
              <a:ext uri="{FF2B5EF4-FFF2-40B4-BE49-F238E27FC236}">
                <a16:creationId xmlns:a16="http://schemas.microsoft.com/office/drawing/2014/main" id="{0B395683-AD90-1618-7F81-5FA14077A5F1}"/>
              </a:ext>
            </a:extLst>
          </p:cNvPr>
          <p:cNvSpPr/>
          <p:nvPr/>
        </p:nvSpPr>
        <p:spPr>
          <a:xfrm>
            <a:off x="9005307" y="5240942"/>
            <a:ext cx="2310391" cy="676800"/>
          </a:xfrm>
          <a:prstGeom prst="roundRect">
            <a:avLst>
              <a:gd name="adj" fmla="val 7260"/>
            </a:avLst>
          </a:prstGeom>
          <a:noFill/>
          <a:ln>
            <a:solidFill>
              <a:srgbClr val="00736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5" tIns="45723" rIns="91445" bIns="45723" rtlCol="0" anchor="ctr"/>
          <a:lstStyle/>
          <a:p>
            <a:pPr algn="ctr"/>
            <a:endParaRPr lang="bg-BG" sz="900"/>
          </a:p>
        </p:txBody>
      </p:sp>
      <p:sp>
        <p:nvSpPr>
          <p:cNvPr id="28" name="Rounded Rectangle 12">
            <a:extLst>
              <a:ext uri="{FF2B5EF4-FFF2-40B4-BE49-F238E27FC236}">
                <a16:creationId xmlns:a16="http://schemas.microsoft.com/office/drawing/2014/main" id="{703522D5-F285-88E2-7384-6A8C5976BC80}"/>
              </a:ext>
            </a:extLst>
          </p:cNvPr>
          <p:cNvSpPr/>
          <p:nvPr/>
        </p:nvSpPr>
        <p:spPr>
          <a:xfrm>
            <a:off x="891760" y="2929267"/>
            <a:ext cx="2730761" cy="676800"/>
          </a:xfrm>
          <a:prstGeom prst="roundRect">
            <a:avLst>
              <a:gd name="adj" fmla="val 7260"/>
            </a:avLst>
          </a:prstGeom>
          <a:noFill/>
          <a:ln>
            <a:solidFill>
              <a:srgbClr val="82A85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5" tIns="45723" rIns="91445" bIns="45723" rtlCol="0" anchor="ctr"/>
          <a:lstStyle/>
          <a:p>
            <a:pPr algn="ctr"/>
            <a:endParaRPr lang="bg-BG" sz="900"/>
          </a:p>
        </p:txBody>
      </p:sp>
      <p:sp>
        <p:nvSpPr>
          <p:cNvPr id="20" name="Rounded Rectangle 12">
            <a:extLst>
              <a:ext uri="{FF2B5EF4-FFF2-40B4-BE49-F238E27FC236}">
                <a16:creationId xmlns:a16="http://schemas.microsoft.com/office/drawing/2014/main" id="{6126DA04-4025-17FB-4353-11C0A513EE26}"/>
              </a:ext>
            </a:extLst>
          </p:cNvPr>
          <p:cNvSpPr/>
          <p:nvPr/>
        </p:nvSpPr>
        <p:spPr>
          <a:xfrm>
            <a:off x="4784155" y="4120525"/>
            <a:ext cx="2474849" cy="676800"/>
          </a:xfrm>
          <a:prstGeom prst="roundRect">
            <a:avLst>
              <a:gd name="adj" fmla="val 7260"/>
            </a:avLst>
          </a:prstGeom>
          <a:noFill/>
          <a:ln>
            <a:solidFill>
              <a:srgbClr val="F2870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5" tIns="45723" rIns="91445" bIns="45723" rtlCol="0" anchor="ctr"/>
          <a:lstStyle/>
          <a:p>
            <a:pPr algn="ctr"/>
            <a:endParaRPr lang="bg-BG" sz="900"/>
          </a:p>
        </p:txBody>
      </p:sp>
      <p:sp>
        <p:nvSpPr>
          <p:cNvPr id="19" name="Rounded Rectangle 34">
            <a:extLst>
              <a:ext uri="{FF2B5EF4-FFF2-40B4-BE49-F238E27FC236}">
                <a16:creationId xmlns:a16="http://schemas.microsoft.com/office/drawing/2014/main" id="{EDA26C86-D48B-FC43-A631-8C8BEC39217D}"/>
              </a:ext>
            </a:extLst>
          </p:cNvPr>
          <p:cNvSpPr/>
          <p:nvPr/>
        </p:nvSpPr>
        <p:spPr>
          <a:xfrm>
            <a:off x="7424916" y="1104588"/>
            <a:ext cx="3890783" cy="2341438"/>
          </a:xfrm>
          <a:prstGeom prst="roundRect">
            <a:avLst>
              <a:gd name="adj" fmla="val 7260"/>
            </a:avLst>
          </a:prstGeom>
          <a:noFill/>
          <a:ln>
            <a:solidFill>
              <a:srgbClr val="5A753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5" tIns="45723" rIns="91445" bIns="45723" rtlCol="0" anchor="ctr"/>
          <a:lstStyle/>
          <a:p>
            <a:pPr algn="ctr"/>
            <a:endParaRPr lang="bg-BG" sz="900"/>
          </a:p>
        </p:txBody>
      </p:sp>
      <p:grpSp>
        <p:nvGrpSpPr>
          <p:cNvPr id="2" name="Gruppe 1">
            <a:extLst>
              <a:ext uri="{FF2B5EF4-FFF2-40B4-BE49-F238E27FC236}">
                <a16:creationId xmlns:a16="http://schemas.microsoft.com/office/drawing/2014/main" id="{D7486FC1-FC43-3011-592A-E5616C0EF70B}"/>
              </a:ext>
            </a:extLst>
          </p:cNvPr>
          <p:cNvGrpSpPr/>
          <p:nvPr/>
        </p:nvGrpSpPr>
        <p:grpSpPr>
          <a:xfrm>
            <a:off x="543638" y="797947"/>
            <a:ext cx="3638550" cy="784831"/>
            <a:chOff x="543638" y="1199180"/>
            <a:chExt cx="3638550" cy="784831"/>
          </a:xfrm>
        </p:grpSpPr>
        <p:sp>
          <p:nvSpPr>
            <p:cNvPr id="3" name="TextBox 3">
              <a:extLst>
                <a:ext uri="{FF2B5EF4-FFF2-40B4-BE49-F238E27FC236}">
                  <a16:creationId xmlns:a16="http://schemas.microsoft.com/office/drawing/2014/main" id="{5A026FB3-3555-C60E-DF4E-28B319F2C05A}"/>
                </a:ext>
              </a:extLst>
            </p:cNvPr>
            <p:cNvSpPr txBox="1"/>
            <p:nvPr/>
          </p:nvSpPr>
          <p:spPr>
            <a:xfrm>
              <a:off x="543638" y="1199180"/>
              <a:ext cx="1494320" cy="5963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3800"/>
                </a:lnSpc>
              </a:pPr>
              <a:r>
                <a:rPr lang="nb-NO" sz="3600" b="1" dirty="0">
                  <a:latin typeface="Nunito Sans" pitchFamily="2" charset="77"/>
                </a:rPr>
                <a:t>Roller</a:t>
              </a: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525AE0CE-30F4-C0DE-7E1F-B412408365BD}"/>
                </a:ext>
              </a:extLst>
            </p:cNvPr>
            <p:cNvSpPr txBox="1"/>
            <p:nvPr/>
          </p:nvSpPr>
          <p:spPr>
            <a:xfrm>
              <a:off x="543638" y="1676234"/>
              <a:ext cx="36385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400" dirty="0">
                  <a:latin typeface="Nunito Sans" pitchFamily="2" charset="77"/>
                </a:rPr>
                <a:t>Regionale Landbrukssamvirker</a:t>
              </a:r>
            </a:p>
          </p:txBody>
        </p:sp>
      </p:grpSp>
      <p:pic>
        <p:nvPicPr>
          <p:cNvPr id="5" name="Bilde 4" descr="Et bilde som inneholder tekst&#10;&#10;Automatisk generert beskrivelse">
            <a:extLst>
              <a:ext uri="{FF2B5EF4-FFF2-40B4-BE49-F238E27FC236}">
                <a16:creationId xmlns:a16="http://schemas.microsoft.com/office/drawing/2014/main" id="{E16266D5-ED69-92CB-E772-233EE8231A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015" y="6244990"/>
            <a:ext cx="1839415" cy="504000"/>
          </a:xfrm>
          <a:prstGeom prst="rect">
            <a:avLst/>
          </a:prstGeom>
        </p:spPr>
      </p:pic>
      <p:sp>
        <p:nvSpPr>
          <p:cNvPr id="1034" name="TextBox 4">
            <a:extLst>
              <a:ext uri="{FF2B5EF4-FFF2-40B4-BE49-F238E27FC236}">
                <a16:creationId xmlns:a16="http://schemas.microsoft.com/office/drawing/2014/main" id="{092E377C-3481-9765-00CC-DE10AA10AF3F}"/>
              </a:ext>
            </a:extLst>
          </p:cNvPr>
          <p:cNvSpPr txBox="1"/>
          <p:nvPr/>
        </p:nvSpPr>
        <p:spPr>
          <a:xfrm>
            <a:off x="9608355" y="1245512"/>
            <a:ext cx="1707343" cy="2159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b-NO" sz="1050" b="1" dirty="0">
                <a:solidFill>
                  <a:schemeClr val="bg2">
                    <a:lumMod val="50000"/>
                  </a:schemeClr>
                </a:solidFill>
                <a:latin typeface="Nunito Sans" pitchFamily="2" charset="77"/>
              </a:rPr>
              <a:t>Vedta:</a:t>
            </a:r>
          </a:p>
          <a:p>
            <a:pPr marL="266700" indent="-1714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nb-NO" sz="1050" dirty="0">
                <a:solidFill>
                  <a:schemeClr val="bg2">
                    <a:lumMod val="50000"/>
                  </a:schemeClr>
                </a:solidFill>
                <a:latin typeface="Nunito Sans" pitchFamily="2" charset="77"/>
              </a:rPr>
              <a:t>Aktivitetsplan</a:t>
            </a:r>
          </a:p>
          <a:p>
            <a:pPr marL="266700" indent="-171450">
              <a:buFont typeface="Arial" panose="020B0604020202020204" pitchFamily="34" charset="0"/>
              <a:buChar char="•"/>
            </a:pPr>
            <a:r>
              <a:rPr lang="nb-NO" sz="1050" dirty="0">
                <a:solidFill>
                  <a:schemeClr val="bg2">
                    <a:lumMod val="50000"/>
                  </a:schemeClr>
                </a:solidFill>
                <a:latin typeface="Nunito Sans" pitchFamily="2" charset="77"/>
              </a:rPr>
              <a:t>Budsjett</a:t>
            </a:r>
          </a:p>
          <a:p>
            <a:pPr marL="95250"/>
            <a:endParaRPr lang="nb-NO" sz="1050" dirty="0">
              <a:solidFill>
                <a:schemeClr val="bg2">
                  <a:lumMod val="50000"/>
                </a:schemeClr>
              </a:solidFill>
              <a:latin typeface="Nunito Sans" pitchFamily="2" charset="77"/>
            </a:endParaRPr>
          </a:p>
          <a:p>
            <a:pPr marL="95250">
              <a:spcAft>
                <a:spcPts val="300"/>
              </a:spcAft>
            </a:pPr>
            <a:r>
              <a:rPr lang="nb-NO" sz="1050" dirty="0">
                <a:solidFill>
                  <a:schemeClr val="bg2">
                    <a:lumMod val="50000"/>
                  </a:schemeClr>
                </a:solidFill>
                <a:latin typeface="Nunito Sans" pitchFamily="2" charset="77"/>
              </a:rPr>
              <a:t>Være </a:t>
            </a:r>
            <a:r>
              <a:rPr lang="nb-NO" sz="1050" b="1" dirty="0">
                <a:solidFill>
                  <a:srgbClr val="C00000"/>
                </a:solidFill>
                <a:latin typeface="Nunito Sans" pitchFamily="2" charset="77"/>
              </a:rPr>
              <a:t>besluttende organ</a:t>
            </a:r>
            <a:r>
              <a:rPr lang="nb-NO" sz="1050" b="1" dirty="0">
                <a:solidFill>
                  <a:schemeClr val="bg2">
                    <a:lumMod val="50000"/>
                  </a:schemeClr>
                </a:solidFill>
                <a:latin typeface="Nunito Sans" pitchFamily="2" charset="77"/>
              </a:rPr>
              <a:t> </a:t>
            </a:r>
            <a:r>
              <a:rPr lang="nb-NO" sz="1050" dirty="0">
                <a:solidFill>
                  <a:schemeClr val="bg2">
                    <a:lumMod val="50000"/>
                  </a:schemeClr>
                </a:solidFill>
                <a:latin typeface="Nunito Sans" pitchFamily="2" charset="77"/>
              </a:rPr>
              <a:t>for aktivitet i regionen.</a:t>
            </a:r>
          </a:p>
          <a:p>
            <a:pPr marL="95250"/>
            <a:r>
              <a:rPr lang="nb-NO" sz="1050" dirty="0">
                <a:solidFill>
                  <a:schemeClr val="bg2">
                    <a:lumMod val="50000"/>
                  </a:schemeClr>
                </a:solidFill>
                <a:latin typeface="Nunito Sans" pitchFamily="2" charset="77"/>
              </a:rPr>
              <a:t>Være </a:t>
            </a:r>
            <a:r>
              <a:rPr lang="nb-NO" sz="1050" b="1" dirty="0">
                <a:solidFill>
                  <a:srgbClr val="C00000"/>
                </a:solidFill>
                <a:latin typeface="Nunito Sans" pitchFamily="2" charset="77"/>
              </a:rPr>
              <a:t>aktiv i gjennomføring </a:t>
            </a:r>
            <a:r>
              <a:rPr lang="nb-NO" sz="1050" dirty="0">
                <a:solidFill>
                  <a:schemeClr val="bg2">
                    <a:lumMod val="50000"/>
                  </a:schemeClr>
                </a:solidFill>
                <a:latin typeface="Nunito Sans" pitchFamily="2" charset="77"/>
              </a:rPr>
              <a:t>sammen med øvrige tillitsvalgte og sekretariatsgruppen. </a:t>
            </a:r>
          </a:p>
        </p:txBody>
      </p:sp>
      <p:grpSp>
        <p:nvGrpSpPr>
          <p:cNvPr id="17" name="Gruppe 16">
            <a:extLst>
              <a:ext uri="{FF2B5EF4-FFF2-40B4-BE49-F238E27FC236}">
                <a16:creationId xmlns:a16="http://schemas.microsoft.com/office/drawing/2014/main" id="{CABBC365-9C8A-0FE6-DED6-325253599748}"/>
              </a:ext>
            </a:extLst>
          </p:cNvPr>
          <p:cNvGrpSpPr/>
          <p:nvPr/>
        </p:nvGrpSpPr>
        <p:grpSpPr>
          <a:xfrm>
            <a:off x="2580399" y="4908466"/>
            <a:ext cx="6938727" cy="1016762"/>
            <a:chOff x="4125775" y="4867285"/>
            <a:chExt cx="6938727" cy="1016762"/>
          </a:xfrm>
        </p:grpSpPr>
        <p:sp>
          <p:nvSpPr>
            <p:cNvPr id="25" name="Rounded Rectangle 12">
              <a:extLst>
                <a:ext uri="{FF2B5EF4-FFF2-40B4-BE49-F238E27FC236}">
                  <a16:creationId xmlns:a16="http://schemas.microsoft.com/office/drawing/2014/main" id="{1F5D3F1D-F0FA-CCA9-81AA-077AC8972B4A}"/>
                </a:ext>
              </a:extLst>
            </p:cNvPr>
            <p:cNvSpPr/>
            <p:nvPr/>
          </p:nvSpPr>
          <p:spPr>
            <a:xfrm>
              <a:off x="4125775" y="5188472"/>
              <a:ext cx="2903873" cy="695575"/>
            </a:xfrm>
            <a:prstGeom prst="roundRect">
              <a:avLst>
                <a:gd name="adj" fmla="val 7260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dist="50800" dir="54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5" tIns="45723" rIns="91445" bIns="45723" rtlCol="0" anchor="ctr"/>
            <a:lstStyle/>
            <a:p>
              <a:pPr algn="ctr"/>
              <a:endParaRPr lang="bg-BG" sz="900"/>
            </a:p>
          </p:txBody>
        </p:sp>
        <p:pic>
          <p:nvPicPr>
            <p:cNvPr id="26" name="Bilde 25" descr="Et bilde som inneholder tekst&#10;&#10;Automatisk generert beskrivelse">
              <a:extLst>
                <a:ext uri="{FF2B5EF4-FFF2-40B4-BE49-F238E27FC236}">
                  <a16:creationId xmlns:a16="http://schemas.microsoft.com/office/drawing/2014/main" id="{94D7CB43-5447-603A-9919-5C1FF50EC8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60" r="74996"/>
            <a:stretch/>
          </p:blipFill>
          <p:spPr>
            <a:xfrm>
              <a:off x="4243735" y="5296002"/>
              <a:ext cx="459917" cy="480513"/>
            </a:xfrm>
            <a:prstGeom prst="rect">
              <a:avLst/>
            </a:prstGeom>
          </p:spPr>
        </p:pic>
        <p:sp>
          <p:nvSpPr>
            <p:cNvPr id="13" name="Rounded Rectangle 12"/>
            <p:cNvSpPr/>
            <p:nvPr/>
          </p:nvSpPr>
          <p:spPr>
            <a:xfrm>
              <a:off x="4821612" y="5188472"/>
              <a:ext cx="6242890" cy="695575"/>
            </a:xfrm>
            <a:prstGeom prst="roundRect">
              <a:avLst>
                <a:gd name="adj" fmla="val 7260"/>
              </a:avLst>
            </a:prstGeom>
            <a:solidFill>
              <a:srgbClr val="0073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5" tIns="45723" rIns="91445" bIns="45723" rtlCol="0" anchor="ctr"/>
            <a:lstStyle/>
            <a:p>
              <a:pPr algn="ctr"/>
              <a:endParaRPr lang="bg-BG" sz="900"/>
            </a:p>
          </p:txBody>
        </p:sp>
        <p:sp>
          <p:nvSpPr>
            <p:cNvPr id="56" name="TextBox 4">
              <a:extLst>
                <a:ext uri="{FF2B5EF4-FFF2-40B4-BE49-F238E27FC236}">
                  <a16:creationId xmlns:a16="http://schemas.microsoft.com/office/drawing/2014/main" id="{D95AFA72-4328-C865-30E0-07B9A0300C7B}"/>
                </a:ext>
              </a:extLst>
            </p:cNvPr>
            <p:cNvSpPr txBox="1"/>
            <p:nvPr/>
          </p:nvSpPr>
          <p:spPr>
            <a:xfrm>
              <a:off x="4821612" y="5369933"/>
              <a:ext cx="62428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600" b="1" dirty="0">
                  <a:solidFill>
                    <a:schemeClr val="bg1"/>
                  </a:solidFill>
                  <a:latin typeface="Nunito Sans" pitchFamily="2" charset="77"/>
                </a:rPr>
                <a:t>Norsk Landbrukssamvirke </a:t>
              </a:r>
              <a:r>
                <a:rPr lang="nb-NO" sz="1100" dirty="0">
                  <a:solidFill>
                    <a:schemeClr val="bg1"/>
                  </a:solidFill>
                  <a:latin typeface="Nunito Sans" pitchFamily="2" charset="77"/>
                </a:rPr>
                <a:t>(administrasjon)</a:t>
              </a:r>
              <a:endParaRPr lang="nb-NO" sz="1600" b="1" dirty="0">
                <a:solidFill>
                  <a:schemeClr val="bg1"/>
                </a:solidFill>
                <a:latin typeface="Nunito Sans" pitchFamily="2" charset="77"/>
              </a:endParaRPr>
            </a:p>
          </p:txBody>
        </p:sp>
        <p:cxnSp>
          <p:nvCxnSpPr>
            <p:cNvPr id="1024" name="Elbow Connector 54">
              <a:extLst>
                <a:ext uri="{FF2B5EF4-FFF2-40B4-BE49-F238E27FC236}">
                  <a16:creationId xmlns:a16="http://schemas.microsoft.com/office/drawing/2014/main" id="{23243145-A161-6F49-6249-1EE1245988D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154032" y="5029101"/>
              <a:ext cx="324000" cy="367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2">
                  <a:lumMod val="75000"/>
                </a:schemeClr>
              </a:solidFill>
              <a:prstDash val="sysDot"/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8" name="Elbow Connector 54">
              <a:extLst>
                <a:ext uri="{FF2B5EF4-FFF2-40B4-BE49-F238E27FC236}">
                  <a16:creationId xmlns:a16="http://schemas.microsoft.com/office/drawing/2014/main" id="{67D64634-ACA8-0589-1E57-E932D2DCB6B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388868" y="5030225"/>
              <a:ext cx="324000" cy="367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2">
                  <a:lumMod val="75000"/>
                </a:schemeClr>
              </a:solidFill>
              <a:prstDash val="sysDot"/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7" name="Elbow Connector 54">
              <a:extLst>
                <a:ext uri="{FF2B5EF4-FFF2-40B4-BE49-F238E27FC236}">
                  <a16:creationId xmlns:a16="http://schemas.microsoft.com/office/drawing/2014/main" id="{01CDEFD4-8426-19B0-E168-1249553F221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567366" y="5029808"/>
              <a:ext cx="324000" cy="367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2">
                  <a:lumMod val="75000"/>
                </a:schemeClr>
              </a:solidFill>
              <a:prstDash val="sysDot"/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ounded Rectangle 12">
            <a:extLst>
              <a:ext uri="{FF2B5EF4-FFF2-40B4-BE49-F238E27FC236}">
                <a16:creationId xmlns:a16="http://schemas.microsoft.com/office/drawing/2014/main" id="{31607EBA-8CB6-AE27-8A60-BEDD2D522829}"/>
              </a:ext>
            </a:extLst>
          </p:cNvPr>
          <p:cNvSpPr/>
          <p:nvPr/>
        </p:nvSpPr>
        <p:spPr>
          <a:xfrm>
            <a:off x="6066018" y="1149245"/>
            <a:ext cx="3543073" cy="2743200"/>
          </a:xfrm>
          <a:prstGeom prst="roundRect">
            <a:avLst>
              <a:gd name="adj" fmla="val 7260"/>
            </a:avLst>
          </a:prstGeom>
          <a:solidFill>
            <a:schemeClr val="bg1"/>
          </a:solidFill>
          <a:ln>
            <a:noFill/>
          </a:ln>
          <a:effectLst>
            <a:outerShdw blurRad="152400" dist="50800" dir="54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5" tIns="45723" rIns="91445" bIns="45723" rtlCol="0" anchor="ctr"/>
          <a:lstStyle/>
          <a:p>
            <a:pPr algn="ctr"/>
            <a:endParaRPr lang="bg-BG" sz="900"/>
          </a:p>
        </p:txBody>
      </p:sp>
      <p:sp>
        <p:nvSpPr>
          <p:cNvPr id="35" name="Rounded Rectangle 34"/>
          <p:cNvSpPr/>
          <p:nvPr/>
        </p:nvSpPr>
        <p:spPr>
          <a:xfrm>
            <a:off x="6056493" y="1096105"/>
            <a:ext cx="3551862" cy="1352550"/>
          </a:xfrm>
          <a:prstGeom prst="roundRect">
            <a:avLst>
              <a:gd name="adj" fmla="val 7260"/>
            </a:avLst>
          </a:prstGeom>
          <a:solidFill>
            <a:srgbClr val="5A7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5" tIns="45723" rIns="91445" bIns="45723" rtlCol="0" anchor="ctr"/>
          <a:lstStyle/>
          <a:p>
            <a:pPr algn="ctr"/>
            <a:endParaRPr lang="bg-BG" sz="900"/>
          </a:p>
        </p:txBody>
      </p:sp>
      <p:sp>
        <p:nvSpPr>
          <p:cNvPr id="44" name="Rounded Rectangle 12">
            <a:extLst>
              <a:ext uri="{FF2B5EF4-FFF2-40B4-BE49-F238E27FC236}">
                <a16:creationId xmlns:a16="http://schemas.microsoft.com/office/drawing/2014/main" id="{B2C16955-7BE9-9750-D2FF-645A19677AFB}"/>
              </a:ext>
            </a:extLst>
          </p:cNvPr>
          <p:cNvSpPr/>
          <p:nvPr/>
        </p:nvSpPr>
        <p:spPr>
          <a:xfrm>
            <a:off x="8723338" y="1292739"/>
            <a:ext cx="686677" cy="644030"/>
          </a:xfrm>
          <a:prstGeom prst="roundRect">
            <a:avLst>
              <a:gd name="adj" fmla="val 726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5" tIns="45723" rIns="91445" bIns="45723" rtlCol="0" anchor="ctr"/>
          <a:lstStyle/>
          <a:p>
            <a:pPr algn="ctr"/>
            <a:endParaRPr lang="bg-BG" sz="900"/>
          </a:p>
        </p:txBody>
      </p:sp>
      <p:sp>
        <p:nvSpPr>
          <p:cNvPr id="47" name="TextBox 4">
            <a:extLst>
              <a:ext uri="{FF2B5EF4-FFF2-40B4-BE49-F238E27FC236}">
                <a16:creationId xmlns:a16="http://schemas.microsoft.com/office/drawing/2014/main" id="{CEDAF2BA-45CC-D32B-D469-364F0C436656}"/>
              </a:ext>
            </a:extLst>
          </p:cNvPr>
          <p:cNvSpPr txBox="1"/>
          <p:nvPr/>
        </p:nvSpPr>
        <p:spPr>
          <a:xfrm>
            <a:off x="6258221" y="1362681"/>
            <a:ext cx="2371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chemeClr val="bg1"/>
                </a:solidFill>
                <a:latin typeface="Nunito Sans" pitchFamily="2" charset="77"/>
              </a:rPr>
              <a:t>Regionalt</a:t>
            </a:r>
          </a:p>
          <a:p>
            <a:r>
              <a:rPr lang="nb-NO" b="1" dirty="0">
                <a:solidFill>
                  <a:schemeClr val="bg1"/>
                </a:solidFill>
                <a:latin typeface="Nunito Sans" pitchFamily="2" charset="77"/>
              </a:rPr>
              <a:t>Landbrukssamvirke</a:t>
            </a:r>
          </a:p>
        </p:txBody>
      </p:sp>
      <p:sp>
        <p:nvSpPr>
          <p:cNvPr id="67" name="TextBox 4">
            <a:extLst>
              <a:ext uri="{FF2B5EF4-FFF2-40B4-BE49-F238E27FC236}">
                <a16:creationId xmlns:a16="http://schemas.microsoft.com/office/drawing/2014/main" id="{FA472BC4-66D7-B4F6-9210-E91ACDE90615}"/>
              </a:ext>
            </a:extLst>
          </p:cNvPr>
          <p:cNvSpPr txBox="1"/>
          <p:nvPr/>
        </p:nvSpPr>
        <p:spPr>
          <a:xfrm>
            <a:off x="6053797" y="2079140"/>
            <a:ext cx="3530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800" dirty="0">
                <a:solidFill>
                  <a:schemeClr val="bg1"/>
                </a:solidFill>
                <a:latin typeface="Nunito Sans" pitchFamily="2" charset="77"/>
              </a:rPr>
              <a:t>Tillitsvalgte fra medlems- og samarbeidende organisasjoner i </a:t>
            </a:r>
            <a:br>
              <a:rPr lang="nb-NO" sz="800" dirty="0">
                <a:solidFill>
                  <a:schemeClr val="bg1"/>
                </a:solidFill>
                <a:latin typeface="Nunito Sans" pitchFamily="2" charset="77"/>
              </a:rPr>
            </a:br>
            <a:r>
              <a:rPr lang="nb-NO" sz="800" dirty="0">
                <a:solidFill>
                  <a:schemeClr val="bg1"/>
                </a:solidFill>
                <a:latin typeface="Nunito Sans" pitchFamily="2" charset="77"/>
              </a:rPr>
              <a:t>Norsk Landbrukssamvirke</a:t>
            </a:r>
          </a:p>
        </p:txBody>
      </p:sp>
      <p:grpSp>
        <p:nvGrpSpPr>
          <p:cNvPr id="16" name="Gruppe 15">
            <a:extLst>
              <a:ext uri="{FF2B5EF4-FFF2-40B4-BE49-F238E27FC236}">
                <a16:creationId xmlns:a16="http://schemas.microsoft.com/office/drawing/2014/main" id="{21C3AA8A-35E0-38BA-7747-A368B5DEB9DA}"/>
              </a:ext>
            </a:extLst>
          </p:cNvPr>
          <p:cNvGrpSpPr/>
          <p:nvPr/>
        </p:nvGrpSpPr>
        <p:grpSpPr>
          <a:xfrm>
            <a:off x="1637211" y="2919742"/>
            <a:ext cx="4419282" cy="1894166"/>
            <a:chOff x="1303532" y="2517757"/>
            <a:chExt cx="4419282" cy="1894166"/>
          </a:xfrm>
        </p:grpSpPr>
        <p:sp>
          <p:nvSpPr>
            <p:cNvPr id="23" name="Rounded Rectangle 12">
              <a:extLst>
                <a:ext uri="{FF2B5EF4-FFF2-40B4-BE49-F238E27FC236}">
                  <a16:creationId xmlns:a16="http://schemas.microsoft.com/office/drawing/2014/main" id="{459D11D5-AC17-80FD-EB43-4B148D9B1464}"/>
                </a:ext>
              </a:extLst>
            </p:cNvPr>
            <p:cNvSpPr/>
            <p:nvPr/>
          </p:nvSpPr>
          <p:spPr>
            <a:xfrm>
              <a:off x="2314940" y="2517757"/>
              <a:ext cx="2903873" cy="695575"/>
            </a:xfrm>
            <a:prstGeom prst="roundRect">
              <a:avLst>
                <a:gd name="adj" fmla="val 7260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dist="50800" dir="54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5" tIns="45723" rIns="91445" bIns="45723" rtlCol="0" anchor="ctr"/>
            <a:lstStyle/>
            <a:p>
              <a:pPr algn="ctr"/>
              <a:endParaRPr lang="bg-BG" sz="900"/>
            </a:p>
          </p:txBody>
        </p:sp>
        <p:sp>
          <p:nvSpPr>
            <p:cNvPr id="9" name="Rounded Rectangle 12">
              <a:extLst>
                <a:ext uri="{FF2B5EF4-FFF2-40B4-BE49-F238E27FC236}">
                  <a16:creationId xmlns:a16="http://schemas.microsoft.com/office/drawing/2014/main" id="{0B1458E2-7E5F-6CEE-85D4-5BEB882244D7}"/>
                </a:ext>
              </a:extLst>
            </p:cNvPr>
            <p:cNvSpPr/>
            <p:nvPr/>
          </p:nvSpPr>
          <p:spPr>
            <a:xfrm>
              <a:off x="3011144" y="2517758"/>
              <a:ext cx="2207670" cy="695575"/>
            </a:xfrm>
            <a:prstGeom prst="roundRect">
              <a:avLst>
                <a:gd name="adj" fmla="val 7260"/>
              </a:avLst>
            </a:prstGeom>
            <a:solidFill>
              <a:srgbClr val="82A8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5" tIns="45723" rIns="91445" bIns="45723" rtlCol="0" anchor="ctr"/>
            <a:lstStyle/>
            <a:p>
              <a:pPr algn="ctr"/>
              <a:endParaRPr lang="bg-BG" sz="900"/>
            </a:p>
          </p:txBody>
        </p:sp>
        <p:pic>
          <p:nvPicPr>
            <p:cNvPr id="40" name="Picture 2">
              <a:extLst>
                <a:ext uri="{FF2B5EF4-FFF2-40B4-BE49-F238E27FC236}">
                  <a16:creationId xmlns:a16="http://schemas.microsoft.com/office/drawing/2014/main" id="{B7F43F34-24CF-B000-E18C-F893AA90F80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40" t="5357" r="5423" b="26786"/>
            <a:stretch/>
          </p:blipFill>
          <p:spPr bwMode="auto">
            <a:xfrm>
              <a:off x="2499019" y="2684377"/>
              <a:ext cx="339765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TextBox 4">
              <a:extLst>
                <a:ext uri="{FF2B5EF4-FFF2-40B4-BE49-F238E27FC236}">
                  <a16:creationId xmlns:a16="http://schemas.microsoft.com/office/drawing/2014/main" id="{8992E443-FB3C-774F-D805-1D4278E301B9}"/>
                </a:ext>
              </a:extLst>
            </p:cNvPr>
            <p:cNvSpPr txBox="1"/>
            <p:nvPr/>
          </p:nvSpPr>
          <p:spPr>
            <a:xfrm>
              <a:off x="3022863" y="2647519"/>
              <a:ext cx="21955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600" b="1" dirty="0">
                  <a:solidFill>
                    <a:schemeClr val="bg1"/>
                  </a:solidFill>
                  <a:latin typeface="Nunito Sans" pitchFamily="2" charset="77"/>
                </a:rPr>
                <a:t>Sekretærfunksjon</a:t>
              </a:r>
            </a:p>
          </p:txBody>
        </p:sp>
        <p:sp>
          <p:nvSpPr>
            <p:cNvPr id="24" name="Rounded Rectangle 12">
              <a:extLst>
                <a:ext uri="{FF2B5EF4-FFF2-40B4-BE49-F238E27FC236}">
                  <a16:creationId xmlns:a16="http://schemas.microsoft.com/office/drawing/2014/main" id="{9A3571C6-A816-460A-82E2-97A08EA536BC}"/>
                </a:ext>
              </a:extLst>
            </p:cNvPr>
            <p:cNvSpPr/>
            <p:nvPr/>
          </p:nvSpPr>
          <p:spPr>
            <a:xfrm>
              <a:off x="1303532" y="3711930"/>
              <a:ext cx="3915282" cy="695575"/>
            </a:xfrm>
            <a:prstGeom prst="roundRect">
              <a:avLst>
                <a:gd name="adj" fmla="val 7260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dist="50800" dir="54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5" tIns="45723" rIns="91445" bIns="45723" rtlCol="0" anchor="ctr"/>
            <a:lstStyle/>
            <a:p>
              <a:pPr algn="ctr"/>
              <a:endParaRPr lang="bg-BG" sz="900" dirty="0"/>
            </a:p>
          </p:txBody>
        </p:sp>
        <p:pic>
          <p:nvPicPr>
            <p:cNvPr id="31" name="Bilde 30" descr="Et bilde som inneholder Font, logo, Grafikk, grafisk design&#10;&#10;Automatisk generert beskrivelse">
              <a:extLst>
                <a:ext uri="{FF2B5EF4-FFF2-40B4-BE49-F238E27FC236}">
                  <a16:creationId xmlns:a16="http://schemas.microsoft.com/office/drawing/2014/main" id="{07AB286D-88EA-3717-504E-F72E5B7821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584"/>
            <a:stretch/>
          </p:blipFill>
          <p:spPr>
            <a:xfrm>
              <a:off x="2586860" y="3929181"/>
              <a:ext cx="252000" cy="257709"/>
            </a:xfrm>
            <a:prstGeom prst="rect">
              <a:avLst/>
            </a:prstGeom>
          </p:spPr>
        </p:pic>
        <p:pic>
          <p:nvPicPr>
            <p:cNvPr id="33" name="Bilde 32" descr="Et bilde som inneholder Grafikk, grafisk design, logo, Fargerikt&#10;&#10;Automatisk generert beskrivelse">
              <a:extLst>
                <a:ext uri="{FF2B5EF4-FFF2-40B4-BE49-F238E27FC236}">
                  <a16:creationId xmlns:a16="http://schemas.microsoft.com/office/drawing/2014/main" id="{79613AAA-A481-5B07-7777-1E210BE027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683"/>
            <a:stretch/>
          </p:blipFill>
          <p:spPr>
            <a:xfrm>
              <a:off x="2060381" y="3931007"/>
              <a:ext cx="288000" cy="256236"/>
            </a:xfrm>
            <a:prstGeom prst="rect">
              <a:avLst/>
            </a:prstGeom>
          </p:spPr>
        </p:pic>
        <p:pic>
          <p:nvPicPr>
            <p:cNvPr id="39" name="Bilde 38" descr="Et bilde som inneholder Font, Grafikk, grafisk design, logo&#10;&#10;Automatisk generert beskrivelse">
              <a:extLst>
                <a:ext uri="{FF2B5EF4-FFF2-40B4-BE49-F238E27FC236}">
                  <a16:creationId xmlns:a16="http://schemas.microsoft.com/office/drawing/2014/main" id="{A3EFBE52-5525-1AEE-A1B2-391D3CFF14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08" t="16069" r="14930" b="50123"/>
            <a:stretch/>
          </p:blipFill>
          <p:spPr>
            <a:xfrm>
              <a:off x="1442551" y="3929181"/>
              <a:ext cx="506703" cy="216000"/>
            </a:xfrm>
            <a:prstGeom prst="rect">
              <a:avLst/>
            </a:prstGeom>
          </p:spPr>
        </p:pic>
        <p:sp>
          <p:nvSpPr>
            <p:cNvPr id="21" name="Rounded Rectangle 12">
              <a:extLst>
                <a:ext uri="{FF2B5EF4-FFF2-40B4-BE49-F238E27FC236}">
                  <a16:creationId xmlns:a16="http://schemas.microsoft.com/office/drawing/2014/main" id="{BC5AC36F-7208-25EB-3A16-642EA7C15798}"/>
                </a:ext>
              </a:extLst>
            </p:cNvPr>
            <p:cNvSpPr/>
            <p:nvPr/>
          </p:nvSpPr>
          <p:spPr>
            <a:xfrm>
              <a:off x="3011982" y="3706588"/>
              <a:ext cx="2207670" cy="705335"/>
            </a:xfrm>
            <a:prstGeom prst="roundRect">
              <a:avLst>
                <a:gd name="adj" fmla="val 7260"/>
              </a:avLst>
            </a:prstGeom>
            <a:solidFill>
              <a:srgbClr val="F287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5" tIns="45723" rIns="91445" bIns="45723" rtlCol="0" anchor="ctr"/>
            <a:lstStyle/>
            <a:p>
              <a:pPr algn="ctr"/>
              <a:endParaRPr lang="bg-BG" sz="900"/>
            </a:p>
          </p:txBody>
        </p:sp>
        <p:sp>
          <p:nvSpPr>
            <p:cNvPr id="59" name="TextBox 4">
              <a:extLst>
                <a:ext uri="{FF2B5EF4-FFF2-40B4-BE49-F238E27FC236}">
                  <a16:creationId xmlns:a16="http://schemas.microsoft.com/office/drawing/2014/main" id="{D8FD2FB7-1B10-8F41-A735-13FC38C38435}"/>
                </a:ext>
              </a:extLst>
            </p:cNvPr>
            <p:cNvSpPr txBox="1"/>
            <p:nvPr/>
          </p:nvSpPr>
          <p:spPr>
            <a:xfrm>
              <a:off x="3014729" y="3843289"/>
              <a:ext cx="21955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600" b="1" dirty="0">
                  <a:solidFill>
                    <a:schemeClr val="bg1"/>
                  </a:solidFill>
                  <a:latin typeface="Nunito Sans" pitchFamily="2" charset="77"/>
                </a:rPr>
                <a:t>Sekretariat</a:t>
              </a:r>
            </a:p>
          </p:txBody>
        </p:sp>
        <p:cxnSp>
          <p:nvCxnSpPr>
            <p:cNvPr id="22" name="Elbow Connector 54">
              <a:extLst>
                <a:ext uri="{FF2B5EF4-FFF2-40B4-BE49-F238E27FC236}">
                  <a16:creationId xmlns:a16="http://schemas.microsoft.com/office/drawing/2014/main" id="{2120B28F-6B0B-7DC9-103B-F13D81491CC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862796" y="3465149"/>
              <a:ext cx="504000" cy="367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C00000"/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2" name="TextBox 4">
              <a:extLst>
                <a:ext uri="{FF2B5EF4-FFF2-40B4-BE49-F238E27FC236}">
                  <a16:creationId xmlns:a16="http://schemas.microsoft.com/office/drawing/2014/main" id="{93B5FDEA-4F6C-E3D0-74BB-3F8549E4A8EF}"/>
                </a:ext>
              </a:extLst>
            </p:cNvPr>
            <p:cNvSpPr txBox="1"/>
            <p:nvPr/>
          </p:nvSpPr>
          <p:spPr>
            <a:xfrm>
              <a:off x="3009402" y="2916535"/>
              <a:ext cx="222278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800" dirty="0">
                  <a:solidFill>
                    <a:schemeClr val="bg1"/>
                  </a:solidFill>
                  <a:latin typeface="Nunito Sans" pitchFamily="2" charset="77"/>
                </a:rPr>
                <a:t>Ansatt fra Bondelagets fylkeslag</a:t>
              </a:r>
            </a:p>
          </p:txBody>
        </p:sp>
        <p:sp>
          <p:nvSpPr>
            <p:cNvPr id="1033" name="TextBox 4">
              <a:extLst>
                <a:ext uri="{FF2B5EF4-FFF2-40B4-BE49-F238E27FC236}">
                  <a16:creationId xmlns:a16="http://schemas.microsoft.com/office/drawing/2014/main" id="{E3B2CF4A-F6B7-A043-DD52-0CE51F16A797}"/>
                </a:ext>
              </a:extLst>
            </p:cNvPr>
            <p:cNvSpPr txBox="1"/>
            <p:nvPr/>
          </p:nvSpPr>
          <p:spPr>
            <a:xfrm>
              <a:off x="3018927" y="4079865"/>
              <a:ext cx="219968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800" dirty="0">
                  <a:solidFill>
                    <a:schemeClr val="bg1"/>
                  </a:solidFill>
                  <a:latin typeface="Nunito Sans" pitchFamily="2" charset="77"/>
                </a:rPr>
                <a:t>Ansatt fra medlems- og org. avdelinger</a:t>
              </a:r>
            </a:p>
          </p:txBody>
        </p:sp>
        <p:cxnSp>
          <p:nvCxnSpPr>
            <p:cNvPr id="10" name="Elbow Connector 54">
              <a:extLst>
                <a:ext uri="{FF2B5EF4-FFF2-40B4-BE49-F238E27FC236}">
                  <a16:creationId xmlns:a16="http://schemas.microsoft.com/office/drawing/2014/main" id="{83F4529A-CCBB-309F-CB70-0E76E94328A7}"/>
                </a:ext>
              </a:extLst>
            </p:cNvPr>
            <p:cNvCxnSpPr/>
            <p:nvPr/>
          </p:nvCxnSpPr>
          <p:spPr>
            <a:xfrm rot="10800000">
              <a:off x="5218814" y="2864377"/>
              <a:ext cx="504000" cy="367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C00000"/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4">
            <a:extLst>
              <a:ext uri="{FF2B5EF4-FFF2-40B4-BE49-F238E27FC236}">
                <a16:creationId xmlns:a16="http://schemas.microsoft.com/office/drawing/2014/main" id="{F49E97B8-FF15-C7AA-1A9E-C85045532B5B}"/>
              </a:ext>
            </a:extLst>
          </p:cNvPr>
          <p:cNvSpPr txBox="1"/>
          <p:nvPr/>
        </p:nvSpPr>
        <p:spPr>
          <a:xfrm>
            <a:off x="5550717" y="4144232"/>
            <a:ext cx="1900845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nb-NO" sz="1050" b="1" dirty="0">
                <a:solidFill>
                  <a:schemeClr val="bg2">
                    <a:lumMod val="50000"/>
                  </a:schemeClr>
                </a:solidFill>
                <a:latin typeface="Nunito Sans" pitchFamily="2" charset="77"/>
              </a:rPr>
              <a:t>Tilrettelegge:</a:t>
            </a:r>
          </a:p>
          <a:p>
            <a:pPr>
              <a:spcAft>
                <a:spcPts val="100"/>
              </a:spcAft>
            </a:pPr>
            <a:r>
              <a:rPr lang="nb-NO" sz="900" dirty="0">
                <a:solidFill>
                  <a:schemeClr val="bg2">
                    <a:lumMod val="50000"/>
                  </a:schemeClr>
                </a:solidFill>
                <a:latin typeface="Nunito Sans" pitchFamily="2" charset="77"/>
              </a:rPr>
              <a:t>Koordinere gjennomføring av vedtatt aktivitetsplan </a:t>
            </a:r>
          </a:p>
        </p:txBody>
      </p:sp>
      <p:sp>
        <p:nvSpPr>
          <p:cNvPr id="29" name="TextBox 4">
            <a:extLst>
              <a:ext uri="{FF2B5EF4-FFF2-40B4-BE49-F238E27FC236}">
                <a16:creationId xmlns:a16="http://schemas.microsoft.com/office/drawing/2014/main" id="{57CBA378-D48A-0E8B-834E-032BD86133D7}"/>
              </a:ext>
            </a:extLst>
          </p:cNvPr>
          <p:cNvSpPr txBox="1"/>
          <p:nvPr/>
        </p:nvSpPr>
        <p:spPr>
          <a:xfrm>
            <a:off x="892126" y="2973522"/>
            <a:ext cx="1675649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nb-NO" sz="1050" b="1" dirty="0">
                <a:solidFill>
                  <a:schemeClr val="bg2">
                    <a:lumMod val="50000"/>
                  </a:schemeClr>
                </a:solidFill>
                <a:latin typeface="Nunito Sans" pitchFamily="2" charset="77"/>
              </a:rPr>
              <a:t>Koordinere:</a:t>
            </a:r>
          </a:p>
          <a:p>
            <a:pPr>
              <a:spcAft>
                <a:spcPts val="100"/>
              </a:spcAft>
            </a:pPr>
            <a:r>
              <a:rPr lang="nb-NO" sz="900" dirty="0">
                <a:solidFill>
                  <a:schemeClr val="bg2">
                    <a:lumMod val="50000"/>
                  </a:schemeClr>
                </a:solidFill>
                <a:latin typeface="Nunito Sans" pitchFamily="2" charset="77"/>
              </a:rPr>
              <a:t>Kontaktledd og koordinator mellom roller (for aktivitet). </a:t>
            </a:r>
          </a:p>
        </p:txBody>
      </p:sp>
      <p:sp>
        <p:nvSpPr>
          <p:cNvPr id="32" name="TextBox 4">
            <a:extLst>
              <a:ext uri="{FF2B5EF4-FFF2-40B4-BE49-F238E27FC236}">
                <a16:creationId xmlns:a16="http://schemas.microsoft.com/office/drawing/2014/main" id="{1F785547-A4BA-F5C4-BCA6-7A26D5B260DD}"/>
              </a:ext>
            </a:extLst>
          </p:cNvPr>
          <p:cNvSpPr txBox="1"/>
          <p:nvPr/>
        </p:nvSpPr>
        <p:spPr>
          <a:xfrm>
            <a:off x="9526505" y="5286296"/>
            <a:ext cx="169884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nb-NO" sz="1050" b="1" dirty="0">
                <a:solidFill>
                  <a:schemeClr val="bg2">
                    <a:lumMod val="50000"/>
                  </a:schemeClr>
                </a:solidFill>
                <a:latin typeface="Nunito Sans" pitchFamily="2" charset="77"/>
              </a:rPr>
              <a:t>Støttefunksjon:</a:t>
            </a:r>
          </a:p>
          <a:p>
            <a:pPr>
              <a:spcAft>
                <a:spcPts val="100"/>
              </a:spcAft>
            </a:pPr>
            <a:r>
              <a:rPr lang="nb-NO" sz="900" dirty="0">
                <a:solidFill>
                  <a:schemeClr val="bg2">
                    <a:lumMod val="50000"/>
                  </a:schemeClr>
                </a:solidFill>
                <a:latin typeface="Nunito Sans" pitchFamily="2" charset="77"/>
              </a:rPr>
              <a:t>Holde seg orientert og yte oppfølging og støtte</a:t>
            </a:r>
          </a:p>
        </p:txBody>
      </p:sp>
      <p:grpSp>
        <p:nvGrpSpPr>
          <p:cNvPr id="54" name="Gruppe 53">
            <a:extLst>
              <a:ext uri="{FF2B5EF4-FFF2-40B4-BE49-F238E27FC236}">
                <a16:creationId xmlns:a16="http://schemas.microsoft.com/office/drawing/2014/main" id="{8A0C2F9F-3E8B-9258-A43A-2004AF0DD48C}"/>
              </a:ext>
            </a:extLst>
          </p:cNvPr>
          <p:cNvGrpSpPr/>
          <p:nvPr/>
        </p:nvGrpSpPr>
        <p:grpSpPr>
          <a:xfrm>
            <a:off x="6234001" y="2580530"/>
            <a:ext cx="3125301" cy="1248155"/>
            <a:chOff x="7721608" y="3389194"/>
            <a:chExt cx="3125301" cy="1248155"/>
          </a:xfrm>
        </p:grpSpPr>
        <p:pic>
          <p:nvPicPr>
            <p:cNvPr id="36" name="Bilde 35" descr="Et bilde som inneholder Grafikk, grafisk design, logo, Fargerikt&#10;&#10;Automatisk generert beskrivelse">
              <a:extLst>
                <a:ext uri="{FF2B5EF4-FFF2-40B4-BE49-F238E27FC236}">
                  <a16:creationId xmlns:a16="http://schemas.microsoft.com/office/drawing/2014/main" id="{A7F2D6E3-8D5D-8102-FC87-2402136F9C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683"/>
            <a:stretch/>
          </p:blipFill>
          <p:spPr>
            <a:xfrm>
              <a:off x="8441225" y="3401574"/>
              <a:ext cx="288000" cy="256236"/>
            </a:xfrm>
            <a:prstGeom prst="rect">
              <a:avLst/>
            </a:prstGeom>
          </p:spPr>
        </p:pic>
        <p:pic>
          <p:nvPicPr>
            <p:cNvPr id="37" name="Bilde 36" descr="Et bilde som inneholder Font, Grafikk, grafisk design, logo&#10;&#10;Automatisk generert beskrivelse">
              <a:extLst>
                <a:ext uri="{FF2B5EF4-FFF2-40B4-BE49-F238E27FC236}">
                  <a16:creationId xmlns:a16="http://schemas.microsoft.com/office/drawing/2014/main" id="{F1EB3338-B17A-B83F-FA32-25FC1749CE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08" t="16069" r="14930" b="50123"/>
            <a:stretch/>
          </p:blipFill>
          <p:spPr>
            <a:xfrm>
              <a:off x="7721608" y="3439698"/>
              <a:ext cx="506703" cy="216000"/>
            </a:xfrm>
            <a:prstGeom prst="rect">
              <a:avLst/>
            </a:prstGeom>
          </p:spPr>
        </p:pic>
        <p:pic>
          <p:nvPicPr>
            <p:cNvPr id="38" name="Picture 2">
              <a:extLst>
                <a:ext uri="{FF2B5EF4-FFF2-40B4-BE49-F238E27FC236}">
                  <a16:creationId xmlns:a16="http://schemas.microsoft.com/office/drawing/2014/main" id="{CAF9A1E4-4C7A-E4D4-B358-65E99EF5A5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40" t="5357" r="5423" b="26786"/>
            <a:stretch/>
          </p:blipFill>
          <p:spPr bwMode="auto">
            <a:xfrm>
              <a:off x="10337059" y="3389194"/>
              <a:ext cx="305789" cy="3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Bilde 41">
              <a:extLst>
                <a:ext uri="{FF2B5EF4-FFF2-40B4-BE49-F238E27FC236}">
                  <a16:creationId xmlns:a16="http://schemas.microsoft.com/office/drawing/2014/main" id="{02C8368E-879E-53FF-AEA5-10393DF008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571"/>
            <a:stretch/>
          </p:blipFill>
          <p:spPr>
            <a:xfrm>
              <a:off x="9705440" y="3644474"/>
              <a:ext cx="493856" cy="180000"/>
            </a:xfrm>
            <a:prstGeom prst="rect">
              <a:avLst/>
            </a:prstGeom>
          </p:spPr>
        </p:pic>
        <p:pic>
          <p:nvPicPr>
            <p:cNvPr id="43" name="Bilde 42">
              <a:extLst>
                <a:ext uri="{FF2B5EF4-FFF2-40B4-BE49-F238E27FC236}">
                  <a16:creationId xmlns:a16="http://schemas.microsoft.com/office/drawing/2014/main" id="{ADF8B492-1F93-4B7B-6A1D-66DCDF6C5E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4" t="41459" r="78619" b="41979"/>
            <a:stretch/>
          </p:blipFill>
          <p:spPr>
            <a:xfrm>
              <a:off x="7759204" y="4234245"/>
              <a:ext cx="268349" cy="252000"/>
            </a:xfrm>
            <a:prstGeom prst="rect">
              <a:avLst/>
            </a:prstGeom>
          </p:spPr>
        </p:pic>
        <p:pic>
          <p:nvPicPr>
            <p:cNvPr id="46" name="Bilde 45">
              <a:extLst>
                <a:ext uri="{FF2B5EF4-FFF2-40B4-BE49-F238E27FC236}">
                  <a16:creationId xmlns:a16="http://schemas.microsoft.com/office/drawing/2014/main" id="{5D0CA87A-393E-C3B9-CE58-B39074E90E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8846" y="4258759"/>
              <a:ext cx="288292" cy="288000"/>
            </a:xfrm>
            <a:prstGeom prst="rect">
              <a:avLst/>
            </a:prstGeom>
          </p:spPr>
        </p:pic>
        <p:pic>
          <p:nvPicPr>
            <p:cNvPr id="48" name="Bilde 47" descr="Et bilde som inneholder Font, tekst, sketch, Grafikk&#10;&#10;Automatisk generert beskrivelse">
              <a:extLst>
                <a:ext uri="{FF2B5EF4-FFF2-40B4-BE49-F238E27FC236}">
                  <a16:creationId xmlns:a16="http://schemas.microsoft.com/office/drawing/2014/main" id="{FA004502-871D-85A4-446C-2007386CE2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033"/>
            <a:stretch/>
          </p:blipFill>
          <p:spPr>
            <a:xfrm>
              <a:off x="8300259" y="4313349"/>
              <a:ext cx="466303" cy="324000"/>
            </a:xfrm>
            <a:prstGeom prst="rect">
              <a:avLst/>
            </a:prstGeom>
          </p:spPr>
        </p:pic>
        <p:pic>
          <p:nvPicPr>
            <p:cNvPr id="50" name="Bilde 49">
              <a:extLst>
                <a:ext uri="{FF2B5EF4-FFF2-40B4-BE49-F238E27FC236}">
                  <a16:creationId xmlns:a16="http://schemas.microsoft.com/office/drawing/2014/main" id="{E5B63F28-0801-FAB8-9613-310CD200AE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72" r="27206" b="32327"/>
            <a:stretch/>
          </p:blipFill>
          <p:spPr>
            <a:xfrm>
              <a:off x="9276971" y="3450310"/>
              <a:ext cx="253215" cy="252000"/>
            </a:xfrm>
            <a:prstGeom prst="rect">
              <a:avLst/>
            </a:prstGeom>
          </p:spPr>
        </p:pic>
        <p:pic>
          <p:nvPicPr>
            <p:cNvPr id="51" name="Bilde 50">
              <a:extLst>
                <a:ext uri="{FF2B5EF4-FFF2-40B4-BE49-F238E27FC236}">
                  <a16:creationId xmlns:a16="http://schemas.microsoft.com/office/drawing/2014/main" id="{7B1D10B2-9094-31C8-2C8A-BDC02867F9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966"/>
            <a:stretch/>
          </p:blipFill>
          <p:spPr>
            <a:xfrm>
              <a:off x="10210945" y="4231289"/>
              <a:ext cx="307466" cy="216000"/>
            </a:xfrm>
            <a:prstGeom prst="rect">
              <a:avLst/>
            </a:prstGeom>
          </p:spPr>
        </p:pic>
        <p:pic>
          <p:nvPicPr>
            <p:cNvPr id="52" name="Bilde 51">
              <a:extLst>
                <a:ext uri="{FF2B5EF4-FFF2-40B4-BE49-F238E27FC236}">
                  <a16:creationId xmlns:a16="http://schemas.microsoft.com/office/drawing/2014/main" id="{30197888-B186-1FB5-48C7-FDE95BE2BD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143"/>
            <a:stretch/>
          </p:blipFill>
          <p:spPr>
            <a:xfrm>
              <a:off x="9945102" y="3960409"/>
              <a:ext cx="361738" cy="144000"/>
            </a:xfrm>
            <a:prstGeom prst="rect">
              <a:avLst/>
            </a:prstGeom>
          </p:spPr>
        </p:pic>
        <p:pic>
          <p:nvPicPr>
            <p:cNvPr id="53" name="Bilde 52">
              <a:extLst>
                <a:ext uri="{FF2B5EF4-FFF2-40B4-BE49-F238E27FC236}">
                  <a16:creationId xmlns:a16="http://schemas.microsoft.com/office/drawing/2014/main" id="{C744065C-06A1-4943-6A92-85F8317FE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0583816" y="3871518"/>
              <a:ext cx="263093" cy="396000"/>
            </a:xfrm>
            <a:prstGeom prst="rect">
              <a:avLst/>
            </a:prstGeom>
          </p:spPr>
        </p:pic>
      </p:grpSp>
      <p:pic>
        <p:nvPicPr>
          <p:cNvPr id="12" name="Bilde 11" descr="Et bilde som inneholder Font, logo, Grafikk, design&#10;&#10;Automatisk generert beskrivelse">
            <a:extLst>
              <a:ext uri="{FF2B5EF4-FFF2-40B4-BE49-F238E27FC236}">
                <a16:creationId xmlns:a16="http://schemas.microsoft.com/office/drawing/2014/main" id="{37626BDD-4D33-49AF-5AE8-175536CD0E0A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8" t="11272" r="66873" b="10665"/>
          <a:stretch/>
        </p:blipFill>
        <p:spPr>
          <a:xfrm>
            <a:off x="7832424" y="3058220"/>
            <a:ext cx="317204" cy="288000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7A389414-5BAA-F7B8-BB77-85607B2B0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306" y="3067480"/>
            <a:ext cx="37128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Et bilde som inneholder Font, logo, Grafikk, grafisk design&#10;&#10;Automatisk generert beskrivelse">
            <a:extLst>
              <a:ext uri="{FF2B5EF4-FFF2-40B4-BE49-F238E27FC236}">
                <a16:creationId xmlns:a16="http://schemas.microsoft.com/office/drawing/2014/main" id="{79E96B91-24A2-41A8-526A-0288950302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84"/>
          <a:stretch/>
        </p:blipFill>
        <p:spPr>
          <a:xfrm>
            <a:off x="7361820" y="2847034"/>
            <a:ext cx="252000" cy="257709"/>
          </a:xfrm>
          <a:prstGeom prst="rect">
            <a:avLst/>
          </a:prstGeom>
        </p:spPr>
      </p:pic>
      <p:pic>
        <p:nvPicPr>
          <p:cNvPr id="7" name="Bilde 6" descr="Et bilde som inneholder grønn, design&#10;&#10;Automatisk generert beskrivelse">
            <a:extLst>
              <a:ext uri="{FF2B5EF4-FFF2-40B4-BE49-F238E27FC236}">
                <a16:creationId xmlns:a16="http://schemas.microsoft.com/office/drawing/2014/main" id="{7AAE3AAB-AFA4-00B3-1340-26DDCB4B69ED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8" t="11635" r="26438" b="11250"/>
          <a:stretch/>
        </p:blipFill>
        <p:spPr>
          <a:xfrm>
            <a:off x="8900372" y="1394459"/>
            <a:ext cx="352062" cy="432000"/>
          </a:xfrm>
          <a:prstGeom prst="rect">
            <a:avLst/>
          </a:prstGeom>
        </p:spPr>
      </p:pic>
      <p:pic>
        <p:nvPicPr>
          <p:cNvPr id="15" name="Bilde 14" descr="Et bilde som inneholder logo, Grafikk, symbol, Font&#10;&#10;Automatisk generert beskrivelse">
            <a:extLst>
              <a:ext uri="{FF2B5EF4-FFF2-40B4-BE49-F238E27FC236}">
                <a16:creationId xmlns:a16="http://schemas.microsoft.com/office/drawing/2014/main" id="{1096E1BF-BA20-CB1C-5A3B-EDC11444424E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0" t="18569" r="10501" b="16185"/>
          <a:stretch/>
        </p:blipFill>
        <p:spPr>
          <a:xfrm>
            <a:off x="7465685" y="3416494"/>
            <a:ext cx="480270" cy="216000"/>
          </a:xfrm>
          <a:prstGeom prst="rect">
            <a:avLst/>
          </a:prstGeom>
        </p:spPr>
      </p:pic>
      <p:pic>
        <p:nvPicPr>
          <p:cNvPr id="18" name="Bilde 17" descr="Et bilde som inneholder tekst, Font, logo, Grafikk&#10;&#10;Automatisk generert beskrivelse">
            <a:extLst>
              <a:ext uri="{FF2B5EF4-FFF2-40B4-BE49-F238E27FC236}">
                <a16:creationId xmlns:a16="http://schemas.microsoft.com/office/drawing/2014/main" id="{0801776B-089B-994C-1DA0-F7E1733C3D38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591" b="26638"/>
          <a:stretch/>
        </p:blipFill>
        <p:spPr>
          <a:xfrm>
            <a:off x="6374153" y="3003860"/>
            <a:ext cx="261549" cy="2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13153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" name="Rett linje 81">
            <a:extLst>
              <a:ext uri="{FF2B5EF4-FFF2-40B4-BE49-F238E27FC236}">
                <a16:creationId xmlns:a16="http://schemas.microsoft.com/office/drawing/2014/main" id="{4B3936DD-82F0-A9DB-2012-68D1061DE118}"/>
              </a:ext>
            </a:extLst>
          </p:cNvPr>
          <p:cNvCxnSpPr>
            <a:cxnSpLocks/>
          </p:cNvCxnSpPr>
          <p:nvPr/>
        </p:nvCxnSpPr>
        <p:spPr>
          <a:xfrm>
            <a:off x="2300154" y="2268674"/>
            <a:ext cx="0" cy="1764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699CB5BD-BEFF-A20C-281C-C9376E0E34C1}"/>
              </a:ext>
            </a:extLst>
          </p:cNvPr>
          <p:cNvGrpSpPr/>
          <p:nvPr/>
        </p:nvGrpSpPr>
        <p:grpSpPr>
          <a:xfrm>
            <a:off x="680252" y="4265119"/>
            <a:ext cx="10761847" cy="1640991"/>
            <a:chOff x="715076" y="4589580"/>
            <a:chExt cx="10761847" cy="1640991"/>
          </a:xfrm>
        </p:grpSpPr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109E09D6-41C7-4E15-8983-3A374DE34746}"/>
                </a:ext>
              </a:extLst>
            </p:cNvPr>
            <p:cNvGrpSpPr/>
            <p:nvPr/>
          </p:nvGrpSpPr>
          <p:grpSpPr>
            <a:xfrm>
              <a:off x="9073126" y="4671653"/>
              <a:ext cx="2403797" cy="1357015"/>
              <a:chOff x="9074308" y="4817865"/>
              <a:chExt cx="2404110" cy="1357192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337BFBB1-61B1-47CC-A024-E813BF0E6465}"/>
                  </a:ext>
                </a:extLst>
              </p:cNvPr>
              <p:cNvSpPr/>
              <p:nvPr/>
            </p:nvSpPr>
            <p:spPr>
              <a:xfrm>
                <a:off x="9075262" y="5113972"/>
                <a:ext cx="579120" cy="858203"/>
              </a:xfrm>
              <a:custGeom>
                <a:avLst/>
                <a:gdLst>
                  <a:gd name="connsiteX0" fmla="*/ 0 w 579119"/>
                  <a:gd name="connsiteY0" fmla="*/ 0 h 858202"/>
                  <a:gd name="connsiteX1" fmla="*/ 0 w 579119"/>
                  <a:gd name="connsiteY1" fmla="*/ 440055 h 858202"/>
                  <a:gd name="connsiteX2" fmla="*/ 579120 w 579119"/>
                  <a:gd name="connsiteY2" fmla="*/ 858203 h 858202"/>
                  <a:gd name="connsiteX3" fmla="*/ 579120 w 579119"/>
                  <a:gd name="connsiteY3" fmla="*/ 417195 h 858202"/>
                  <a:gd name="connsiteX0" fmla="*/ 7144 w 579120"/>
                  <a:gd name="connsiteY0" fmla="*/ 0 h 860584"/>
                  <a:gd name="connsiteX1" fmla="*/ 0 w 579120"/>
                  <a:gd name="connsiteY1" fmla="*/ 442436 h 860584"/>
                  <a:gd name="connsiteX2" fmla="*/ 579120 w 579120"/>
                  <a:gd name="connsiteY2" fmla="*/ 860584 h 860584"/>
                  <a:gd name="connsiteX3" fmla="*/ 579120 w 579120"/>
                  <a:gd name="connsiteY3" fmla="*/ 419576 h 860584"/>
                  <a:gd name="connsiteX4" fmla="*/ 7144 w 579120"/>
                  <a:gd name="connsiteY4" fmla="*/ 0 h 860584"/>
                  <a:gd name="connsiteX0" fmla="*/ 4763 w 579120"/>
                  <a:gd name="connsiteY0" fmla="*/ 0 h 858203"/>
                  <a:gd name="connsiteX1" fmla="*/ 0 w 579120"/>
                  <a:gd name="connsiteY1" fmla="*/ 440055 h 858203"/>
                  <a:gd name="connsiteX2" fmla="*/ 579120 w 579120"/>
                  <a:gd name="connsiteY2" fmla="*/ 858203 h 858203"/>
                  <a:gd name="connsiteX3" fmla="*/ 579120 w 579120"/>
                  <a:gd name="connsiteY3" fmla="*/ 417195 h 858203"/>
                  <a:gd name="connsiteX4" fmla="*/ 4763 w 579120"/>
                  <a:gd name="connsiteY4" fmla="*/ 0 h 858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9120" h="858203">
                    <a:moveTo>
                      <a:pt x="4763" y="0"/>
                    </a:moveTo>
                    <a:cubicBezTo>
                      <a:pt x="3175" y="146685"/>
                      <a:pt x="1588" y="293370"/>
                      <a:pt x="0" y="440055"/>
                    </a:cubicBezTo>
                    <a:lnTo>
                      <a:pt x="579120" y="858203"/>
                    </a:lnTo>
                    <a:lnTo>
                      <a:pt x="579120" y="417195"/>
                    </a:lnTo>
                    <a:lnTo>
                      <a:pt x="4763" y="0"/>
                    </a:lnTo>
                    <a:close/>
                  </a:path>
                </a:pathLst>
              </a:custGeom>
              <a:solidFill>
                <a:srgbClr val="0042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08854766-23F2-4E61-9768-7673F58EB81A}"/>
                  </a:ext>
                </a:extLst>
              </p:cNvPr>
              <p:cNvSpPr/>
              <p:nvPr/>
            </p:nvSpPr>
            <p:spPr>
              <a:xfrm>
                <a:off x="9654381" y="5397817"/>
                <a:ext cx="730567" cy="574357"/>
              </a:xfrm>
              <a:custGeom>
                <a:avLst/>
                <a:gdLst>
                  <a:gd name="connsiteX0" fmla="*/ 0 w 730567"/>
                  <a:gd name="connsiteY0" fmla="*/ 133350 h 574357"/>
                  <a:gd name="connsiteX1" fmla="*/ 0 w 730567"/>
                  <a:gd name="connsiteY1" fmla="*/ 574358 h 574357"/>
                  <a:gd name="connsiteX2" fmla="*/ 3810 w 730567"/>
                  <a:gd name="connsiteY2" fmla="*/ 572452 h 574357"/>
                  <a:gd name="connsiteX3" fmla="*/ 8573 w 730567"/>
                  <a:gd name="connsiteY3" fmla="*/ 569595 h 574357"/>
                  <a:gd name="connsiteX4" fmla="*/ 13335 w 730567"/>
                  <a:gd name="connsiteY4" fmla="*/ 565785 h 574357"/>
                  <a:gd name="connsiteX5" fmla="*/ 19050 w 730567"/>
                  <a:gd name="connsiteY5" fmla="*/ 562927 h 574357"/>
                  <a:gd name="connsiteX6" fmla="*/ 25718 w 730567"/>
                  <a:gd name="connsiteY6" fmla="*/ 558165 h 574357"/>
                  <a:gd name="connsiteX7" fmla="*/ 33338 w 730567"/>
                  <a:gd name="connsiteY7" fmla="*/ 553402 h 574357"/>
                  <a:gd name="connsiteX8" fmla="*/ 40957 w 730567"/>
                  <a:gd name="connsiteY8" fmla="*/ 548640 h 574357"/>
                  <a:gd name="connsiteX9" fmla="*/ 49530 w 730567"/>
                  <a:gd name="connsiteY9" fmla="*/ 543877 h 574357"/>
                  <a:gd name="connsiteX10" fmla="*/ 58102 w 730567"/>
                  <a:gd name="connsiteY10" fmla="*/ 538163 h 574357"/>
                  <a:gd name="connsiteX11" fmla="*/ 68580 w 730567"/>
                  <a:gd name="connsiteY11" fmla="*/ 532448 h 574357"/>
                  <a:gd name="connsiteX12" fmla="*/ 79057 w 730567"/>
                  <a:gd name="connsiteY12" fmla="*/ 526733 h 574357"/>
                  <a:gd name="connsiteX13" fmla="*/ 90488 w 730567"/>
                  <a:gd name="connsiteY13" fmla="*/ 520065 h 574357"/>
                  <a:gd name="connsiteX14" fmla="*/ 102870 w 730567"/>
                  <a:gd name="connsiteY14" fmla="*/ 514350 h 574357"/>
                  <a:gd name="connsiteX15" fmla="*/ 116205 w 730567"/>
                  <a:gd name="connsiteY15" fmla="*/ 508635 h 574357"/>
                  <a:gd name="connsiteX16" fmla="*/ 129540 w 730567"/>
                  <a:gd name="connsiteY16" fmla="*/ 501967 h 574357"/>
                  <a:gd name="connsiteX17" fmla="*/ 143827 w 730567"/>
                  <a:gd name="connsiteY17" fmla="*/ 496252 h 574357"/>
                  <a:gd name="connsiteX18" fmla="*/ 160020 w 730567"/>
                  <a:gd name="connsiteY18" fmla="*/ 489585 h 574357"/>
                  <a:gd name="connsiteX19" fmla="*/ 176213 w 730567"/>
                  <a:gd name="connsiteY19" fmla="*/ 483870 h 574357"/>
                  <a:gd name="connsiteX20" fmla="*/ 193357 w 730567"/>
                  <a:gd name="connsiteY20" fmla="*/ 478155 h 574357"/>
                  <a:gd name="connsiteX21" fmla="*/ 211455 w 730567"/>
                  <a:gd name="connsiteY21" fmla="*/ 472440 h 574357"/>
                  <a:gd name="connsiteX22" fmla="*/ 229552 w 730567"/>
                  <a:gd name="connsiteY22" fmla="*/ 467677 h 574357"/>
                  <a:gd name="connsiteX23" fmla="*/ 249555 w 730567"/>
                  <a:gd name="connsiteY23" fmla="*/ 462915 h 574357"/>
                  <a:gd name="connsiteX24" fmla="*/ 270510 w 730567"/>
                  <a:gd name="connsiteY24" fmla="*/ 458152 h 574357"/>
                  <a:gd name="connsiteX25" fmla="*/ 291465 w 730567"/>
                  <a:gd name="connsiteY25" fmla="*/ 454342 h 574357"/>
                  <a:gd name="connsiteX26" fmla="*/ 314325 w 730567"/>
                  <a:gd name="connsiteY26" fmla="*/ 450533 h 574357"/>
                  <a:gd name="connsiteX27" fmla="*/ 337185 w 730567"/>
                  <a:gd name="connsiteY27" fmla="*/ 447675 h 574357"/>
                  <a:gd name="connsiteX28" fmla="*/ 361950 w 730567"/>
                  <a:gd name="connsiteY28" fmla="*/ 444817 h 574357"/>
                  <a:gd name="connsiteX29" fmla="*/ 386715 w 730567"/>
                  <a:gd name="connsiteY29" fmla="*/ 442913 h 574357"/>
                  <a:gd name="connsiteX30" fmla="*/ 413385 w 730567"/>
                  <a:gd name="connsiteY30" fmla="*/ 441960 h 574357"/>
                  <a:gd name="connsiteX31" fmla="*/ 440055 w 730567"/>
                  <a:gd name="connsiteY31" fmla="*/ 441008 h 574357"/>
                  <a:gd name="connsiteX32" fmla="*/ 468630 w 730567"/>
                  <a:gd name="connsiteY32" fmla="*/ 441008 h 574357"/>
                  <a:gd name="connsiteX33" fmla="*/ 497205 w 730567"/>
                  <a:gd name="connsiteY33" fmla="*/ 441960 h 574357"/>
                  <a:gd name="connsiteX34" fmla="*/ 512445 w 730567"/>
                  <a:gd name="connsiteY34" fmla="*/ 442913 h 574357"/>
                  <a:gd name="connsiteX35" fmla="*/ 527685 w 730567"/>
                  <a:gd name="connsiteY35" fmla="*/ 443865 h 574357"/>
                  <a:gd name="connsiteX36" fmla="*/ 542925 w 730567"/>
                  <a:gd name="connsiteY36" fmla="*/ 444817 h 574357"/>
                  <a:gd name="connsiteX37" fmla="*/ 558165 w 730567"/>
                  <a:gd name="connsiteY37" fmla="*/ 445770 h 574357"/>
                  <a:gd name="connsiteX38" fmla="*/ 573405 w 730567"/>
                  <a:gd name="connsiteY38" fmla="*/ 447675 h 574357"/>
                  <a:gd name="connsiteX39" fmla="*/ 587693 w 730567"/>
                  <a:gd name="connsiteY39" fmla="*/ 449580 h 574357"/>
                  <a:gd name="connsiteX40" fmla="*/ 602932 w 730567"/>
                  <a:gd name="connsiteY40" fmla="*/ 451485 h 574357"/>
                  <a:gd name="connsiteX41" fmla="*/ 617220 w 730567"/>
                  <a:gd name="connsiteY41" fmla="*/ 453390 h 574357"/>
                  <a:gd name="connsiteX42" fmla="*/ 632460 w 730567"/>
                  <a:gd name="connsiteY42" fmla="*/ 455295 h 574357"/>
                  <a:gd name="connsiteX43" fmla="*/ 646748 w 730567"/>
                  <a:gd name="connsiteY43" fmla="*/ 458152 h 574357"/>
                  <a:gd name="connsiteX44" fmla="*/ 661035 w 730567"/>
                  <a:gd name="connsiteY44" fmla="*/ 460058 h 574357"/>
                  <a:gd name="connsiteX45" fmla="*/ 675323 w 730567"/>
                  <a:gd name="connsiteY45" fmla="*/ 462915 h 574357"/>
                  <a:gd name="connsiteX46" fmla="*/ 689610 w 730567"/>
                  <a:gd name="connsiteY46" fmla="*/ 465773 h 574357"/>
                  <a:gd name="connsiteX47" fmla="*/ 702945 w 730567"/>
                  <a:gd name="connsiteY47" fmla="*/ 469583 h 574357"/>
                  <a:gd name="connsiteX48" fmla="*/ 717232 w 730567"/>
                  <a:gd name="connsiteY48" fmla="*/ 472440 h 574357"/>
                  <a:gd name="connsiteX49" fmla="*/ 730568 w 730567"/>
                  <a:gd name="connsiteY49" fmla="*/ 476250 h 574357"/>
                  <a:gd name="connsiteX50" fmla="*/ 730568 w 730567"/>
                  <a:gd name="connsiteY50" fmla="*/ 35242 h 574357"/>
                  <a:gd name="connsiteX51" fmla="*/ 717232 w 730567"/>
                  <a:gd name="connsiteY51" fmla="*/ 31433 h 574357"/>
                  <a:gd name="connsiteX52" fmla="*/ 702945 w 730567"/>
                  <a:gd name="connsiteY52" fmla="*/ 28575 h 574357"/>
                  <a:gd name="connsiteX53" fmla="*/ 689610 w 730567"/>
                  <a:gd name="connsiteY53" fmla="*/ 25717 h 574357"/>
                  <a:gd name="connsiteX54" fmla="*/ 675323 w 730567"/>
                  <a:gd name="connsiteY54" fmla="*/ 22860 h 574357"/>
                  <a:gd name="connsiteX55" fmla="*/ 661035 w 730567"/>
                  <a:gd name="connsiteY55" fmla="*/ 20003 h 574357"/>
                  <a:gd name="connsiteX56" fmla="*/ 646748 w 730567"/>
                  <a:gd name="connsiteY56" fmla="*/ 17145 h 574357"/>
                  <a:gd name="connsiteX57" fmla="*/ 632460 w 730567"/>
                  <a:gd name="connsiteY57" fmla="*/ 14288 h 574357"/>
                  <a:gd name="connsiteX58" fmla="*/ 617220 w 730567"/>
                  <a:gd name="connsiteY58" fmla="*/ 12383 h 574357"/>
                  <a:gd name="connsiteX59" fmla="*/ 602932 w 730567"/>
                  <a:gd name="connsiteY59" fmla="*/ 10478 h 574357"/>
                  <a:gd name="connsiteX60" fmla="*/ 587693 w 730567"/>
                  <a:gd name="connsiteY60" fmla="*/ 8573 h 574357"/>
                  <a:gd name="connsiteX61" fmla="*/ 573405 w 730567"/>
                  <a:gd name="connsiteY61" fmla="*/ 6667 h 574357"/>
                  <a:gd name="connsiteX62" fmla="*/ 558165 w 730567"/>
                  <a:gd name="connsiteY62" fmla="*/ 5715 h 574357"/>
                  <a:gd name="connsiteX63" fmla="*/ 542925 w 730567"/>
                  <a:gd name="connsiteY63" fmla="*/ 3810 h 574357"/>
                  <a:gd name="connsiteX64" fmla="*/ 527685 w 730567"/>
                  <a:gd name="connsiteY64" fmla="*/ 2858 h 574357"/>
                  <a:gd name="connsiteX65" fmla="*/ 512445 w 730567"/>
                  <a:gd name="connsiteY65" fmla="*/ 1905 h 574357"/>
                  <a:gd name="connsiteX66" fmla="*/ 497205 w 730567"/>
                  <a:gd name="connsiteY66" fmla="*/ 953 h 574357"/>
                  <a:gd name="connsiteX67" fmla="*/ 468630 w 730567"/>
                  <a:gd name="connsiteY67" fmla="*/ 953 h 574357"/>
                  <a:gd name="connsiteX68" fmla="*/ 440055 w 730567"/>
                  <a:gd name="connsiteY68" fmla="*/ 0 h 574357"/>
                  <a:gd name="connsiteX69" fmla="*/ 413385 w 730567"/>
                  <a:gd name="connsiteY69" fmla="*/ 953 h 574357"/>
                  <a:gd name="connsiteX70" fmla="*/ 386715 w 730567"/>
                  <a:gd name="connsiteY70" fmla="*/ 1905 h 574357"/>
                  <a:gd name="connsiteX71" fmla="*/ 361950 w 730567"/>
                  <a:gd name="connsiteY71" fmla="*/ 4763 h 574357"/>
                  <a:gd name="connsiteX72" fmla="*/ 337185 w 730567"/>
                  <a:gd name="connsiteY72" fmla="*/ 6667 h 574357"/>
                  <a:gd name="connsiteX73" fmla="*/ 314325 w 730567"/>
                  <a:gd name="connsiteY73" fmla="*/ 9525 h 574357"/>
                  <a:gd name="connsiteX74" fmla="*/ 291465 w 730567"/>
                  <a:gd name="connsiteY74" fmla="*/ 13335 h 574357"/>
                  <a:gd name="connsiteX75" fmla="*/ 270510 w 730567"/>
                  <a:gd name="connsiteY75" fmla="*/ 18098 h 574357"/>
                  <a:gd name="connsiteX76" fmla="*/ 249555 w 730567"/>
                  <a:gd name="connsiteY76" fmla="*/ 21908 h 574357"/>
                  <a:gd name="connsiteX77" fmla="*/ 229552 w 730567"/>
                  <a:gd name="connsiteY77" fmla="*/ 26670 h 574357"/>
                  <a:gd name="connsiteX78" fmla="*/ 211455 w 730567"/>
                  <a:gd name="connsiteY78" fmla="*/ 32385 h 574357"/>
                  <a:gd name="connsiteX79" fmla="*/ 193357 w 730567"/>
                  <a:gd name="connsiteY79" fmla="*/ 38100 h 574357"/>
                  <a:gd name="connsiteX80" fmla="*/ 176213 w 730567"/>
                  <a:gd name="connsiteY80" fmla="*/ 42863 h 574357"/>
                  <a:gd name="connsiteX81" fmla="*/ 160020 w 730567"/>
                  <a:gd name="connsiteY81" fmla="*/ 49530 h 574357"/>
                  <a:gd name="connsiteX82" fmla="*/ 143827 w 730567"/>
                  <a:gd name="connsiteY82" fmla="*/ 55245 h 574357"/>
                  <a:gd name="connsiteX83" fmla="*/ 129540 w 730567"/>
                  <a:gd name="connsiteY83" fmla="*/ 60960 h 574357"/>
                  <a:gd name="connsiteX84" fmla="*/ 116205 w 730567"/>
                  <a:gd name="connsiteY84" fmla="*/ 67628 h 574357"/>
                  <a:gd name="connsiteX85" fmla="*/ 102870 w 730567"/>
                  <a:gd name="connsiteY85" fmla="*/ 73342 h 574357"/>
                  <a:gd name="connsiteX86" fmla="*/ 90488 w 730567"/>
                  <a:gd name="connsiteY86" fmla="*/ 80010 h 574357"/>
                  <a:gd name="connsiteX87" fmla="*/ 79057 w 730567"/>
                  <a:gd name="connsiteY87" fmla="*/ 85725 h 574357"/>
                  <a:gd name="connsiteX88" fmla="*/ 68580 w 730567"/>
                  <a:gd name="connsiteY88" fmla="*/ 91440 h 574357"/>
                  <a:gd name="connsiteX89" fmla="*/ 58102 w 730567"/>
                  <a:gd name="connsiteY89" fmla="*/ 97155 h 574357"/>
                  <a:gd name="connsiteX90" fmla="*/ 49530 w 730567"/>
                  <a:gd name="connsiteY90" fmla="*/ 102870 h 574357"/>
                  <a:gd name="connsiteX91" fmla="*/ 40957 w 730567"/>
                  <a:gd name="connsiteY91" fmla="*/ 108585 h 574357"/>
                  <a:gd name="connsiteX92" fmla="*/ 33338 w 730567"/>
                  <a:gd name="connsiteY92" fmla="*/ 113348 h 574357"/>
                  <a:gd name="connsiteX93" fmla="*/ 25718 w 730567"/>
                  <a:gd name="connsiteY93" fmla="*/ 118110 h 574357"/>
                  <a:gd name="connsiteX94" fmla="*/ 19050 w 730567"/>
                  <a:gd name="connsiteY94" fmla="*/ 121920 h 574357"/>
                  <a:gd name="connsiteX95" fmla="*/ 13335 w 730567"/>
                  <a:gd name="connsiteY95" fmla="*/ 125730 h 574357"/>
                  <a:gd name="connsiteX96" fmla="*/ 8573 w 730567"/>
                  <a:gd name="connsiteY96" fmla="*/ 128588 h 574357"/>
                  <a:gd name="connsiteX97" fmla="*/ 3810 w 730567"/>
                  <a:gd name="connsiteY97" fmla="*/ 131445 h 574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730567" h="574357">
                    <a:moveTo>
                      <a:pt x="0" y="133350"/>
                    </a:moveTo>
                    <a:lnTo>
                      <a:pt x="0" y="574358"/>
                    </a:lnTo>
                    <a:lnTo>
                      <a:pt x="3810" y="572452"/>
                    </a:lnTo>
                    <a:lnTo>
                      <a:pt x="8573" y="569595"/>
                    </a:lnTo>
                    <a:lnTo>
                      <a:pt x="13335" y="565785"/>
                    </a:lnTo>
                    <a:lnTo>
                      <a:pt x="19050" y="562927"/>
                    </a:lnTo>
                    <a:lnTo>
                      <a:pt x="25718" y="558165"/>
                    </a:lnTo>
                    <a:lnTo>
                      <a:pt x="33338" y="553402"/>
                    </a:lnTo>
                    <a:lnTo>
                      <a:pt x="40957" y="548640"/>
                    </a:lnTo>
                    <a:lnTo>
                      <a:pt x="49530" y="543877"/>
                    </a:lnTo>
                    <a:lnTo>
                      <a:pt x="58102" y="538163"/>
                    </a:lnTo>
                    <a:lnTo>
                      <a:pt x="68580" y="532448"/>
                    </a:lnTo>
                    <a:lnTo>
                      <a:pt x="79057" y="526733"/>
                    </a:lnTo>
                    <a:lnTo>
                      <a:pt x="90488" y="520065"/>
                    </a:lnTo>
                    <a:lnTo>
                      <a:pt x="102870" y="514350"/>
                    </a:lnTo>
                    <a:lnTo>
                      <a:pt x="116205" y="508635"/>
                    </a:lnTo>
                    <a:lnTo>
                      <a:pt x="129540" y="501967"/>
                    </a:lnTo>
                    <a:lnTo>
                      <a:pt x="143827" y="496252"/>
                    </a:lnTo>
                    <a:lnTo>
                      <a:pt x="160020" y="489585"/>
                    </a:lnTo>
                    <a:lnTo>
                      <a:pt x="176213" y="483870"/>
                    </a:lnTo>
                    <a:lnTo>
                      <a:pt x="193357" y="478155"/>
                    </a:lnTo>
                    <a:lnTo>
                      <a:pt x="211455" y="472440"/>
                    </a:lnTo>
                    <a:lnTo>
                      <a:pt x="229552" y="467677"/>
                    </a:lnTo>
                    <a:lnTo>
                      <a:pt x="249555" y="462915"/>
                    </a:lnTo>
                    <a:lnTo>
                      <a:pt x="270510" y="458152"/>
                    </a:lnTo>
                    <a:lnTo>
                      <a:pt x="291465" y="454342"/>
                    </a:lnTo>
                    <a:lnTo>
                      <a:pt x="314325" y="450533"/>
                    </a:lnTo>
                    <a:lnTo>
                      <a:pt x="337185" y="447675"/>
                    </a:lnTo>
                    <a:lnTo>
                      <a:pt x="361950" y="444817"/>
                    </a:lnTo>
                    <a:lnTo>
                      <a:pt x="386715" y="442913"/>
                    </a:lnTo>
                    <a:lnTo>
                      <a:pt x="413385" y="441960"/>
                    </a:lnTo>
                    <a:lnTo>
                      <a:pt x="440055" y="441008"/>
                    </a:lnTo>
                    <a:lnTo>
                      <a:pt x="468630" y="441008"/>
                    </a:lnTo>
                    <a:lnTo>
                      <a:pt x="497205" y="441960"/>
                    </a:lnTo>
                    <a:lnTo>
                      <a:pt x="512445" y="442913"/>
                    </a:lnTo>
                    <a:lnTo>
                      <a:pt x="527685" y="443865"/>
                    </a:lnTo>
                    <a:lnTo>
                      <a:pt x="542925" y="444817"/>
                    </a:lnTo>
                    <a:lnTo>
                      <a:pt x="558165" y="445770"/>
                    </a:lnTo>
                    <a:lnTo>
                      <a:pt x="573405" y="447675"/>
                    </a:lnTo>
                    <a:lnTo>
                      <a:pt x="587693" y="449580"/>
                    </a:lnTo>
                    <a:lnTo>
                      <a:pt x="602932" y="451485"/>
                    </a:lnTo>
                    <a:lnTo>
                      <a:pt x="617220" y="453390"/>
                    </a:lnTo>
                    <a:lnTo>
                      <a:pt x="632460" y="455295"/>
                    </a:lnTo>
                    <a:lnTo>
                      <a:pt x="646748" y="458152"/>
                    </a:lnTo>
                    <a:lnTo>
                      <a:pt x="661035" y="460058"/>
                    </a:lnTo>
                    <a:lnTo>
                      <a:pt x="675323" y="462915"/>
                    </a:lnTo>
                    <a:lnTo>
                      <a:pt x="689610" y="465773"/>
                    </a:lnTo>
                    <a:lnTo>
                      <a:pt x="702945" y="469583"/>
                    </a:lnTo>
                    <a:lnTo>
                      <a:pt x="717232" y="472440"/>
                    </a:lnTo>
                    <a:lnTo>
                      <a:pt x="730568" y="476250"/>
                    </a:lnTo>
                    <a:lnTo>
                      <a:pt x="730568" y="35242"/>
                    </a:lnTo>
                    <a:lnTo>
                      <a:pt x="717232" y="31433"/>
                    </a:lnTo>
                    <a:lnTo>
                      <a:pt x="702945" y="28575"/>
                    </a:lnTo>
                    <a:lnTo>
                      <a:pt x="689610" y="25717"/>
                    </a:lnTo>
                    <a:lnTo>
                      <a:pt x="675323" y="22860"/>
                    </a:lnTo>
                    <a:lnTo>
                      <a:pt x="661035" y="20003"/>
                    </a:lnTo>
                    <a:lnTo>
                      <a:pt x="646748" y="17145"/>
                    </a:lnTo>
                    <a:lnTo>
                      <a:pt x="632460" y="14288"/>
                    </a:lnTo>
                    <a:lnTo>
                      <a:pt x="617220" y="12383"/>
                    </a:lnTo>
                    <a:lnTo>
                      <a:pt x="602932" y="10478"/>
                    </a:lnTo>
                    <a:lnTo>
                      <a:pt x="587693" y="8573"/>
                    </a:lnTo>
                    <a:lnTo>
                      <a:pt x="573405" y="6667"/>
                    </a:lnTo>
                    <a:lnTo>
                      <a:pt x="558165" y="5715"/>
                    </a:lnTo>
                    <a:lnTo>
                      <a:pt x="542925" y="3810"/>
                    </a:lnTo>
                    <a:lnTo>
                      <a:pt x="527685" y="2858"/>
                    </a:lnTo>
                    <a:lnTo>
                      <a:pt x="512445" y="1905"/>
                    </a:lnTo>
                    <a:lnTo>
                      <a:pt x="497205" y="953"/>
                    </a:lnTo>
                    <a:lnTo>
                      <a:pt x="468630" y="953"/>
                    </a:lnTo>
                    <a:lnTo>
                      <a:pt x="440055" y="0"/>
                    </a:lnTo>
                    <a:lnTo>
                      <a:pt x="413385" y="953"/>
                    </a:lnTo>
                    <a:lnTo>
                      <a:pt x="386715" y="1905"/>
                    </a:lnTo>
                    <a:lnTo>
                      <a:pt x="361950" y="4763"/>
                    </a:lnTo>
                    <a:lnTo>
                      <a:pt x="337185" y="6667"/>
                    </a:lnTo>
                    <a:lnTo>
                      <a:pt x="314325" y="9525"/>
                    </a:lnTo>
                    <a:lnTo>
                      <a:pt x="291465" y="13335"/>
                    </a:lnTo>
                    <a:lnTo>
                      <a:pt x="270510" y="18098"/>
                    </a:lnTo>
                    <a:lnTo>
                      <a:pt x="249555" y="21908"/>
                    </a:lnTo>
                    <a:lnTo>
                      <a:pt x="229552" y="26670"/>
                    </a:lnTo>
                    <a:lnTo>
                      <a:pt x="211455" y="32385"/>
                    </a:lnTo>
                    <a:lnTo>
                      <a:pt x="193357" y="38100"/>
                    </a:lnTo>
                    <a:lnTo>
                      <a:pt x="176213" y="42863"/>
                    </a:lnTo>
                    <a:lnTo>
                      <a:pt x="160020" y="49530"/>
                    </a:lnTo>
                    <a:lnTo>
                      <a:pt x="143827" y="55245"/>
                    </a:lnTo>
                    <a:lnTo>
                      <a:pt x="129540" y="60960"/>
                    </a:lnTo>
                    <a:lnTo>
                      <a:pt x="116205" y="67628"/>
                    </a:lnTo>
                    <a:lnTo>
                      <a:pt x="102870" y="73342"/>
                    </a:lnTo>
                    <a:lnTo>
                      <a:pt x="90488" y="80010"/>
                    </a:lnTo>
                    <a:lnTo>
                      <a:pt x="79057" y="85725"/>
                    </a:lnTo>
                    <a:lnTo>
                      <a:pt x="68580" y="91440"/>
                    </a:lnTo>
                    <a:lnTo>
                      <a:pt x="58102" y="97155"/>
                    </a:lnTo>
                    <a:lnTo>
                      <a:pt x="49530" y="102870"/>
                    </a:lnTo>
                    <a:lnTo>
                      <a:pt x="40957" y="108585"/>
                    </a:lnTo>
                    <a:lnTo>
                      <a:pt x="33338" y="113348"/>
                    </a:lnTo>
                    <a:lnTo>
                      <a:pt x="25718" y="118110"/>
                    </a:lnTo>
                    <a:lnTo>
                      <a:pt x="19050" y="121920"/>
                    </a:lnTo>
                    <a:lnTo>
                      <a:pt x="13335" y="125730"/>
                    </a:lnTo>
                    <a:lnTo>
                      <a:pt x="8573" y="128588"/>
                    </a:lnTo>
                    <a:lnTo>
                      <a:pt x="3810" y="131445"/>
                    </a:lnTo>
                    <a:close/>
                  </a:path>
                </a:pathLst>
              </a:custGeom>
              <a:solidFill>
                <a:srgbClr val="0058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75D9F890-9BD8-43F6-9436-5B9B2E81991F}"/>
                  </a:ext>
                </a:extLst>
              </p:cNvPr>
              <p:cNvSpPr/>
              <p:nvPr/>
            </p:nvSpPr>
            <p:spPr>
              <a:xfrm>
                <a:off x="10234454" y="5546407"/>
                <a:ext cx="1243964" cy="628650"/>
              </a:xfrm>
              <a:custGeom>
                <a:avLst/>
                <a:gdLst>
                  <a:gd name="connsiteX0" fmla="*/ 0 w 1243964"/>
                  <a:gd name="connsiteY0" fmla="*/ 0 h 628650"/>
                  <a:gd name="connsiteX1" fmla="*/ 0 w 1243964"/>
                  <a:gd name="connsiteY1" fmla="*/ 440055 h 628650"/>
                  <a:gd name="connsiteX2" fmla="*/ 621982 w 1243964"/>
                  <a:gd name="connsiteY2" fmla="*/ 534353 h 628650"/>
                  <a:gd name="connsiteX3" fmla="*/ 1243965 w 1243964"/>
                  <a:gd name="connsiteY3" fmla="*/ 628650 h 628650"/>
                  <a:gd name="connsiteX4" fmla="*/ 1243965 w 1243964"/>
                  <a:gd name="connsiteY4" fmla="*/ 187643 h 628650"/>
                  <a:gd name="connsiteX5" fmla="*/ 621982 w 1243964"/>
                  <a:gd name="connsiteY5" fmla="*/ 93345 h 628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43964" h="628650">
                    <a:moveTo>
                      <a:pt x="0" y="0"/>
                    </a:moveTo>
                    <a:lnTo>
                      <a:pt x="0" y="440055"/>
                    </a:lnTo>
                    <a:lnTo>
                      <a:pt x="621982" y="534353"/>
                    </a:lnTo>
                    <a:lnTo>
                      <a:pt x="1243965" y="628650"/>
                    </a:lnTo>
                    <a:lnTo>
                      <a:pt x="1243965" y="187643"/>
                    </a:lnTo>
                    <a:lnTo>
                      <a:pt x="621982" y="93345"/>
                    </a:lnTo>
                    <a:close/>
                  </a:path>
                </a:pathLst>
              </a:custGeom>
              <a:solidFill>
                <a:srgbClr val="005850"/>
              </a:solidFill>
              <a:ln w="9525" cap="flat">
                <a:noFill/>
                <a:prstDash val="solid"/>
                <a:miter/>
              </a:ln>
              <a:effectLst>
                <a:outerShdw blurRad="50800" dist="25400" dir="10800000" sx="99000" sy="99000" algn="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9051174F-BBA7-4113-8978-BC6F85A00DB5}"/>
                  </a:ext>
                </a:extLst>
              </p:cNvPr>
              <p:cNvSpPr/>
              <p:nvPr/>
            </p:nvSpPr>
            <p:spPr>
              <a:xfrm>
                <a:off x="9074308" y="4817865"/>
                <a:ext cx="2404110" cy="924122"/>
              </a:xfrm>
              <a:custGeom>
                <a:avLst/>
                <a:gdLst>
                  <a:gd name="connsiteX0" fmla="*/ 2404110 w 2404110"/>
                  <a:gd name="connsiteY0" fmla="*/ 924123 h 924122"/>
                  <a:gd name="connsiteX1" fmla="*/ 2242185 w 2404110"/>
                  <a:gd name="connsiteY1" fmla="*/ 485020 h 924122"/>
                  <a:gd name="connsiteX2" fmla="*/ 2080260 w 2404110"/>
                  <a:gd name="connsiteY2" fmla="*/ 45918 h 924122"/>
                  <a:gd name="connsiteX3" fmla="*/ 1882140 w 2404110"/>
                  <a:gd name="connsiteY3" fmla="*/ 194508 h 924122"/>
                  <a:gd name="connsiteX4" fmla="*/ 0 w 2404110"/>
                  <a:gd name="connsiteY4" fmla="*/ 303093 h 924122"/>
                  <a:gd name="connsiteX5" fmla="*/ 580073 w 2404110"/>
                  <a:gd name="connsiteY5" fmla="*/ 721240 h 924122"/>
                  <a:gd name="connsiteX6" fmla="*/ 1077278 w 2404110"/>
                  <a:gd name="connsiteY6" fmla="*/ 588843 h 924122"/>
                  <a:gd name="connsiteX7" fmla="*/ 1310640 w 2404110"/>
                  <a:gd name="connsiteY7" fmla="*/ 623133 h 924122"/>
                  <a:gd name="connsiteX8" fmla="*/ 1160146 w 2404110"/>
                  <a:gd name="connsiteY8" fmla="*/ 736480 h 924122"/>
                  <a:gd name="connsiteX9" fmla="*/ 1782127 w 2404110"/>
                  <a:gd name="connsiteY9" fmla="*/ 830778 h 924122"/>
                  <a:gd name="connsiteX10" fmla="*/ 2404110 w 2404110"/>
                  <a:gd name="connsiteY10" fmla="*/ 924123 h 924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04110" h="924122">
                    <a:moveTo>
                      <a:pt x="2404110" y="924123"/>
                    </a:moveTo>
                    <a:lnTo>
                      <a:pt x="2242185" y="485020"/>
                    </a:lnTo>
                    <a:lnTo>
                      <a:pt x="2080260" y="45918"/>
                    </a:lnTo>
                    <a:lnTo>
                      <a:pt x="1882140" y="194508"/>
                    </a:lnTo>
                    <a:cubicBezTo>
                      <a:pt x="1301115" y="-79812"/>
                      <a:pt x="422910" y="-81717"/>
                      <a:pt x="0" y="303093"/>
                    </a:cubicBezTo>
                    <a:lnTo>
                      <a:pt x="580073" y="721240"/>
                    </a:lnTo>
                    <a:cubicBezTo>
                      <a:pt x="617220" y="702190"/>
                      <a:pt x="761048" y="575508"/>
                      <a:pt x="1077278" y="588843"/>
                    </a:cubicBezTo>
                    <a:cubicBezTo>
                      <a:pt x="1158240" y="592653"/>
                      <a:pt x="1238250" y="604083"/>
                      <a:pt x="1310640" y="623133"/>
                    </a:cubicBezTo>
                    <a:lnTo>
                      <a:pt x="1160146" y="736480"/>
                    </a:lnTo>
                    <a:lnTo>
                      <a:pt x="1782127" y="830778"/>
                    </a:lnTo>
                    <a:lnTo>
                      <a:pt x="2404110" y="924123"/>
                    </a:lnTo>
                    <a:close/>
                  </a:path>
                </a:pathLst>
              </a:custGeom>
              <a:solidFill>
                <a:srgbClr val="00736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C0399202-3F58-4327-AF7C-374C7A88F25D}"/>
                </a:ext>
              </a:extLst>
            </p:cNvPr>
            <p:cNvGrpSpPr/>
            <p:nvPr/>
          </p:nvGrpSpPr>
          <p:grpSpPr>
            <a:xfrm>
              <a:off x="5736002" y="4628721"/>
              <a:ext cx="2171417" cy="1211377"/>
              <a:chOff x="5736749" y="4774927"/>
              <a:chExt cx="2171700" cy="1211535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9D822C3A-E6A9-48C3-8249-77BCD962B08A}"/>
                  </a:ext>
                </a:extLst>
              </p:cNvPr>
              <p:cNvSpPr/>
              <p:nvPr/>
            </p:nvSpPr>
            <p:spPr>
              <a:xfrm>
                <a:off x="5736749" y="5074920"/>
                <a:ext cx="580072" cy="858202"/>
              </a:xfrm>
              <a:custGeom>
                <a:avLst/>
                <a:gdLst>
                  <a:gd name="connsiteX0" fmla="*/ 0 w 580072"/>
                  <a:gd name="connsiteY0" fmla="*/ 0 h 858202"/>
                  <a:gd name="connsiteX1" fmla="*/ 0 w 580072"/>
                  <a:gd name="connsiteY1" fmla="*/ 440055 h 858202"/>
                  <a:gd name="connsiteX2" fmla="*/ 580072 w 580072"/>
                  <a:gd name="connsiteY2" fmla="*/ 858202 h 858202"/>
                  <a:gd name="connsiteX3" fmla="*/ 580072 w 580072"/>
                  <a:gd name="connsiteY3" fmla="*/ 417195 h 858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0072" h="858202">
                    <a:moveTo>
                      <a:pt x="0" y="0"/>
                    </a:moveTo>
                    <a:lnTo>
                      <a:pt x="0" y="440055"/>
                    </a:lnTo>
                    <a:lnTo>
                      <a:pt x="580072" y="858202"/>
                    </a:lnTo>
                    <a:lnTo>
                      <a:pt x="580072" y="417195"/>
                    </a:lnTo>
                    <a:close/>
                  </a:path>
                </a:pathLst>
              </a:custGeom>
              <a:solidFill>
                <a:srgbClr val="0042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A4E65D74-3B6B-4127-949C-16620A743158}"/>
                  </a:ext>
                </a:extLst>
              </p:cNvPr>
              <p:cNvSpPr/>
              <p:nvPr/>
            </p:nvSpPr>
            <p:spPr>
              <a:xfrm>
                <a:off x="7299801" y="5148262"/>
                <a:ext cx="608647" cy="838200"/>
              </a:xfrm>
              <a:custGeom>
                <a:avLst/>
                <a:gdLst>
                  <a:gd name="connsiteX0" fmla="*/ 0 w 608647"/>
                  <a:gd name="connsiteY0" fmla="*/ 397193 h 838200"/>
                  <a:gd name="connsiteX1" fmla="*/ 0 w 608647"/>
                  <a:gd name="connsiteY1" fmla="*/ 838200 h 838200"/>
                  <a:gd name="connsiteX2" fmla="*/ 608648 w 608647"/>
                  <a:gd name="connsiteY2" fmla="*/ 440055 h 838200"/>
                  <a:gd name="connsiteX3" fmla="*/ 608648 w 608647"/>
                  <a:gd name="connsiteY3" fmla="*/ 0 h 838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8647" h="838200">
                    <a:moveTo>
                      <a:pt x="0" y="397193"/>
                    </a:moveTo>
                    <a:lnTo>
                      <a:pt x="0" y="838200"/>
                    </a:lnTo>
                    <a:lnTo>
                      <a:pt x="608648" y="440055"/>
                    </a:lnTo>
                    <a:lnTo>
                      <a:pt x="608648" y="0"/>
                    </a:lnTo>
                    <a:close/>
                  </a:path>
                </a:pathLst>
              </a:custGeom>
              <a:solidFill>
                <a:srgbClr val="0042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62842EAD-293C-459A-865C-EABE0B5C9C40}"/>
                  </a:ext>
                </a:extLst>
              </p:cNvPr>
              <p:cNvSpPr/>
              <p:nvPr/>
            </p:nvSpPr>
            <p:spPr>
              <a:xfrm>
                <a:off x="6316821" y="5354954"/>
                <a:ext cx="982980" cy="631507"/>
              </a:xfrm>
              <a:custGeom>
                <a:avLst/>
                <a:gdLst>
                  <a:gd name="connsiteX0" fmla="*/ 0 w 982980"/>
                  <a:gd name="connsiteY0" fmla="*/ 137160 h 631507"/>
                  <a:gd name="connsiteX1" fmla="*/ 0 w 982980"/>
                  <a:gd name="connsiteY1" fmla="*/ 578168 h 631507"/>
                  <a:gd name="connsiteX2" fmla="*/ 25718 w 982980"/>
                  <a:gd name="connsiteY2" fmla="*/ 561023 h 631507"/>
                  <a:gd name="connsiteX3" fmla="*/ 52388 w 982980"/>
                  <a:gd name="connsiteY3" fmla="*/ 545783 h 631507"/>
                  <a:gd name="connsiteX4" fmla="*/ 80010 w 982980"/>
                  <a:gd name="connsiteY4" fmla="*/ 531495 h 631507"/>
                  <a:gd name="connsiteX5" fmla="*/ 108585 w 982980"/>
                  <a:gd name="connsiteY5" fmla="*/ 517208 h 631507"/>
                  <a:gd name="connsiteX6" fmla="*/ 137160 w 982980"/>
                  <a:gd name="connsiteY6" fmla="*/ 504825 h 631507"/>
                  <a:gd name="connsiteX7" fmla="*/ 166688 w 982980"/>
                  <a:gd name="connsiteY7" fmla="*/ 493395 h 631507"/>
                  <a:gd name="connsiteX8" fmla="*/ 197168 w 982980"/>
                  <a:gd name="connsiteY8" fmla="*/ 482917 h 631507"/>
                  <a:gd name="connsiteX9" fmla="*/ 227648 w 982980"/>
                  <a:gd name="connsiteY9" fmla="*/ 473392 h 631507"/>
                  <a:gd name="connsiteX10" fmla="*/ 259080 w 982980"/>
                  <a:gd name="connsiteY10" fmla="*/ 465773 h 631507"/>
                  <a:gd name="connsiteX11" fmla="*/ 290513 w 982980"/>
                  <a:gd name="connsiteY11" fmla="*/ 458152 h 631507"/>
                  <a:gd name="connsiteX12" fmla="*/ 322898 w 982980"/>
                  <a:gd name="connsiteY12" fmla="*/ 452438 h 631507"/>
                  <a:gd name="connsiteX13" fmla="*/ 355283 w 982980"/>
                  <a:gd name="connsiteY13" fmla="*/ 447675 h 631507"/>
                  <a:gd name="connsiteX14" fmla="*/ 387668 w 982980"/>
                  <a:gd name="connsiteY14" fmla="*/ 443865 h 631507"/>
                  <a:gd name="connsiteX15" fmla="*/ 420053 w 982980"/>
                  <a:gd name="connsiteY15" fmla="*/ 441960 h 631507"/>
                  <a:gd name="connsiteX16" fmla="*/ 453390 w 982980"/>
                  <a:gd name="connsiteY16" fmla="*/ 441008 h 631507"/>
                  <a:gd name="connsiteX17" fmla="*/ 486728 w 982980"/>
                  <a:gd name="connsiteY17" fmla="*/ 441008 h 631507"/>
                  <a:gd name="connsiteX18" fmla="*/ 519113 w 982980"/>
                  <a:gd name="connsiteY18" fmla="*/ 442913 h 631507"/>
                  <a:gd name="connsiteX19" fmla="*/ 552450 w 982980"/>
                  <a:gd name="connsiteY19" fmla="*/ 445770 h 631507"/>
                  <a:gd name="connsiteX20" fmla="*/ 585788 w 982980"/>
                  <a:gd name="connsiteY20" fmla="*/ 449580 h 631507"/>
                  <a:gd name="connsiteX21" fmla="*/ 618173 w 982980"/>
                  <a:gd name="connsiteY21" fmla="*/ 455295 h 631507"/>
                  <a:gd name="connsiteX22" fmla="*/ 651510 w 982980"/>
                  <a:gd name="connsiteY22" fmla="*/ 461963 h 631507"/>
                  <a:gd name="connsiteX23" fmla="*/ 683895 w 982980"/>
                  <a:gd name="connsiteY23" fmla="*/ 469583 h 631507"/>
                  <a:gd name="connsiteX24" fmla="*/ 715328 w 982980"/>
                  <a:gd name="connsiteY24" fmla="*/ 479108 h 631507"/>
                  <a:gd name="connsiteX25" fmla="*/ 747713 w 982980"/>
                  <a:gd name="connsiteY25" fmla="*/ 490538 h 631507"/>
                  <a:gd name="connsiteX26" fmla="*/ 779145 w 982980"/>
                  <a:gd name="connsiteY26" fmla="*/ 502920 h 631507"/>
                  <a:gd name="connsiteX27" fmla="*/ 809625 w 982980"/>
                  <a:gd name="connsiteY27" fmla="*/ 516255 h 631507"/>
                  <a:gd name="connsiteX28" fmla="*/ 840105 w 982980"/>
                  <a:gd name="connsiteY28" fmla="*/ 531495 h 631507"/>
                  <a:gd name="connsiteX29" fmla="*/ 870585 w 982980"/>
                  <a:gd name="connsiteY29" fmla="*/ 548640 h 631507"/>
                  <a:gd name="connsiteX30" fmla="*/ 900113 w 982980"/>
                  <a:gd name="connsiteY30" fmla="*/ 566738 h 631507"/>
                  <a:gd name="connsiteX31" fmla="*/ 928688 w 982980"/>
                  <a:gd name="connsiteY31" fmla="*/ 586740 h 631507"/>
                  <a:gd name="connsiteX32" fmla="*/ 956310 w 982980"/>
                  <a:gd name="connsiteY32" fmla="*/ 607695 h 631507"/>
                  <a:gd name="connsiteX33" fmla="*/ 982980 w 982980"/>
                  <a:gd name="connsiteY33" fmla="*/ 631508 h 631507"/>
                  <a:gd name="connsiteX34" fmla="*/ 982980 w 982980"/>
                  <a:gd name="connsiteY34" fmla="*/ 190500 h 631507"/>
                  <a:gd name="connsiteX35" fmla="*/ 956310 w 982980"/>
                  <a:gd name="connsiteY35" fmla="*/ 167640 h 631507"/>
                  <a:gd name="connsiteX36" fmla="*/ 928688 w 982980"/>
                  <a:gd name="connsiteY36" fmla="*/ 145733 h 631507"/>
                  <a:gd name="connsiteX37" fmla="*/ 900113 w 982980"/>
                  <a:gd name="connsiteY37" fmla="*/ 126683 h 631507"/>
                  <a:gd name="connsiteX38" fmla="*/ 870585 w 982980"/>
                  <a:gd name="connsiteY38" fmla="*/ 107633 h 631507"/>
                  <a:gd name="connsiteX39" fmla="*/ 840105 w 982980"/>
                  <a:gd name="connsiteY39" fmla="*/ 91440 h 631507"/>
                  <a:gd name="connsiteX40" fmla="*/ 809625 w 982980"/>
                  <a:gd name="connsiteY40" fmla="*/ 76200 h 631507"/>
                  <a:gd name="connsiteX41" fmla="*/ 779145 w 982980"/>
                  <a:gd name="connsiteY41" fmla="*/ 61913 h 631507"/>
                  <a:gd name="connsiteX42" fmla="*/ 747713 w 982980"/>
                  <a:gd name="connsiteY42" fmla="*/ 49530 h 631507"/>
                  <a:gd name="connsiteX43" fmla="*/ 715328 w 982980"/>
                  <a:gd name="connsiteY43" fmla="*/ 39053 h 631507"/>
                  <a:gd name="connsiteX44" fmla="*/ 683895 w 982980"/>
                  <a:gd name="connsiteY44" fmla="*/ 29528 h 631507"/>
                  <a:gd name="connsiteX45" fmla="*/ 651510 w 982980"/>
                  <a:gd name="connsiteY45" fmla="*/ 20955 h 631507"/>
                  <a:gd name="connsiteX46" fmla="*/ 618173 w 982980"/>
                  <a:gd name="connsiteY46" fmla="*/ 14288 h 631507"/>
                  <a:gd name="connsiteX47" fmla="*/ 585788 w 982980"/>
                  <a:gd name="connsiteY47" fmla="*/ 8573 h 631507"/>
                  <a:gd name="connsiteX48" fmla="*/ 552450 w 982980"/>
                  <a:gd name="connsiteY48" fmla="*/ 4763 h 631507"/>
                  <a:gd name="connsiteX49" fmla="*/ 519113 w 982980"/>
                  <a:gd name="connsiteY49" fmla="*/ 1905 h 631507"/>
                  <a:gd name="connsiteX50" fmla="*/ 486728 w 982980"/>
                  <a:gd name="connsiteY50" fmla="*/ 0 h 631507"/>
                  <a:gd name="connsiteX51" fmla="*/ 453390 w 982980"/>
                  <a:gd name="connsiteY51" fmla="*/ 0 h 631507"/>
                  <a:gd name="connsiteX52" fmla="*/ 420053 w 982980"/>
                  <a:gd name="connsiteY52" fmla="*/ 953 h 631507"/>
                  <a:gd name="connsiteX53" fmla="*/ 387668 w 982980"/>
                  <a:gd name="connsiteY53" fmla="*/ 3810 h 631507"/>
                  <a:gd name="connsiteX54" fmla="*/ 355283 w 982980"/>
                  <a:gd name="connsiteY54" fmla="*/ 6667 h 631507"/>
                  <a:gd name="connsiteX55" fmla="*/ 322898 w 982980"/>
                  <a:gd name="connsiteY55" fmla="*/ 11430 h 631507"/>
                  <a:gd name="connsiteX56" fmla="*/ 290513 w 982980"/>
                  <a:gd name="connsiteY56" fmla="*/ 18098 h 631507"/>
                  <a:gd name="connsiteX57" fmla="*/ 259080 w 982980"/>
                  <a:gd name="connsiteY57" fmla="*/ 24765 h 631507"/>
                  <a:gd name="connsiteX58" fmla="*/ 227648 w 982980"/>
                  <a:gd name="connsiteY58" fmla="*/ 33338 h 631507"/>
                  <a:gd name="connsiteX59" fmla="*/ 197168 w 982980"/>
                  <a:gd name="connsiteY59" fmla="*/ 41910 h 631507"/>
                  <a:gd name="connsiteX60" fmla="*/ 166688 w 982980"/>
                  <a:gd name="connsiteY60" fmla="*/ 52388 h 631507"/>
                  <a:gd name="connsiteX61" fmla="*/ 137160 w 982980"/>
                  <a:gd name="connsiteY61" fmla="*/ 63817 h 631507"/>
                  <a:gd name="connsiteX62" fmla="*/ 108585 w 982980"/>
                  <a:gd name="connsiteY62" fmla="*/ 77153 h 631507"/>
                  <a:gd name="connsiteX63" fmla="*/ 80010 w 982980"/>
                  <a:gd name="connsiteY63" fmla="*/ 90488 h 631507"/>
                  <a:gd name="connsiteX64" fmla="*/ 52388 w 982980"/>
                  <a:gd name="connsiteY64" fmla="*/ 104775 h 631507"/>
                  <a:gd name="connsiteX65" fmla="*/ 25718 w 982980"/>
                  <a:gd name="connsiteY65" fmla="*/ 120967 h 631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982980" h="631507">
                    <a:moveTo>
                      <a:pt x="0" y="137160"/>
                    </a:moveTo>
                    <a:lnTo>
                      <a:pt x="0" y="578168"/>
                    </a:lnTo>
                    <a:lnTo>
                      <a:pt x="25718" y="561023"/>
                    </a:lnTo>
                    <a:lnTo>
                      <a:pt x="52388" y="545783"/>
                    </a:lnTo>
                    <a:lnTo>
                      <a:pt x="80010" y="531495"/>
                    </a:lnTo>
                    <a:lnTo>
                      <a:pt x="108585" y="517208"/>
                    </a:lnTo>
                    <a:lnTo>
                      <a:pt x="137160" y="504825"/>
                    </a:lnTo>
                    <a:lnTo>
                      <a:pt x="166688" y="493395"/>
                    </a:lnTo>
                    <a:lnTo>
                      <a:pt x="197168" y="482917"/>
                    </a:lnTo>
                    <a:lnTo>
                      <a:pt x="227648" y="473392"/>
                    </a:lnTo>
                    <a:lnTo>
                      <a:pt x="259080" y="465773"/>
                    </a:lnTo>
                    <a:lnTo>
                      <a:pt x="290513" y="458152"/>
                    </a:lnTo>
                    <a:lnTo>
                      <a:pt x="322898" y="452438"/>
                    </a:lnTo>
                    <a:lnTo>
                      <a:pt x="355283" y="447675"/>
                    </a:lnTo>
                    <a:lnTo>
                      <a:pt x="387668" y="443865"/>
                    </a:lnTo>
                    <a:lnTo>
                      <a:pt x="420053" y="441960"/>
                    </a:lnTo>
                    <a:lnTo>
                      <a:pt x="453390" y="441008"/>
                    </a:lnTo>
                    <a:lnTo>
                      <a:pt x="486728" y="441008"/>
                    </a:lnTo>
                    <a:lnTo>
                      <a:pt x="519113" y="442913"/>
                    </a:lnTo>
                    <a:lnTo>
                      <a:pt x="552450" y="445770"/>
                    </a:lnTo>
                    <a:lnTo>
                      <a:pt x="585788" y="449580"/>
                    </a:lnTo>
                    <a:lnTo>
                      <a:pt x="618173" y="455295"/>
                    </a:lnTo>
                    <a:lnTo>
                      <a:pt x="651510" y="461963"/>
                    </a:lnTo>
                    <a:lnTo>
                      <a:pt x="683895" y="469583"/>
                    </a:lnTo>
                    <a:lnTo>
                      <a:pt x="715328" y="479108"/>
                    </a:lnTo>
                    <a:lnTo>
                      <a:pt x="747713" y="490538"/>
                    </a:lnTo>
                    <a:lnTo>
                      <a:pt x="779145" y="502920"/>
                    </a:lnTo>
                    <a:lnTo>
                      <a:pt x="809625" y="516255"/>
                    </a:lnTo>
                    <a:lnTo>
                      <a:pt x="840105" y="531495"/>
                    </a:lnTo>
                    <a:lnTo>
                      <a:pt x="870585" y="548640"/>
                    </a:lnTo>
                    <a:lnTo>
                      <a:pt x="900113" y="566738"/>
                    </a:lnTo>
                    <a:lnTo>
                      <a:pt x="928688" y="586740"/>
                    </a:lnTo>
                    <a:lnTo>
                      <a:pt x="956310" y="607695"/>
                    </a:lnTo>
                    <a:lnTo>
                      <a:pt x="982980" y="631508"/>
                    </a:lnTo>
                    <a:lnTo>
                      <a:pt x="982980" y="190500"/>
                    </a:lnTo>
                    <a:lnTo>
                      <a:pt x="956310" y="167640"/>
                    </a:lnTo>
                    <a:lnTo>
                      <a:pt x="928688" y="145733"/>
                    </a:lnTo>
                    <a:lnTo>
                      <a:pt x="900113" y="126683"/>
                    </a:lnTo>
                    <a:lnTo>
                      <a:pt x="870585" y="107633"/>
                    </a:lnTo>
                    <a:lnTo>
                      <a:pt x="840105" y="91440"/>
                    </a:lnTo>
                    <a:lnTo>
                      <a:pt x="809625" y="76200"/>
                    </a:lnTo>
                    <a:lnTo>
                      <a:pt x="779145" y="61913"/>
                    </a:lnTo>
                    <a:lnTo>
                      <a:pt x="747713" y="49530"/>
                    </a:lnTo>
                    <a:lnTo>
                      <a:pt x="715328" y="39053"/>
                    </a:lnTo>
                    <a:lnTo>
                      <a:pt x="683895" y="29528"/>
                    </a:lnTo>
                    <a:lnTo>
                      <a:pt x="651510" y="20955"/>
                    </a:lnTo>
                    <a:lnTo>
                      <a:pt x="618173" y="14288"/>
                    </a:lnTo>
                    <a:lnTo>
                      <a:pt x="585788" y="8573"/>
                    </a:lnTo>
                    <a:lnTo>
                      <a:pt x="552450" y="4763"/>
                    </a:lnTo>
                    <a:lnTo>
                      <a:pt x="519113" y="1905"/>
                    </a:lnTo>
                    <a:lnTo>
                      <a:pt x="486728" y="0"/>
                    </a:lnTo>
                    <a:lnTo>
                      <a:pt x="453390" y="0"/>
                    </a:lnTo>
                    <a:lnTo>
                      <a:pt x="420053" y="953"/>
                    </a:lnTo>
                    <a:lnTo>
                      <a:pt x="387668" y="3810"/>
                    </a:lnTo>
                    <a:lnTo>
                      <a:pt x="355283" y="6667"/>
                    </a:lnTo>
                    <a:lnTo>
                      <a:pt x="322898" y="11430"/>
                    </a:lnTo>
                    <a:lnTo>
                      <a:pt x="290513" y="18098"/>
                    </a:lnTo>
                    <a:lnTo>
                      <a:pt x="259080" y="24765"/>
                    </a:lnTo>
                    <a:lnTo>
                      <a:pt x="227648" y="33338"/>
                    </a:lnTo>
                    <a:lnTo>
                      <a:pt x="197168" y="41910"/>
                    </a:lnTo>
                    <a:lnTo>
                      <a:pt x="166688" y="52388"/>
                    </a:lnTo>
                    <a:lnTo>
                      <a:pt x="137160" y="63817"/>
                    </a:lnTo>
                    <a:lnTo>
                      <a:pt x="108585" y="77153"/>
                    </a:lnTo>
                    <a:lnTo>
                      <a:pt x="80010" y="90488"/>
                    </a:lnTo>
                    <a:lnTo>
                      <a:pt x="52388" y="104775"/>
                    </a:lnTo>
                    <a:lnTo>
                      <a:pt x="25718" y="120967"/>
                    </a:lnTo>
                    <a:close/>
                  </a:path>
                </a:pathLst>
              </a:custGeom>
              <a:solidFill>
                <a:srgbClr val="0058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6980BA72-089A-43AB-83A0-1343E2920C41}"/>
                  </a:ext>
                </a:extLst>
              </p:cNvPr>
              <p:cNvSpPr/>
              <p:nvPr/>
            </p:nvSpPr>
            <p:spPr>
              <a:xfrm>
                <a:off x="5736749" y="4774927"/>
                <a:ext cx="2171700" cy="774654"/>
              </a:xfrm>
              <a:custGeom>
                <a:avLst/>
                <a:gdLst>
                  <a:gd name="connsiteX0" fmla="*/ 2171700 w 2171700"/>
                  <a:gd name="connsiteY0" fmla="*/ 376510 h 774654"/>
                  <a:gd name="connsiteX1" fmla="*/ 0 w 2171700"/>
                  <a:gd name="connsiteY1" fmla="*/ 303167 h 774654"/>
                  <a:gd name="connsiteX2" fmla="*/ 580072 w 2171700"/>
                  <a:gd name="connsiteY2" fmla="*/ 721315 h 774654"/>
                  <a:gd name="connsiteX3" fmla="*/ 1564005 w 2171700"/>
                  <a:gd name="connsiteY3" fmla="*/ 774655 h 774654"/>
                  <a:gd name="connsiteX4" fmla="*/ 2171700 w 2171700"/>
                  <a:gd name="connsiteY4" fmla="*/ 376510 h 774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1700" h="774654">
                    <a:moveTo>
                      <a:pt x="2171700" y="376510"/>
                    </a:moveTo>
                    <a:cubicBezTo>
                      <a:pt x="1644015" y="-66403"/>
                      <a:pt x="501015" y="-153080"/>
                      <a:pt x="0" y="303167"/>
                    </a:cubicBezTo>
                    <a:lnTo>
                      <a:pt x="580072" y="721315"/>
                    </a:lnTo>
                    <a:cubicBezTo>
                      <a:pt x="851535" y="538435"/>
                      <a:pt x="1278255" y="521290"/>
                      <a:pt x="1564005" y="774655"/>
                    </a:cubicBezTo>
                    <a:lnTo>
                      <a:pt x="2171700" y="376510"/>
                    </a:lnTo>
                    <a:close/>
                  </a:path>
                </a:pathLst>
              </a:custGeom>
              <a:solidFill>
                <a:srgbClr val="00736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03F5AEBC-A6D9-4279-B21E-FABF6B769C09}"/>
                </a:ext>
              </a:extLst>
            </p:cNvPr>
            <p:cNvGrpSpPr/>
            <p:nvPr/>
          </p:nvGrpSpPr>
          <p:grpSpPr>
            <a:xfrm>
              <a:off x="2397924" y="4589580"/>
              <a:ext cx="2171417" cy="1211470"/>
              <a:chOff x="2398236" y="4735781"/>
              <a:chExt cx="2171700" cy="1211628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219005BD-B74B-4069-80CF-58614691A8DE}"/>
                  </a:ext>
                </a:extLst>
              </p:cNvPr>
              <p:cNvSpPr/>
              <p:nvPr/>
            </p:nvSpPr>
            <p:spPr>
              <a:xfrm>
                <a:off x="3962241" y="5109209"/>
                <a:ext cx="607695" cy="838200"/>
              </a:xfrm>
              <a:custGeom>
                <a:avLst/>
                <a:gdLst>
                  <a:gd name="connsiteX0" fmla="*/ 0 w 607695"/>
                  <a:gd name="connsiteY0" fmla="*/ 397193 h 838200"/>
                  <a:gd name="connsiteX1" fmla="*/ 0 w 607695"/>
                  <a:gd name="connsiteY1" fmla="*/ 838200 h 838200"/>
                  <a:gd name="connsiteX2" fmla="*/ 607695 w 607695"/>
                  <a:gd name="connsiteY2" fmla="*/ 440055 h 838200"/>
                  <a:gd name="connsiteX3" fmla="*/ 607695 w 607695"/>
                  <a:gd name="connsiteY3" fmla="*/ 0 h 838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7695" h="838200">
                    <a:moveTo>
                      <a:pt x="0" y="397193"/>
                    </a:moveTo>
                    <a:lnTo>
                      <a:pt x="0" y="838200"/>
                    </a:lnTo>
                    <a:lnTo>
                      <a:pt x="607695" y="440055"/>
                    </a:lnTo>
                    <a:lnTo>
                      <a:pt x="607695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355CE419-5359-49C7-B6E7-95F92B3E5A6F}"/>
                  </a:ext>
                </a:extLst>
              </p:cNvPr>
              <p:cNvSpPr/>
              <p:nvPr/>
            </p:nvSpPr>
            <p:spPr>
              <a:xfrm>
                <a:off x="2398236" y="5035867"/>
                <a:ext cx="580072" cy="858202"/>
              </a:xfrm>
              <a:custGeom>
                <a:avLst/>
                <a:gdLst>
                  <a:gd name="connsiteX0" fmla="*/ 0 w 580072"/>
                  <a:gd name="connsiteY0" fmla="*/ 0 h 858202"/>
                  <a:gd name="connsiteX1" fmla="*/ 0 w 580072"/>
                  <a:gd name="connsiteY1" fmla="*/ 440055 h 858202"/>
                  <a:gd name="connsiteX2" fmla="*/ 580073 w 580072"/>
                  <a:gd name="connsiteY2" fmla="*/ 858202 h 858202"/>
                  <a:gd name="connsiteX3" fmla="*/ 580073 w 580072"/>
                  <a:gd name="connsiteY3" fmla="*/ 417195 h 858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0072" h="858202">
                    <a:moveTo>
                      <a:pt x="0" y="0"/>
                    </a:moveTo>
                    <a:lnTo>
                      <a:pt x="0" y="440055"/>
                    </a:lnTo>
                    <a:lnTo>
                      <a:pt x="580073" y="858202"/>
                    </a:lnTo>
                    <a:lnTo>
                      <a:pt x="580073" y="417195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2A8AF4C-CBB9-4FE0-8081-12BC2B397D71}"/>
                  </a:ext>
                </a:extLst>
              </p:cNvPr>
              <p:cNvSpPr/>
              <p:nvPr/>
            </p:nvSpPr>
            <p:spPr>
              <a:xfrm>
                <a:off x="2978309" y="5318759"/>
                <a:ext cx="983932" cy="628650"/>
              </a:xfrm>
              <a:custGeom>
                <a:avLst/>
                <a:gdLst>
                  <a:gd name="connsiteX0" fmla="*/ 0 w 983932"/>
                  <a:gd name="connsiteY0" fmla="*/ 134303 h 628650"/>
                  <a:gd name="connsiteX1" fmla="*/ 0 w 983932"/>
                  <a:gd name="connsiteY1" fmla="*/ 575310 h 628650"/>
                  <a:gd name="connsiteX2" fmla="*/ 21907 w 983932"/>
                  <a:gd name="connsiteY2" fmla="*/ 557213 h 628650"/>
                  <a:gd name="connsiteX3" fmla="*/ 46672 w 983932"/>
                  <a:gd name="connsiteY3" fmla="*/ 540068 h 628650"/>
                  <a:gd name="connsiteX4" fmla="*/ 72390 w 983932"/>
                  <a:gd name="connsiteY4" fmla="*/ 524828 h 628650"/>
                  <a:gd name="connsiteX5" fmla="*/ 100013 w 983932"/>
                  <a:gd name="connsiteY5" fmla="*/ 510540 h 628650"/>
                  <a:gd name="connsiteX6" fmla="*/ 128588 w 983932"/>
                  <a:gd name="connsiteY6" fmla="*/ 497205 h 628650"/>
                  <a:gd name="connsiteX7" fmla="*/ 158115 w 983932"/>
                  <a:gd name="connsiteY7" fmla="*/ 485775 h 628650"/>
                  <a:gd name="connsiteX8" fmla="*/ 189547 w 983932"/>
                  <a:gd name="connsiteY8" fmla="*/ 476250 h 628650"/>
                  <a:gd name="connsiteX9" fmla="*/ 221932 w 983932"/>
                  <a:gd name="connsiteY9" fmla="*/ 466725 h 628650"/>
                  <a:gd name="connsiteX10" fmla="*/ 254317 w 983932"/>
                  <a:gd name="connsiteY10" fmla="*/ 459105 h 628650"/>
                  <a:gd name="connsiteX11" fmla="*/ 287655 w 983932"/>
                  <a:gd name="connsiteY11" fmla="*/ 453390 h 628650"/>
                  <a:gd name="connsiteX12" fmla="*/ 321945 w 983932"/>
                  <a:gd name="connsiteY12" fmla="*/ 448628 h 628650"/>
                  <a:gd name="connsiteX13" fmla="*/ 357188 w 983932"/>
                  <a:gd name="connsiteY13" fmla="*/ 444818 h 628650"/>
                  <a:gd name="connsiteX14" fmla="*/ 392430 w 983932"/>
                  <a:gd name="connsiteY14" fmla="*/ 441960 h 628650"/>
                  <a:gd name="connsiteX15" fmla="*/ 427672 w 983932"/>
                  <a:gd name="connsiteY15" fmla="*/ 441008 h 628650"/>
                  <a:gd name="connsiteX16" fmla="*/ 462915 w 983932"/>
                  <a:gd name="connsiteY16" fmla="*/ 441008 h 628650"/>
                  <a:gd name="connsiteX17" fmla="*/ 499110 w 983932"/>
                  <a:gd name="connsiteY17" fmla="*/ 442913 h 628650"/>
                  <a:gd name="connsiteX18" fmla="*/ 534353 w 983932"/>
                  <a:gd name="connsiteY18" fmla="*/ 444818 h 628650"/>
                  <a:gd name="connsiteX19" fmla="*/ 569595 w 983932"/>
                  <a:gd name="connsiteY19" fmla="*/ 448628 h 628650"/>
                  <a:gd name="connsiteX20" fmla="*/ 604838 w 983932"/>
                  <a:gd name="connsiteY20" fmla="*/ 454343 h 628650"/>
                  <a:gd name="connsiteX21" fmla="*/ 640080 w 983932"/>
                  <a:gd name="connsiteY21" fmla="*/ 460058 h 628650"/>
                  <a:gd name="connsiteX22" fmla="*/ 674370 w 983932"/>
                  <a:gd name="connsiteY22" fmla="*/ 467678 h 628650"/>
                  <a:gd name="connsiteX23" fmla="*/ 707707 w 983932"/>
                  <a:gd name="connsiteY23" fmla="*/ 476250 h 628650"/>
                  <a:gd name="connsiteX24" fmla="*/ 740092 w 983932"/>
                  <a:gd name="connsiteY24" fmla="*/ 486728 h 628650"/>
                  <a:gd name="connsiteX25" fmla="*/ 772478 w 983932"/>
                  <a:gd name="connsiteY25" fmla="*/ 497205 h 628650"/>
                  <a:gd name="connsiteX26" fmla="*/ 803910 w 983932"/>
                  <a:gd name="connsiteY26" fmla="*/ 509588 h 628650"/>
                  <a:gd name="connsiteX27" fmla="*/ 833438 w 983932"/>
                  <a:gd name="connsiteY27" fmla="*/ 522922 h 628650"/>
                  <a:gd name="connsiteX28" fmla="*/ 862013 w 983932"/>
                  <a:gd name="connsiteY28" fmla="*/ 538163 h 628650"/>
                  <a:gd name="connsiteX29" fmla="*/ 889635 w 983932"/>
                  <a:gd name="connsiteY29" fmla="*/ 553403 h 628650"/>
                  <a:gd name="connsiteX30" fmla="*/ 915353 w 983932"/>
                  <a:gd name="connsiteY30" fmla="*/ 570547 h 628650"/>
                  <a:gd name="connsiteX31" fmla="*/ 940117 w 983932"/>
                  <a:gd name="connsiteY31" fmla="*/ 588645 h 628650"/>
                  <a:gd name="connsiteX32" fmla="*/ 962978 w 983932"/>
                  <a:gd name="connsiteY32" fmla="*/ 607695 h 628650"/>
                  <a:gd name="connsiteX33" fmla="*/ 983932 w 983932"/>
                  <a:gd name="connsiteY33" fmla="*/ 628650 h 628650"/>
                  <a:gd name="connsiteX34" fmla="*/ 983932 w 983932"/>
                  <a:gd name="connsiteY34" fmla="*/ 187643 h 628650"/>
                  <a:gd name="connsiteX35" fmla="*/ 962978 w 983932"/>
                  <a:gd name="connsiteY35" fmla="*/ 167640 h 628650"/>
                  <a:gd name="connsiteX36" fmla="*/ 940117 w 983932"/>
                  <a:gd name="connsiteY36" fmla="*/ 148590 h 628650"/>
                  <a:gd name="connsiteX37" fmla="*/ 915353 w 983932"/>
                  <a:gd name="connsiteY37" fmla="*/ 130493 h 628650"/>
                  <a:gd name="connsiteX38" fmla="*/ 889635 w 983932"/>
                  <a:gd name="connsiteY38" fmla="*/ 113348 h 628650"/>
                  <a:gd name="connsiteX39" fmla="*/ 862013 w 983932"/>
                  <a:gd name="connsiteY39" fmla="*/ 97155 h 628650"/>
                  <a:gd name="connsiteX40" fmla="*/ 833438 w 983932"/>
                  <a:gd name="connsiteY40" fmla="*/ 82868 h 628650"/>
                  <a:gd name="connsiteX41" fmla="*/ 803910 w 983932"/>
                  <a:gd name="connsiteY41" fmla="*/ 69533 h 628650"/>
                  <a:gd name="connsiteX42" fmla="*/ 772478 w 983932"/>
                  <a:gd name="connsiteY42" fmla="*/ 57150 h 628650"/>
                  <a:gd name="connsiteX43" fmla="*/ 740092 w 983932"/>
                  <a:gd name="connsiteY43" fmla="*/ 45720 h 628650"/>
                  <a:gd name="connsiteX44" fmla="*/ 707707 w 983932"/>
                  <a:gd name="connsiteY44" fmla="*/ 36195 h 628650"/>
                  <a:gd name="connsiteX45" fmla="*/ 674370 w 983932"/>
                  <a:gd name="connsiteY45" fmla="*/ 27623 h 628650"/>
                  <a:gd name="connsiteX46" fmla="*/ 640080 w 983932"/>
                  <a:gd name="connsiteY46" fmla="*/ 20003 h 628650"/>
                  <a:gd name="connsiteX47" fmla="*/ 604838 w 983932"/>
                  <a:gd name="connsiteY47" fmla="*/ 13335 h 628650"/>
                  <a:gd name="connsiteX48" fmla="*/ 569595 w 983932"/>
                  <a:gd name="connsiteY48" fmla="*/ 8573 h 628650"/>
                  <a:gd name="connsiteX49" fmla="*/ 534353 w 983932"/>
                  <a:gd name="connsiteY49" fmla="*/ 4763 h 628650"/>
                  <a:gd name="connsiteX50" fmla="*/ 499110 w 983932"/>
                  <a:gd name="connsiteY50" fmla="*/ 1905 h 628650"/>
                  <a:gd name="connsiteX51" fmla="*/ 462915 w 983932"/>
                  <a:gd name="connsiteY51" fmla="*/ 0 h 628650"/>
                  <a:gd name="connsiteX52" fmla="*/ 427672 w 983932"/>
                  <a:gd name="connsiteY52" fmla="*/ 0 h 628650"/>
                  <a:gd name="connsiteX53" fmla="*/ 392430 w 983932"/>
                  <a:gd name="connsiteY53" fmla="*/ 1905 h 628650"/>
                  <a:gd name="connsiteX54" fmla="*/ 357188 w 983932"/>
                  <a:gd name="connsiteY54" fmla="*/ 3810 h 628650"/>
                  <a:gd name="connsiteX55" fmla="*/ 321945 w 983932"/>
                  <a:gd name="connsiteY55" fmla="*/ 7620 h 628650"/>
                  <a:gd name="connsiteX56" fmla="*/ 287655 w 983932"/>
                  <a:gd name="connsiteY56" fmla="*/ 12383 h 628650"/>
                  <a:gd name="connsiteX57" fmla="*/ 254317 w 983932"/>
                  <a:gd name="connsiteY57" fmla="*/ 19050 h 628650"/>
                  <a:gd name="connsiteX58" fmla="*/ 221932 w 983932"/>
                  <a:gd name="connsiteY58" fmla="*/ 26670 h 628650"/>
                  <a:gd name="connsiteX59" fmla="*/ 189547 w 983932"/>
                  <a:gd name="connsiteY59" fmla="*/ 35243 h 628650"/>
                  <a:gd name="connsiteX60" fmla="*/ 158115 w 983932"/>
                  <a:gd name="connsiteY60" fmla="*/ 45720 h 628650"/>
                  <a:gd name="connsiteX61" fmla="*/ 128588 w 983932"/>
                  <a:gd name="connsiteY61" fmla="*/ 57150 h 628650"/>
                  <a:gd name="connsiteX62" fmla="*/ 100013 w 983932"/>
                  <a:gd name="connsiteY62" fmla="*/ 69533 h 628650"/>
                  <a:gd name="connsiteX63" fmla="*/ 72390 w 983932"/>
                  <a:gd name="connsiteY63" fmla="*/ 83820 h 628650"/>
                  <a:gd name="connsiteX64" fmla="*/ 46672 w 983932"/>
                  <a:gd name="connsiteY64" fmla="*/ 99060 h 628650"/>
                  <a:gd name="connsiteX65" fmla="*/ 21907 w 983932"/>
                  <a:gd name="connsiteY65" fmla="*/ 116205 h 628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983932" h="628650">
                    <a:moveTo>
                      <a:pt x="0" y="134303"/>
                    </a:moveTo>
                    <a:lnTo>
                      <a:pt x="0" y="575310"/>
                    </a:lnTo>
                    <a:lnTo>
                      <a:pt x="21907" y="557213"/>
                    </a:lnTo>
                    <a:lnTo>
                      <a:pt x="46672" y="540068"/>
                    </a:lnTo>
                    <a:lnTo>
                      <a:pt x="72390" y="524828"/>
                    </a:lnTo>
                    <a:lnTo>
                      <a:pt x="100013" y="510540"/>
                    </a:lnTo>
                    <a:lnTo>
                      <a:pt x="128588" y="497205"/>
                    </a:lnTo>
                    <a:lnTo>
                      <a:pt x="158115" y="485775"/>
                    </a:lnTo>
                    <a:lnTo>
                      <a:pt x="189547" y="476250"/>
                    </a:lnTo>
                    <a:lnTo>
                      <a:pt x="221932" y="466725"/>
                    </a:lnTo>
                    <a:lnTo>
                      <a:pt x="254317" y="459105"/>
                    </a:lnTo>
                    <a:lnTo>
                      <a:pt x="287655" y="453390"/>
                    </a:lnTo>
                    <a:lnTo>
                      <a:pt x="321945" y="448628"/>
                    </a:lnTo>
                    <a:lnTo>
                      <a:pt x="357188" y="444818"/>
                    </a:lnTo>
                    <a:lnTo>
                      <a:pt x="392430" y="441960"/>
                    </a:lnTo>
                    <a:lnTo>
                      <a:pt x="427672" y="441008"/>
                    </a:lnTo>
                    <a:lnTo>
                      <a:pt x="462915" y="441008"/>
                    </a:lnTo>
                    <a:lnTo>
                      <a:pt x="499110" y="442913"/>
                    </a:lnTo>
                    <a:lnTo>
                      <a:pt x="534353" y="444818"/>
                    </a:lnTo>
                    <a:lnTo>
                      <a:pt x="569595" y="448628"/>
                    </a:lnTo>
                    <a:lnTo>
                      <a:pt x="604838" y="454343"/>
                    </a:lnTo>
                    <a:lnTo>
                      <a:pt x="640080" y="460058"/>
                    </a:lnTo>
                    <a:lnTo>
                      <a:pt x="674370" y="467678"/>
                    </a:lnTo>
                    <a:lnTo>
                      <a:pt x="707707" y="476250"/>
                    </a:lnTo>
                    <a:lnTo>
                      <a:pt x="740092" y="486728"/>
                    </a:lnTo>
                    <a:lnTo>
                      <a:pt x="772478" y="497205"/>
                    </a:lnTo>
                    <a:lnTo>
                      <a:pt x="803910" y="509588"/>
                    </a:lnTo>
                    <a:lnTo>
                      <a:pt x="833438" y="522922"/>
                    </a:lnTo>
                    <a:lnTo>
                      <a:pt x="862013" y="538163"/>
                    </a:lnTo>
                    <a:lnTo>
                      <a:pt x="889635" y="553403"/>
                    </a:lnTo>
                    <a:lnTo>
                      <a:pt x="915353" y="570547"/>
                    </a:lnTo>
                    <a:lnTo>
                      <a:pt x="940117" y="588645"/>
                    </a:lnTo>
                    <a:lnTo>
                      <a:pt x="962978" y="607695"/>
                    </a:lnTo>
                    <a:lnTo>
                      <a:pt x="983932" y="628650"/>
                    </a:lnTo>
                    <a:lnTo>
                      <a:pt x="983932" y="187643"/>
                    </a:lnTo>
                    <a:lnTo>
                      <a:pt x="962978" y="167640"/>
                    </a:lnTo>
                    <a:lnTo>
                      <a:pt x="940117" y="148590"/>
                    </a:lnTo>
                    <a:lnTo>
                      <a:pt x="915353" y="130493"/>
                    </a:lnTo>
                    <a:lnTo>
                      <a:pt x="889635" y="113348"/>
                    </a:lnTo>
                    <a:lnTo>
                      <a:pt x="862013" y="97155"/>
                    </a:lnTo>
                    <a:lnTo>
                      <a:pt x="833438" y="82868"/>
                    </a:lnTo>
                    <a:lnTo>
                      <a:pt x="803910" y="69533"/>
                    </a:lnTo>
                    <a:lnTo>
                      <a:pt x="772478" y="57150"/>
                    </a:lnTo>
                    <a:lnTo>
                      <a:pt x="740092" y="45720"/>
                    </a:lnTo>
                    <a:lnTo>
                      <a:pt x="707707" y="36195"/>
                    </a:lnTo>
                    <a:lnTo>
                      <a:pt x="674370" y="27623"/>
                    </a:lnTo>
                    <a:lnTo>
                      <a:pt x="640080" y="20003"/>
                    </a:lnTo>
                    <a:lnTo>
                      <a:pt x="604838" y="13335"/>
                    </a:lnTo>
                    <a:lnTo>
                      <a:pt x="569595" y="8573"/>
                    </a:lnTo>
                    <a:lnTo>
                      <a:pt x="534353" y="4763"/>
                    </a:lnTo>
                    <a:lnTo>
                      <a:pt x="499110" y="1905"/>
                    </a:lnTo>
                    <a:lnTo>
                      <a:pt x="462915" y="0"/>
                    </a:lnTo>
                    <a:lnTo>
                      <a:pt x="427672" y="0"/>
                    </a:lnTo>
                    <a:lnTo>
                      <a:pt x="392430" y="1905"/>
                    </a:lnTo>
                    <a:lnTo>
                      <a:pt x="357188" y="3810"/>
                    </a:lnTo>
                    <a:lnTo>
                      <a:pt x="321945" y="7620"/>
                    </a:lnTo>
                    <a:lnTo>
                      <a:pt x="287655" y="12383"/>
                    </a:lnTo>
                    <a:lnTo>
                      <a:pt x="254317" y="19050"/>
                    </a:lnTo>
                    <a:lnTo>
                      <a:pt x="221932" y="26670"/>
                    </a:lnTo>
                    <a:lnTo>
                      <a:pt x="189547" y="35243"/>
                    </a:lnTo>
                    <a:lnTo>
                      <a:pt x="158115" y="45720"/>
                    </a:lnTo>
                    <a:lnTo>
                      <a:pt x="128588" y="57150"/>
                    </a:lnTo>
                    <a:lnTo>
                      <a:pt x="100013" y="69533"/>
                    </a:lnTo>
                    <a:lnTo>
                      <a:pt x="72390" y="83820"/>
                    </a:lnTo>
                    <a:lnTo>
                      <a:pt x="46672" y="99060"/>
                    </a:lnTo>
                    <a:lnTo>
                      <a:pt x="21907" y="116205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5EBA499D-4831-4E71-8F94-B8EDB27E861F}"/>
                  </a:ext>
                </a:extLst>
              </p:cNvPr>
              <p:cNvSpPr/>
              <p:nvPr/>
            </p:nvSpPr>
            <p:spPr>
              <a:xfrm>
                <a:off x="2398236" y="4735781"/>
                <a:ext cx="2171700" cy="771573"/>
              </a:xfrm>
              <a:custGeom>
                <a:avLst/>
                <a:gdLst>
                  <a:gd name="connsiteX0" fmla="*/ 2171700 w 2171700"/>
                  <a:gd name="connsiteY0" fmla="*/ 373428 h 771573"/>
                  <a:gd name="connsiteX1" fmla="*/ 0 w 2171700"/>
                  <a:gd name="connsiteY1" fmla="*/ 300086 h 771573"/>
                  <a:gd name="connsiteX2" fmla="*/ 580073 w 2171700"/>
                  <a:gd name="connsiteY2" fmla="*/ 718234 h 771573"/>
                  <a:gd name="connsiteX3" fmla="*/ 580073 w 2171700"/>
                  <a:gd name="connsiteY3" fmla="*/ 718234 h 771573"/>
                  <a:gd name="connsiteX4" fmla="*/ 1564005 w 2171700"/>
                  <a:gd name="connsiteY4" fmla="*/ 771574 h 771573"/>
                  <a:gd name="connsiteX5" fmla="*/ 2171700 w 2171700"/>
                  <a:gd name="connsiteY5" fmla="*/ 373428 h 771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71700" h="771573">
                    <a:moveTo>
                      <a:pt x="2171700" y="373428"/>
                    </a:moveTo>
                    <a:cubicBezTo>
                      <a:pt x="1644015" y="-69484"/>
                      <a:pt x="561023" y="-148542"/>
                      <a:pt x="0" y="300086"/>
                    </a:cubicBezTo>
                    <a:lnTo>
                      <a:pt x="580073" y="718234"/>
                    </a:lnTo>
                    <a:lnTo>
                      <a:pt x="580073" y="718234"/>
                    </a:lnTo>
                    <a:cubicBezTo>
                      <a:pt x="812483" y="516303"/>
                      <a:pt x="1350645" y="548688"/>
                      <a:pt x="1564005" y="771574"/>
                    </a:cubicBezTo>
                    <a:lnTo>
                      <a:pt x="2171700" y="373428"/>
                    </a:lnTo>
                    <a:close/>
                  </a:path>
                </a:pathLst>
              </a:custGeom>
              <a:solidFill>
                <a:srgbClr val="F287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028C2B2-26BC-4BC1-8607-F4066AEB1174}"/>
                </a:ext>
              </a:extLst>
            </p:cNvPr>
            <p:cNvGrpSpPr/>
            <p:nvPr/>
          </p:nvGrpSpPr>
          <p:grpSpPr>
            <a:xfrm>
              <a:off x="715076" y="4962959"/>
              <a:ext cx="2174274" cy="1192375"/>
              <a:chOff x="715169" y="5109209"/>
              <a:chExt cx="2174557" cy="1192530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77D546F6-8FA4-488B-80EB-23A0CD73CD0C}"/>
                  </a:ext>
                </a:extLst>
              </p:cNvPr>
              <p:cNvSpPr/>
              <p:nvPr/>
            </p:nvSpPr>
            <p:spPr>
              <a:xfrm>
                <a:off x="715169" y="5516880"/>
                <a:ext cx="2174557" cy="784859"/>
              </a:xfrm>
              <a:custGeom>
                <a:avLst/>
                <a:gdLst>
                  <a:gd name="connsiteX0" fmla="*/ 2174558 w 2174557"/>
                  <a:gd name="connsiteY0" fmla="*/ 0 h 784859"/>
                  <a:gd name="connsiteX1" fmla="*/ 2174558 w 2174557"/>
                  <a:gd name="connsiteY1" fmla="*/ 441007 h 784859"/>
                  <a:gd name="connsiteX2" fmla="*/ 2154555 w 2174557"/>
                  <a:gd name="connsiteY2" fmla="*/ 455295 h 784859"/>
                  <a:gd name="connsiteX3" fmla="*/ 2135505 w 2174557"/>
                  <a:gd name="connsiteY3" fmla="*/ 469582 h 784859"/>
                  <a:gd name="connsiteX4" fmla="*/ 2115503 w 2174557"/>
                  <a:gd name="connsiteY4" fmla="*/ 483870 h 784859"/>
                  <a:gd name="connsiteX5" fmla="*/ 2094548 w 2174557"/>
                  <a:gd name="connsiteY5" fmla="*/ 498157 h 784859"/>
                  <a:gd name="connsiteX6" fmla="*/ 2073593 w 2174557"/>
                  <a:gd name="connsiteY6" fmla="*/ 511492 h 784859"/>
                  <a:gd name="connsiteX7" fmla="*/ 2051685 w 2174557"/>
                  <a:gd name="connsiteY7" fmla="*/ 524827 h 784859"/>
                  <a:gd name="connsiteX8" fmla="*/ 2029778 w 2174557"/>
                  <a:gd name="connsiteY8" fmla="*/ 538163 h 784859"/>
                  <a:gd name="connsiteX9" fmla="*/ 2007870 w 2174557"/>
                  <a:gd name="connsiteY9" fmla="*/ 550545 h 784859"/>
                  <a:gd name="connsiteX10" fmla="*/ 1985010 w 2174557"/>
                  <a:gd name="connsiteY10" fmla="*/ 563880 h 784859"/>
                  <a:gd name="connsiteX11" fmla="*/ 1961198 w 2174557"/>
                  <a:gd name="connsiteY11" fmla="*/ 576263 h 784859"/>
                  <a:gd name="connsiteX12" fmla="*/ 1938338 w 2174557"/>
                  <a:gd name="connsiteY12" fmla="*/ 587692 h 784859"/>
                  <a:gd name="connsiteX13" fmla="*/ 1913573 w 2174557"/>
                  <a:gd name="connsiteY13" fmla="*/ 599122 h 784859"/>
                  <a:gd name="connsiteX14" fmla="*/ 1888808 w 2174557"/>
                  <a:gd name="connsiteY14" fmla="*/ 610552 h 784859"/>
                  <a:gd name="connsiteX15" fmla="*/ 1864043 w 2174557"/>
                  <a:gd name="connsiteY15" fmla="*/ 621982 h 784859"/>
                  <a:gd name="connsiteX16" fmla="*/ 1839278 w 2174557"/>
                  <a:gd name="connsiteY16" fmla="*/ 632460 h 784859"/>
                  <a:gd name="connsiteX17" fmla="*/ 1812608 w 2174557"/>
                  <a:gd name="connsiteY17" fmla="*/ 642938 h 784859"/>
                  <a:gd name="connsiteX18" fmla="*/ 1786890 w 2174557"/>
                  <a:gd name="connsiteY18" fmla="*/ 653415 h 784859"/>
                  <a:gd name="connsiteX19" fmla="*/ 1760220 w 2174557"/>
                  <a:gd name="connsiteY19" fmla="*/ 662940 h 784859"/>
                  <a:gd name="connsiteX20" fmla="*/ 1733550 w 2174557"/>
                  <a:gd name="connsiteY20" fmla="*/ 672465 h 784859"/>
                  <a:gd name="connsiteX21" fmla="*/ 1705928 w 2174557"/>
                  <a:gd name="connsiteY21" fmla="*/ 681990 h 784859"/>
                  <a:gd name="connsiteX22" fmla="*/ 1678305 w 2174557"/>
                  <a:gd name="connsiteY22" fmla="*/ 690563 h 784859"/>
                  <a:gd name="connsiteX23" fmla="*/ 1650683 w 2174557"/>
                  <a:gd name="connsiteY23" fmla="*/ 699135 h 784859"/>
                  <a:gd name="connsiteX24" fmla="*/ 1622108 w 2174557"/>
                  <a:gd name="connsiteY24" fmla="*/ 706755 h 784859"/>
                  <a:gd name="connsiteX25" fmla="*/ 1593533 w 2174557"/>
                  <a:gd name="connsiteY25" fmla="*/ 715327 h 784859"/>
                  <a:gd name="connsiteX26" fmla="*/ 1564005 w 2174557"/>
                  <a:gd name="connsiteY26" fmla="*/ 721995 h 784859"/>
                  <a:gd name="connsiteX27" fmla="*/ 1534478 w 2174557"/>
                  <a:gd name="connsiteY27" fmla="*/ 729615 h 784859"/>
                  <a:gd name="connsiteX28" fmla="*/ 1504950 w 2174557"/>
                  <a:gd name="connsiteY28" fmla="*/ 736282 h 784859"/>
                  <a:gd name="connsiteX29" fmla="*/ 1475423 w 2174557"/>
                  <a:gd name="connsiteY29" fmla="*/ 741997 h 784859"/>
                  <a:gd name="connsiteX30" fmla="*/ 1444943 w 2174557"/>
                  <a:gd name="connsiteY30" fmla="*/ 747713 h 784859"/>
                  <a:gd name="connsiteX31" fmla="*/ 1413510 w 2174557"/>
                  <a:gd name="connsiteY31" fmla="*/ 753427 h 784859"/>
                  <a:gd name="connsiteX32" fmla="*/ 1383030 w 2174557"/>
                  <a:gd name="connsiteY32" fmla="*/ 758190 h 784859"/>
                  <a:gd name="connsiteX33" fmla="*/ 1351598 w 2174557"/>
                  <a:gd name="connsiteY33" fmla="*/ 762952 h 784859"/>
                  <a:gd name="connsiteX34" fmla="*/ 1301115 w 2174557"/>
                  <a:gd name="connsiteY34" fmla="*/ 769620 h 784859"/>
                  <a:gd name="connsiteX35" fmla="*/ 1250633 w 2174557"/>
                  <a:gd name="connsiteY35" fmla="*/ 774382 h 784859"/>
                  <a:gd name="connsiteX36" fmla="*/ 1200150 w 2174557"/>
                  <a:gd name="connsiteY36" fmla="*/ 779145 h 784859"/>
                  <a:gd name="connsiteX37" fmla="*/ 1150620 w 2174557"/>
                  <a:gd name="connsiteY37" fmla="*/ 782002 h 784859"/>
                  <a:gd name="connsiteX38" fmla="*/ 1101090 w 2174557"/>
                  <a:gd name="connsiteY38" fmla="*/ 783907 h 784859"/>
                  <a:gd name="connsiteX39" fmla="*/ 1051560 w 2174557"/>
                  <a:gd name="connsiteY39" fmla="*/ 784860 h 784859"/>
                  <a:gd name="connsiteX40" fmla="*/ 1002030 w 2174557"/>
                  <a:gd name="connsiteY40" fmla="*/ 783907 h 784859"/>
                  <a:gd name="connsiteX41" fmla="*/ 953453 w 2174557"/>
                  <a:gd name="connsiteY41" fmla="*/ 782955 h 784859"/>
                  <a:gd name="connsiteX42" fmla="*/ 905828 w 2174557"/>
                  <a:gd name="connsiteY42" fmla="*/ 780097 h 784859"/>
                  <a:gd name="connsiteX43" fmla="*/ 857250 w 2174557"/>
                  <a:gd name="connsiteY43" fmla="*/ 776288 h 784859"/>
                  <a:gd name="connsiteX44" fmla="*/ 810578 w 2174557"/>
                  <a:gd name="connsiteY44" fmla="*/ 771525 h 784859"/>
                  <a:gd name="connsiteX45" fmla="*/ 763905 w 2174557"/>
                  <a:gd name="connsiteY45" fmla="*/ 765810 h 784859"/>
                  <a:gd name="connsiteX46" fmla="*/ 717233 w 2174557"/>
                  <a:gd name="connsiteY46" fmla="*/ 759142 h 784859"/>
                  <a:gd name="connsiteX47" fmla="*/ 671513 w 2174557"/>
                  <a:gd name="connsiteY47" fmla="*/ 751522 h 784859"/>
                  <a:gd name="connsiteX48" fmla="*/ 626745 w 2174557"/>
                  <a:gd name="connsiteY48" fmla="*/ 742950 h 784859"/>
                  <a:gd name="connsiteX49" fmla="*/ 582930 w 2174557"/>
                  <a:gd name="connsiteY49" fmla="*/ 732472 h 784859"/>
                  <a:gd name="connsiteX50" fmla="*/ 539115 w 2174557"/>
                  <a:gd name="connsiteY50" fmla="*/ 721995 h 784859"/>
                  <a:gd name="connsiteX51" fmla="*/ 496253 w 2174557"/>
                  <a:gd name="connsiteY51" fmla="*/ 710565 h 784859"/>
                  <a:gd name="connsiteX52" fmla="*/ 454343 w 2174557"/>
                  <a:gd name="connsiteY52" fmla="*/ 698182 h 784859"/>
                  <a:gd name="connsiteX53" fmla="*/ 413385 w 2174557"/>
                  <a:gd name="connsiteY53" fmla="*/ 684847 h 784859"/>
                  <a:gd name="connsiteX54" fmla="*/ 373380 w 2174557"/>
                  <a:gd name="connsiteY54" fmla="*/ 670560 h 784859"/>
                  <a:gd name="connsiteX55" fmla="*/ 334328 w 2174557"/>
                  <a:gd name="connsiteY55" fmla="*/ 655320 h 784859"/>
                  <a:gd name="connsiteX56" fmla="*/ 295275 w 2174557"/>
                  <a:gd name="connsiteY56" fmla="*/ 639127 h 784859"/>
                  <a:gd name="connsiteX57" fmla="*/ 258128 w 2174557"/>
                  <a:gd name="connsiteY57" fmla="*/ 621982 h 784859"/>
                  <a:gd name="connsiteX58" fmla="*/ 221933 w 2174557"/>
                  <a:gd name="connsiteY58" fmla="*/ 603885 h 784859"/>
                  <a:gd name="connsiteX59" fmla="*/ 186690 w 2174557"/>
                  <a:gd name="connsiteY59" fmla="*/ 585788 h 784859"/>
                  <a:gd name="connsiteX60" fmla="*/ 152400 w 2174557"/>
                  <a:gd name="connsiteY60" fmla="*/ 565785 h 784859"/>
                  <a:gd name="connsiteX61" fmla="*/ 120015 w 2174557"/>
                  <a:gd name="connsiteY61" fmla="*/ 545782 h 784859"/>
                  <a:gd name="connsiteX62" fmla="*/ 87630 w 2174557"/>
                  <a:gd name="connsiteY62" fmla="*/ 524827 h 784859"/>
                  <a:gd name="connsiteX63" fmla="*/ 57150 w 2174557"/>
                  <a:gd name="connsiteY63" fmla="*/ 502920 h 784859"/>
                  <a:gd name="connsiteX64" fmla="*/ 27623 w 2174557"/>
                  <a:gd name="connsiteY64" fmla="*/ 481013 h 784859"/>
                  <a:gd name="connsiteX65" fmla="*/ 0 w 2174557"/>
                  <a:gd name="connsiteY65" fmla="*/ 458152 h 784859"/>
                  <a:gd name="connsiteX66" fmla="*/ 0 w 2174557"/>
                  <a:gd name="connsiteY66" fmla="*/ 17145 h 784859"/>
                  <a:gd name="connsiteX67" fmla="*/ 27623 w 2174557"/>
                  <a:gd name="connsiteY67" fmla="*/ 40005 h 784859"/>
                  <a:gd name="connsiteX68" fmla="*/ 57150 w 2174557"/>
                  <a:gd name="connsiteY68" fmla="*/ 62865 h 784859"/>
                  <a:gd name="connsiteX69" fmla="*/ 87630 w 2174557"/>
                  <a:gd name="connsiteY69" fmla="*/ 84772 h 784859"/>
                  <a:gd name="connsiteX70" fmla="*/ 120015 w 2174557"/>
                  <a:gd name="connsiteY70" fmla="*/ 105727 h 784859"/>
                  <a:gd name="connsiteX71" fmla="*/ 152400 w 2174557"/>
                  <a:gd name="connsiteY71" fmla="*/ 125730 h 784859"/>
                  <a:gd name="connsiteX72" fmla="*/ 186690 w 2174557"/>
                  <a:gd name="connsiteY72" fmla="*/ 144780 h 784859"/>
                  <a:gd name="connsiteX73" fmla="*/ 221933 w 2174557"/>
                  <a:gd name="connsiteY73" fmla="*/ 163830 h 784859"/>
                  <a:gd name="connsiteX74" fmla="*/ 258128 w 2174557"/>
                  <a:gd name="connsiteY74" fmla="*/ 180975 h 784859"/>
                  <a:gd name="connsiteX75" fmla="*/ 295275 w 2174557"/>
                  <a:gd name="connsiteY75" fmla="*/ 198120 h 784859"/>
                  <a:gd name="connsiteX76" fmla="*/ 334328 w 2174557"/>
                  <a:gd name="connsiteY76" fmla="*/ 214313 h 784859"/>
                  <a:gd name="connsiteX77" fmla="*/ 373380 w 2174557"/>
                  <a:gd name="connsiteY77" fmla="*/ 229552 h 784859"/>
                  <a:gd name="connsiteX78" fmla="*/ 413385 w 2174557"/>
                  <a:gd name="connsiteY78" fmla="*/ 243840 h 784859"/>
                  <a:gd name="connsiteX79" fmla="*/ 454343 w 2174557"/>
                  <a:gd name="connsiteY79" fmla="*/ 257175 h 784859"/>
                  <a:gd name="connsiteX80" fmla="*/ 496253 w 2174557"/>
                  <a:gd name="connsiteY80" fmla="*/ 269557 h 784859"/>
                  <a:gd name="connsiteX81" fmla="*/ 539115 w 2174557"/>
                  <a:gd name="connsiteY81" fmla="*/ 281940 h 784859"/>
                  <a:gd name="connsiteX82" fmla="*/ 582930 w 2174557"/>
                  <a:gd name="connsiteY82" fmla="*/ 292417 h 784859"/>
                  <a:gd name="connsiteX83" fmla="*/ 626745 w 2174557"/>
                  <a:gd name="connsiteY83" fmla="*/ 301942 h 784859"/>
                  <a:gd name="connsiteX84" fmla="*/ 671513 w 2174557"/>
                  <a:gd name="connsiteY84" fmla="*/ 310515 h 784859"/>
                  <a:gd name="connsiteX85" fmla="*/ 717233 w 2174557"/>
                  <a:gd name="connsiteY85" fmla="*/ 318135 h 784859"/>
                  <a:gd name="connsiteX86" fmla="*/ 763905 w 2174557"/>
                  <a:gd name="connsiteY86" fmla="*/ 324802 h 784859"/>
                  <a:gd name="connsiteX87" fmla="*/ 810578 w 2174557"/>
                  <a:gd name="connsiteY87" fmla="*/ 330517 h 784859"/>
                  <a:gd name="connsiteX88" fmla="*/ 857250 w 2174557"/>
                  <a:gd name="connsiteY88" fmla="*/ 335280 h 784859"/>
                  <a:gd name="connsiteX89" fmla="*/ 905828 w 2174557"/>
                  <a:gd name="connsiteY89" fmla="*/ 339090 h 784859"/>
                  <a:gd name="connsiteX90" fmla="*/ 953453 w 2174557"/>
                  <a:gd name="connsiteY90" fmla="*/ 341947 h 784859"/>
                  <a:gd name="connsiteX91" fmla="*/ 1002030 w 2174557"/>
                  <a:gd name="connsiteY91" fmla="*/ 342900 h 784859"/>
                  <a:gd name="connsiteX92" fmla="*/ 1051560 w 2174557"/>
                  <a:gd name="connsiteY92" fmla="*/ 343852 h 784859"/>
                  <a:gd name="connsiteX93" fmla="*/ 1101090 w 2174557"/>
                  <a:gd name="connsiteY93" fmla="*/ 342900 h 784859"/>
                  <a:gd name="connsiteX94" fmla="*/ 1150620 w 2174557"/>
                  <a:gd name="connsiteY94" fmla="*/ 340995 h 784859"/>
                  <a:gd name="connsiteX95" fmla="*/ 1200150 w 2174557"/>
                  <a:gd name="connsiteY95" fmla="*/ 338138 h 784859"/>
                  <a:gd name="connsiteX96" fmla="*/ 1250633 w 2174557"/>
                  <a:gd name="connsiteY96" fmla="*/ 334327 h 784859"/>
                  <a:gd name="connsiteX97" fmla="*/ 1301115 w 2174557"/>
                  <a:gd name="connsiteY97" fmla="*/ 328613 h 784859"/>
                  <a:gd name="connsiteX98" fmla="*/ 1351598 w 2174557"/>
                  <a:gd name="connsiteY98" fmla="*/ 321945 h 784859"/>
                  <a:gd name="connsiteX99" fmla="*/ 1383030 w 2174557"/>
                  <a:gd name="connsiteY99" fmla="*/ 318135 h 784859"/>
                  <a:gd name="connsiteX100" fmla="*/ 1413510 w 2174557"/>
                  <a:gd name="connsiteY100" fmla="*/ 312420 h 784859"/>
                  <a:gd name="connsiteX101" fmla="*/ 1444943 w 2174557"/>
                  <a:gd name="connsiteY101" fmla="*/ 307657 h 784859"/>
                  <a:gd name="connsiteX102" fmla="*/ 1475423 w 2174557"/>
                  <a:gd name="connsiteY102" fmla="*/ 300990 h 784859"/>
                  <a:gd name="connsiteX103" fmla="*/ 1504950 w 2174557"/>
                  <a:gd name="connsiteY103" fmla="*/ 295275 h 784859"/>
                  <a:gd name="connsiteX104" fmla="*/ 1534478 w 2174557"/>
                  <a:gd name="connsiteY104" fmla="*/ 288607 h 784859"/>
                  <a:gd name="connsiteX105" fmla="*/ 1564005 w 2174557"/>
                  <a:gd name="connsiteY105" fmla="*/ 281940 h 784859"/>
                  <a:gd name="connsiteX106" fmla="*/ 1593533 w 2174557"/>
                  <a:gd name="connsiteY106" fmla="*/ 274320 h 784859"/>
                  <a:gd name="connsiteX107" fmla="*/ 1622108 w 2174557"/>
                  <a:gd name="connsiteY107" fmla="*/ 266700 h 784859"/>
                  <a:gd name="connsiteX108" fmla="*/ 1650683 w 2174557"/>
                  <a:gd name="connsiteY108" fmla="*/ 258127 h 784859"/>
                  <a:gd name="connsiteX109" fmla="*/ 1678305 w 2174557"/>
                  <a:gd name="connsiteY109" fmla="*/ 249555 h 784859"/>
                  <a:gd name="connsiteX110" fmla="*/ 1705928 w 2174557"/>
                  <a:gd name="connsiteY110" fmla="*/ 240982 h 784859"/>
                  <a:gd name="connsiteX111" fmla="*/ 1733550 w 2174557"/>
                  <a:gd name="connsiteY111" fmla="*/ 232410 h 784859"/>
                  <a:gd name="connsiteX112" fmla="*/ 1760220 w 2174557"/>
                  <a:gd name="connsiteY112" fmla="*/ 222885 h 784859"/>
                  <a:gd name="connsiteX113" fmla="*/ 1786890 w 2174557"/>
                  <a:gd name="connsiteY113" fmla="*/ 212407 h 784859"/>
                  <a:gd name="connsiteX114" fmla="*/ 1812608 w 2174557"/>
                  <a:gd name="connsiteY114" fmla="*/ 202882 h 784859"/>
                  <a:gd name="connsiteX115" fmla="*/ 1839278 w 2174557"/>
                  <a:gd name="connsiteY115" fmla="*/ 192405 h 784859"/>
                  <a:gd name="connsiteX116" fmla="*/ 1864043 w 2174557"/>
                  <a:gd name="connsiteY116" fmla="*/ 180975 h 784859"/>
                  <a:gd name="connsiteX117" fmla="*/ 1888808 w 2174557"/>
                  <a:gd name="connsiteY117" fmla="*/ 170497 h 784859"/>
                  <a:gd name="connsiteX118" fmla="*/ 1913573 w 2174557"/>
                  <a:gd name="connsiteY118" fmla="*/ 159067 h 784859"/>
                  <a:gd name="connsiteX119" fmla="*/ 1938338 w 2174557"/>
                  <a:gd name="connsiteY119" fmla="*/ 146685 h 784859"/>
                  <a:gd name="connsiteX120" fmla="*/ 1961198 w 2174557"/>
                  <a:gd name="connsiteY120" fmla="*/ 135255 h 784859"/>
                  <a:gd name="connsiteX121" fmla="*/ 1985010 w 2174557"/>
                  <a:gd name="connsiteY121" fmla="*/ 122872 h 784859"/>
                  <a:gd name="connsiteX122" fmla="*/ 2007870 w 2174557"/>
                  <a:gd name="connsiteY122" fmla="*/ 110490 h 784859"/>
                  <a:gd name="connsiteX123" fmla="*/ 2029778 w 2174557"/>
                  <a:gd name="connsiteY123" fmla="*/ 97155 h 784859"/>
                  <a:gd name="connsiteX124" fmla="*/ 2051685 w 2174557"/>
                  <a:gd name="connsiteY124" fmla="*/ 84772 h 784859"/>
                  <a:gd name="connsiteX125" fmla="*/ 2073593 w 2174557"/>
                  <a:gd name="connsiteY125" fmla="*/ 70485 h 784859"/>
                  <a:gd name="connsiteX126" fmla="*/ 2094548 w 2174557"/>
                  <a:gd name="connsiteY126" fmla="*/ 57150 h 784859"/>
                  <a:gd name="connsiteX127" fmla="*/ 2115503 w 2174557"/>
                  <a:gd name="connsiteY127" fmla="*/ 43815 h 784859"/>
                  <a:gd name="connsiteX128" fmla="*/ 2135505 w 2174557"/>
                  <a:gd name="connsiteY128" fmla="*/ 29527 h 784859"/>
                  <a:gd name="connsiteX129" fmla="*/ 2154555 w 2174557"/>
                  <a:gd name="connsiteY129" fmla="*/ 15240 h 784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</a:cxnLst>
                <a:rect l="l" t="t" r="r" b="b"/>
                <a:pathLst>
                  <a:path w="2174557" h="784859">
                    <a:moveTo>
                      <a:pt x="2174558" y="0"/>
                    </a:moveTo>
                    <a:lnTo>
                      <a:pt x="2174558" y="441007"/>
                    </a:lnTo>
                    <a:lnTo>
                      <a:pt x="2154555" y="455295"/>
                    </a:lnTo>
                    <a:lnTo>
                      <a:pt x="2135505" y="469582"/>
                    </a:lnTo>
                    <a:lnTo>
                      <a:pt x="2115503" y="483870"/>
                    </a:lnTo>
                    <a:lnTo>
                      <a:pt x="2094548" y="498157"/>
                    </a:lnTo>
                    <a:lnTo>
                      <a:pt x="2073593" y="511492"/>
                    </a:lnTo>
                    <a:lnTo>
                      <a:pt x="2051685" y="524827"/>
                    </a:lnTo>
                    <a:lnTo>
                      <a:pt x="2029778" y="538163"/>
                    </a:lnTo>
                    <a:lnTo>
                      <a:pt x="2007870" y="550545"/>
                    </a:lnTo>
                    <a:lnTo>
                      <a:pt x="1985010" y="563880"/>
                    </a:lnTo>
                    <a:lnTo>
                      <a:pt x="1961198" y="576263"/>
                    </a:lnTo>
                    <a:lnTo>
                      <a:pt x="1938338" y="587692"/>
                    </a:lnTo>
                    <a:lnTo>
                      <a:pt x="1913573" y="599122"/>
                    </a:lnTo>
                    <a:lnTo>
                      <a:pt x="1888808" y="610552"/>
                    </a:lnTo>
                    <a:lnTo>
                      <a:pt x="1864043" y="621982"/>
                    </a:lnTo>
                    <a:lnTo>
                      <a:pt x="1839278" y="632460"/>
                    </a:lnTo>
                    <a:lnTo>
                      <a:pt x="1812608" y="642938"/>
                    </a:lnTo>
                    <a:lnTo>
                      <a:pt x="1786890" y="653415"/>
                    </a:lnTo>
                    <a:lnTo>
                      <a:pt x="1760220" y="662940"/>
                    </a:lnTo>
                    <a:lnTo>
                      <a:pt x="1733550" y="672465"/>
                    </a:lnTo>
                    <a:lnTo>
                      <a:pt x="1705928" y="681990"/>
                    </a:lnTo>
                    <a:lnTo>
                      <a:pt x="1678305" y="690563"/>
                    </a:lnTo>
                    <a:lnTo>
                      <a:pt x="1650683" y="699135"/>
                    </a:lnTo>
                    <a:lnTo>
                      <a:pt x="1622108" y="706755"/>
                    </a:lnTo>
                    <a:lnTo>
                      <a:pt x="1593533" y="715327"/>
                    </a:lnTo>
                    <a:lnTo>
                      <a:pt x="1564005" y="721995"/>
                    </a:lnTo>
                    <a:lnTo>
                      <a:pt x="1534478" y="729615"/>
                    </a:lnTo>
                    <a:lnTo>
                      <a:pt x="1504950" y="736282"/>
                    </a:lnTo>
                    <a:lnTo>
                      <a:pt x="1475423" y="741997"/>
                    </a:lnTo>
                    <a:lnTo>
                      <a:pt x="1444943" y="747713"/>
                    </a:lnTo>
                    <a:lnTo>
                      <a:pt x="1413510" y="753427"/>
                    </a:lnTo>
                    <a:lnTo>
                      <a:pt x="1383030" y="758190"/>
                    </a:lnTo>
                    <a:lnTo>
                      <a:pt x="1351598" y="762952"/>
                    </a:lnTo>
                    <a:lnTo>
                      <a:pt x="1301115" y="769620"/>
                    </a:lnTo>
                    <a:lnTo>
                      <a:pt x="1250633" y="774382"/>
                    </a:lnTo>
                    <a:lnTo>
                      <a:pt x="1200150" y="779145"/>
                    </a:lnTo>
                    <a:lnTo>
                      <a:pt x="1150620" y="782002"/>
                    </a:lnTo>
                    <a:lnTo>
                      <a:pt x="1101090" y="783907"/>
                    </a:lnTo>
                    <a:lnTo>
                      <a:pt x="1051560" y="784860"/>
                    </a:lnTo>
                    <a:lnTo>
                      <a:pt x="1002030" y="783907"/>
                    </a:lnTo>
                    <a:lnTo>
                      <a:pt x="953453" y="782955"/>
                    </a:lnTo>
                    <a:lnTo>
                      <a:pt x="905828" y="780097"/>
                    </a:lnTo>
                    <a:lnTo>
                      <a:pt x="857250" y="776288"/>
                    </a:lnTo>
                    <a:lnTo>
                      <a:pt x="810578" y="771525"/>
                    </a:lnTo>
                    <a:lnTo>
                      <a:pt x="763905" y="765810"/>
                    </a:lnTo>
                    <a:lnTo>
                      <a:pt x="717233" y="759142"/>
                    </a:lnTo>
                    <a:lnTo>
                      <a:pt x="671513" y="751522"/>
                    </a:lnTo>
                    <a:lnTo>
                      <a:pt x="626745" y="742950"/>
                    </a:lnTo>
                    <a:lnTo>
                      <a:pt x="582930" y="732472"/>
                    </a:lnTo>
                    <a:lnTo>
                      <a:pt x="539115" y="721995"/>
                    </a:lnTo>
                    <a:lnTo>
                      <a:pt x="496253" y="710565"/>
                    </a:lnTo>
                    <a:lnTo>
                      <a:pt x="454343" y="698182"/>
                    </a:lnTo>
                    <a:lnTo>
                      <a:pt x="413385" y="684847"/>
                    </a:lnTo>
                    <a:lnTo>
                      <a:pt x="373380" y="670560"/>
                    </a:lnTo>
                    <a:lnTo>
                      <a:pt x="334328" y="655320"/>
                    </a:lnTo>
                    <a:lnTo>
                      <a:pt x="295275" y="639127"/>
                    </a:lnTo>
                    <a:lnTo>
                      <a:pt x="258128" y="621982"/>
                    </a:lnTo>
                    <a:lnTo>
                      <a:pt x="221933" y="603885"/>
                    </a:lnTo>
                    <a:lnTo>
                      <a:pt x="186690" y="585788"/>
                    </a:lnTo>
                    <a:lnTo>
                      <a:pt x="152400" y="565785"/>
                    </a:lnTo>
                    <a:lnTo>
                      <a:pt x="120015" y="545782"/>
                    </a:lnTo>
                    <a:lnTo>
                      <a:pt x="87630" y="524827"/>
                    </a:lnTo>
                    <a:lnTo>
                      <a:pt x="57150" y="502920"/>
                    </a:lnTo>
                    <a:lnTo>
                      <a:pt x="27623" y="481013"/>
                    </a:lnTo>
                    <a:lnTo>
                      <a:pt x="0" y="458152"/>
                    </a:lnTo>
                    <a:lnTo>
                      <a:pt x="0" y="17145"/>
                    </a:lnTo>
                    <a:lnTo>
                      <a:pt x="27623" y="40005"/>
                    </a:lnTo>
                    <a:lnTo>
                      <a:pt x="57150" y="62865"/>
                    </a:lnTo>
                    <a:lnTo>
                      <a:pt x="87630" y="84772"/>
                    </a:lnTo>
                    <a:lnTo>
                      <a:pt x="120015" y="105727"/>
                    </a:lnTo>
                    <a:lnTo>
                      <a:pt x="152400" y="125730"/>
                    </a:lnTo>
                    <a:lnTo>
                      <a:pt x="186690" y="144780"/>
                    </a:lnTo>
                    <a:lnTo>
                      <a:pt x="221933" y="163830"/>
                    </a:lnTo>
                    <a:lnTo>
                      <a:pt x="258128" y="180975"/>
                    </a:lnTo>
                    <a:lnTo>
                      <a:pt x="295275" y="198120"/>
                    </a:lnTo>
                    <a:lnTo>
                      <a:pt x="334328" y="214313"/>
                    </a:lnTo>
                    <a:lnTo>
                      <a:pt x="373380" y="229552"/>
                    </a:lnTo>
                    <a:lnTo>
                      <a:pt x="413385" y="243840"/>
                    </a:lnTo>
                    <a:lnTo>
                      <a:pt x="454343" y="257175"/>
                    </a:lnTo>
                    <a:lnTo>
                      <a:pt x="496253" y="269557"/>
                    </a:lnTo>
                    <a:lnTo>
                      <a:pt x="539115" y="281940"/>
                    </a:lnTo>
                    <a:lnTo>
                      <a:pt x="582930" y="292417"/>
                    </a:lnTo>
                    <a:lnTo>
                      <a:pt x="626745" y="301942"/>
                    </a:lnTo>
                    <a:lnTo>
                      <a:pt x="671513" y="310515"/>
                    </a:lnTo>
                    <a:lnTo>
                      <a:pt x="717233" y="318135"/>
                    </a:lnTo>
                    <a:lnTo>
                      <a:pt x="763905" y="324802"/>
                    </a:lnTo>
                    <a:lnTo>
                      <a:pt x="810578" y="330517"/>
                    </a:lnTo>
                    <a:lnTo>
                      <a:pt x="857250" y="335280"/>
                    </a:lnTo>
                    <a:lnTo>
                      <a:pt x="905828" y="339090"/>
                    </a:lnTo>
                    <a:lnTo>
                      <a:pt x="953453" y="341947"/>
                    </a:lnTo>
                    <a:lnTo>
                      <a:pt x="1002030" y="342900"/>
                    </a:lnTo>
                    <a:lnTo>
                      <a:pt x="1051560" y="343852"/>
                    </a:lnTo>
                    <a:lnTo>
                      <a:pt x="1101090" y="342900"/>
                    </a:lnTo>
                    <a:lnTo>
                      <a:pt x="1150620" y="340995"/>
                    </a:lnTo>
                    <a:lnTo>
                      <a:pt x="1200150" y="338138"/>
                    </a:lnTo>
                    <a:lnTo>
                      <a:pt x="1250633" y="334327"/>
                    </a:lnTo>
                    <a:lnTo>
                      <a:pt x="1301115" y="328613"/>
                    </a:lnTo>
                    <a:lnTo>
                      <a:pt x="1351598" y="321945"/>
                    </a:lnTo>
                    <a:lnTo>
                      <a:pt x="1383030" y="318135"/>
                    </a:lnTo>
                    <a:lnTo>
                      <a:pt x="1413510" y="312420"/>
                    </a:lnTo>
                    <a:lnTo>
                      <a:pt x="1444943" y="307657"/>
                    </a:lnTo>
                    <a:lnTo>
                      <a:pt x="1475423" y="300990"/>
                    </a:lnTo>
                    <a:lnTo>
                      <a:pt x="1504950" y="295275"/>
                    </a:lnTo>
                    <a:lnTo>
                      <a:pt x="1534478" y="288607"/>
                    </a:lnTo>
                    <a:lnTo>
                      <a:pt x="1564005" y="281940"/>
                    </a:lnTo>
                    <a:lnTo>
                      <a:pt x="1593533" y="274320"/>
                    </a:lnTo>
                    <a:lnTo>
                      <a:pt x="1622108" y="266700"/>
                    </a:lnTo>
                    <a:lnTo>
                      <a:pt x="1650683" y="258127"/>
                    </a:lnTo>
                    <a:lnTo>
                      <a:pt x="1678305" y="249555"/>
                    </a:lnTo>
                    <a:lnTo>
                      <a:pt x="1705928" y="240982"/>
                    </a:lnTo>
                    <a:lnTo>
                      <a:pt x="1733550" y="232410"/>
                    </a:lnTo>
                    <a:lnTo>
                      <a:pt x="1760220" y="222885"/>
                    </a:lnTo>
                    <a:lnTo>
                      <a:pt x="1786890" y="212407"/>
                    </a:lnTo>
                    <a:lnTo>
                      <a:pt x="1812608" y="202882"/>
                    </a:lnTo>
                    <a:lnTo>
                      <a:pt x="1839278" y="192405"/>
                    </a:lnTo>
                    <a:lnTo>
                      <a:pt x="1864043" y="180975"/>
                    </a:lnTo>
                    <a:lnTo>
                      <a:pt x="1888808" y="170497"/>
                    </a:lnTo>
                    <a:lnTo>
                      <a:pt x="1913573" y="159067"/>
                    </a:lnTo>
                    <a:lnTo>
                      <a:pt x="1938338" y="146685"/>
                    </a:lnTo>
                    <a:lnTo>
                      <a:pt x="1961198" y="135255"/>
                    </a:lnTo>
                    <a:lnTo>
                      <a:pt x="1985010" y="122872"/>
                    </a:lnTo>
                    <a:lnTo>
                      <a:pt x="2007870" y="110490"/>
                    </a:lnTo>
                    <a:lnTo>
                      <a:pt x="2029778" y="97155"/>
                    </a:lnTo>
                    <a:lnTo>
                      <a:pt x="2051685" y="84772"/>
                    </a:lnTo>
                    <a:lnTo>
                      <a:pt x="2073593" y="70485"/>
                    </a:lnTo>
                    <a:lnTo>
                      <a:pt x="2094548" y="57150"/>
                    </a:lnTo>
                    <a:lnTo>
                      <a:pt x="2115503" y="43815"/>
                    </a:lnTo>
                    <a:lnTo>
                      <a:pt x="2135505" y="29527"/>
                    </a:lnTo>
                    <a:lnTo>
                      <a:pt x="2154555" y="15240"/>
                    </a:lnTo>
                    <a:close/>
                  </a:path>
                </a:pathLst>
              </a:custGeom>
              <a:solidFill>
                <a:srgbClr val="4F662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3DCCCEF9-C7D8-484E-B05A-B4A6FEE93584}"/>
                  </a:ext>
                </a:extLst>
              </p:cNvPr>
              <p:cNvSpPr/>
              <p:nvPr/>
            </p:nvSpPr>
            <p:spPr>
              <a:xfrm>
                <a:off x="715169" y="5109209"/>
                <a:ext cx="2174557" cy="760871"/>
              </a:xfrm>
              <a:custGeom>
                <a:avLst/>
                <a:gdLst>
                  <a:gd name="connsiteX0" fmla="*/ 2174558 w 2174557"/>
                  <a:gd name="connsiteY0" fmla="*/ 417195 h 760871"/>
                  <a:gd name="connsiteX1" fmla="*/ 1352550 w 2174557"/>
                  <a:gd name="connsiteY1" fmla="*/ 739140 h 760871"/>
                  <a:gd name="connsiteX2" fmla="*/ 0 w 2174557"/>
                  <a:gd name="connsiteY2" fmla="*/ 434340 h 760871"/>
                  <a:gd name="connsiteX3" fmla="*/ 608648 w 2174557"/>
                  <a:gd name="connsiteY3" fmla="*/ 27623 h 760871"/>
                  <a:gd name="connsiteX4" fmla="*/ 608648 w 2174557"/>
                  <a:gd name="connsiteY4" fmla="*/ 27623 h 760871"/>
                  <a:gd name="connsiteX5" fmla="*/ 1594485 w 2174557"/>
                  <a:gd name="connsiteY5" fmla="*/ 0 h 760871"/>
                  <a:gd name="connsiteX6" fmla="*/ 2174558 w 2174557"/>
                  <a:gd name="connsiteY6" fmla="*/ 417195 h 76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74557" h="760871">
                    <a:moveTo>
                      <a:pt x="2174558" y="417195"/>
                    </a:moveTo>
                    <a:cubicBezTo>
                      <a:pt x="1972628" y="574358"/>
                      <a:pt x="1686878" y="692468"/>
                      <a:pt x="1352550" y="739140"/>
                    </a:cubicBezTo>
                    <a:cubicBezTo>
                      <a:pt x="811530" y="815340"/>
                      <a:pt x="291465" y="685800"/>
                      <a:pt x="0" y="434340"/>
                    </a:cubicBezTo>
                    <a:lnTo>
                      <a:pt x="608648" y="27623"/>
                    </a:lnTo>
                    <a:lnTo>
                      <a:pt x="608648" y="27623"/>
                    </a:lnTo>
                    <a:cubicBezTo>
                      <a:pt x="761048" y="260985"/>
                      <a:pt x="1369695" y="181928"/>
                      <a:pt x="1594485" y="0"/>
                    </a:cubicBezTo>
                    <a:lnTo>
                      <a:pt x="2174558" y="417195"/>
                    </a:lnTo>
                    <a:close/>
                  </a:path>
                </a:pathLst>
              </a:custGeom>
              <a:solidFill>
                <a:srgbClr val="5A75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AEBCB0EC-FC39-46BF-85B8-4E46A70DA67B}"/>
                </a:ext>
              </a:extLst>
            </p:cNvPr>
            <p:cNvGrpSpPr/>
            <p:nvPr/>
          </p:nvGrpSpPr>
          <p:grpSpPr>
            <a:xfrm>
              <a:off x="4057916" y="5004865"/>
              <a:ext cx="2174274" cy="1186659"/>
              <a:chOff x="4058444" y="5151120"/>
              <a:chExt cx="2174557" cy="1186814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47EB4422-FA70-4D31-894B-1C0E9091731E}"/>
                  </a:ext>
                </a:extLst>
              </p:cNvPr>
              <p:cNvSpPr/>
              <p:nvPr/>
            </p:nvSpPr>
            <p:spPr>
              <a:xfrm>
                <a:off x="4058444" y="5559742"/>
                <a:ext cx="2174557" cy="778192"/>
              </a:xfrm>
              <a:custGeom>
                <a:avLst/>
                <a:gdLst>
                  <a:gd name="connsiteX0" fmla="*/ 2174558 w 2174557"/>
                  <a:gd name="connsiteY0" fmla="*/ 0 h 778192"/>
                  <a:gd name="connsiteX1" fmla="*/ 2174558 w 2174557"/>
                  <a:gd name="connsiteY1" fmla="*/ 440055 h 778192"/>
                  <a:gd name="connsiteX2" fmla="*/ 2121218 w 2174557"/>
                  <a:gd name="connsiteY2" fmla="*/ 479107 h 778192"/>
                  <a:gd name="connsiteX3" fmla="*/ 2065020 w 2174557"/>
                  <a:gd name="connsiteY3" fmla="*/ 516255 h 778192"/>
                  <a:gd name="connsiteX4" fmla="*/ 2005965 w 2174557"/>
                  <a:gd name="connsiteY4" fmla="*/ 550545 h 778192"/>
                  <a:gd name="connsiteX5" fmla="*/ 1945005 w 2174557"/>
                  <a:gd name="connsiteY5" fmla="*/ 582930 h 778192"/>
                  <a:gd name="connsiteX6" fmla="*/ 1881188 w 2174557"/>
                  <a:gd name="connsiteY6" fmla="*/ 612457 h 778192"/>
                  <a:gd name="connsiteX7" fmla="*/ 1815465 w 2174557"/>
                  <a:gd name="connsiteY7" fmla="*/ 640080 h 778192"/>
                  <a:gd name="connsiteX8" fmla="*/ 1747838 w 2174557"/>
                  <a:gd name="connsiteY8" fmla="*/ 664845 h 778192"/>
                  <a:gd name="connsiteX9" fmla="*/ 1678305 w 2174557"/>
                  <a:gd name="connsiteY9" fmla="*/ 687705 h 778192"/>
                  <a:gd name="connsiteX10" fmla="*/ 1606868 w 2174557"/>
                  <a:gd name="connsiteY10" fmla="*/ 707707 h 778192"/>
                  <a:gd name="connsiteX11" fmla="*/ 1534477 w 2174557"/>
                  <a:gd name="connsiteY11" fmla="*/ 724852 h 778192"/>
                  <a:gd name="connsiteX12" fmla="*/ 1461135 w 2174557"/>
                  <a:gd name="connsiteY12" fmla="*/ 740092 h 778192"/>
                  <a:gd name="connsiteX13" fmla="*/ 1386840 w 2174557"/>
                  <a:gd name="connsiteY13" fmla="*/ 753427 h 778192"/>
                  <a:gd name="connsiteX14" fmla="*/ 1311593 w 2174557"/>
                  <a:gd name="connsiteY14" fmla="*/ 762952 h 778192"/>
                  <a:gd name="connsiteX15" fmla="*/ 1235393 w 2174557"/>
                  <a:gd name="connsiteY15" fmla="*/ 770572 h 778192"/>
                  <a:gd name="connsiteX16" fmla="*/ 1159193 w 2174557"/>
                  <a:gd name="connsiteY16" fmla="*/ 776288 h 778192"/>
                  <a:gd name="connsiteX17" fmla="*/ 1082993 w 2174557"/>
                  <a:gd name="connsiteY17" fmla="*/ 778192 h 778192"/>
                  <a:gd name="connsiteX18" fmla="*/ 1006793 w 2174557"/>
                  <a:gd name="connsiteY18" fmla="*/ 778192 h 778192"/>
                  <a:gd name="connsiteX19" fmla="*/ 930593 w 2174557"/>
                  <a:gd name="connsiteY19" fmla="*/ 775335 h 778192"/>
                  <a:gd name="connsiteX20" fmla="*/ 854393 w 2174557"/>
                  <a:gd name="connsiteY20" fmla="*/ 769620 h 778192"/>
                  <a:gd name="connsiteX21" fmla="*/ 779145 w 2174557"/>
                  <a:gd name="connsiteY21" fmla="*/ 762000 h 778192"/>
                  <a:gd name="connsiteX22" fmla="*/ 704850 w 2174557"/>
                  <a:gd name="connsiteY22" fmla="*/ 750570 h 778192"/>
                  <a:gd name="connsiteX23" fmla="*/ 632460 w 2174557"/>
                  <a:gd name="connsiteY23" fmla="*/ 737235 h 778192"/>
                  <a:gd name="connsiteX24" fmla="*/ 560070 w 2174557"/>
                  <a:gd name="connsiteY24" fmla="*/ 721042 h 778192"/>
                  <a:gd name="connsiteX25" fmla="*/ 489585 w 2174557"/>
                  <a:gd name="connsiteY25" fmla="*/ 701992 h 778192"/>
                  <a:gd name="connsiteX26" fmla="*/ 421005 w 2174557"/>
                  <a:gd name="connsiteY26" fmla="*/ 680085 h 778192"/>
                  <a:gd name="connsiteX27" fmla="*/ 353378 w 2174557"/>
                  <a:gd name="connsiteY27" fmla="*/ 655320 h 778192"/>
                  <a:gd name="connsiteX28" fmla="*/ 288607 w 2174557"/>
                  <a:gd name="connsiteY28" fmla="*/ 627697 h 778192"/>
                  <a:gd name="connsiteX29" fmla="*/ 225743 w 2174557"/>
                  <a:gd name="connsiteY29" fmla="*/ 598170 h 778192"/>
                  <a:gd name="connsiteX30" fmla="*/ 164782 w 2174557"/>
                  <a:gd name="connsiteY30" fmla="*/ 564832 h 778192"/>
                  <a:gd name="connsiteX31" fmla="*/ 107632 w 2174557"/>
                  <a:gd name="connsiteY31" fmla="*/ 528638 h 778192"/>
                  <a:gd name="connsiteX32" fmla="*/ 52388 w 2174557"/>
                  <a:gd name="connsiteY32" fmla="*/ 489585 h 778192"/>
                  <a:gd name="connsiteX33" fmla="*/ 0 w 2174557"/>
                  <a:gd name="connsiteY33" fmla="*/ 447675 h 778192"/>
                  <a:gd name="connsiteX34" fmla="*/ 0 w 2174557"/>
                  <a:gd name="connsiteY34" fmla="*/ 6667 h 778192"/>
                  <a:gd name="connsiteX35" fmla="*/ 52388 w 2174557"/>
                  <a:gd name="connsiteY35" fmla="*/ 48577 h 778192"/>
                  <a:gd name="connsiteX36" fmla="*/ 107632 w 2174557"/>
                  <a:gd name="connsiteY36" fmla="*/ 87630 h 778192"/>
                  <a:gd name="connsiteX37" fmla="*/ 164782 w 2174557"/>
                  <a:gd name="connsiteY37" fmla="*/ 123825 h 778192"/>
                  <a:gd name="connsiteX38" fmla="*/ 225743 w 2174557"/>
                  <a:gd name="connsiteY38" fmla="*/ 157163 h 778192"/>
                  <a:gd name="connsiteX39" fmla="*/ 288607 w 2174557"/>
                  <a:gd name="connsiteY39" fmla="*/ 187642 h 778192"/>
                  <a:gd name="connsiteX40" fmla="*/ 353378 w 2174557"/>
                  <a:gd name="connsiteY40" fmla="*/ 215265 h 778192"/>
                  <a:gd name="connsiteX41" fmla="*/ 421005 w 2174557"/>
                  <a:gd name="connsiteY41" fmla="*/ 240030 h 778192"/>
                  <a:gd name="connsiteX42" fmla="*/ 489585 w 2174557"/>
                  <a:gd name="connsiteY42" fmla="*/ 260985 h 778192"/>
                  <a:gd name="connsiteX43" fmla="*/ 560070 w 2174557"/>
                  <a:gd name="connsiteY43" fmla="*/ 280035 h 778192"/>
                  <a:gd name="connsiteX44" fmla="*/ 632460 w 2174557"/>
                  <a:gd name="connsiteY44" fmla="*/ 297180 h 778192"/>
                  <a:gd name="connsiteX45" fmla="*/ 704850 w 2174557"/>
                  <a:gd name="connsiteY45" fmla="*/ 310515 h 778192"/>
                  <a:gd name="connsiteX46" fmla="*/ 779145 w 2174557"/>
                  <a:gd name="connsiteY46" fmla="*/ 320992 h 778192"/>
                  <a:gd name="connsiteX47" fmla="*/ 854393 w 2174557"/>
                  <a:gd name="connsiteY47" fmla="*/ 329565 h 778192"/>
                  <a:gd name="connsiteX48" fmla="*/ 930593 w 2174557"/>
                  <a:gd name="connsiteY48" fmla="*/ 334327 h 778192"/>
                  <a:gd name="connsiteX49" fmla="*/ 1006793 w 2174557"/>
                  <a:gd name="connsiteY49" fmla="*/ 337185 h 778192"/>
                  <a:gd name="connsiteX50" fmla="*/ 1082993 w 2174557"/>
                  <a:gd name="connsiteY50" fmla="*/ 338138 h 778192"/>
                  <a:gd name="connsiteX51" fmla="*/ 1159193 w 2174557"/>
                  <a:gd name="connsiteY51" fmla="*/ 335280 h 778192"/>
                  <a:gd name="connsiteX52" fmla="*/ 1235393 w 2174557"/>
                  <a:gd name="connsiteY52" fmla="*/ 330517 h 778192"/>
                  <a:gd name="connsiteX53" fmla="*/ 1311593 w 2174557"/>
                  <a:gd name="connsiteY53" fmla="*/ 322897 h 778192"/>
                  <a:gd name="connsiteX54" fmla="*/ 1386840 w 2174557"/>
                  <a:gd name="connsiteY54" fmla="*/ 312420 h 778192"/>
                  <a:gd name="connsiteX55" fmla="*/ 1461135 w 2174557"/>
                  <a:gd name="connsiteY55" fmla="*/ 300038 h 778192"/>
                  <a:gd name="connsiteX56" fmla="*/ 1534477 w 2174557"/>
                  <a:gd name="connsiteY56" fmla="*/ 284797 h 778192"/>
                  <a:gd name="connsiteX57" fmla="*/ 1606868 w 2174557"/>
                  <a:gd name="connsiteY57" fmla="*/ 266700 h 778192"/>
                  <a:gd name="connsiteX58" fmla="*/ 1678305 w 2174557"/>
                  <a:gd name="connsiteY58" fmla="*/ 246697 h 778192"/>
                  <a:gd name="connsiteX59" fmla="*/ 1747838 w 2174557"/>
                  <a:gd name="connsiteY59" fmla="*/ 223838 h 778192"/>
                  <a:gd name="connsiteX60" fmla="*/ 1815465 w 2174557"/>
                  <a:gd name="connsiteY60" fmla="*/ 199072 h 778192"/>
                  <a:gd name="connsiteX61" fmla="*/ 1881188 w 2174557"/>
                  <a:gd name="connsiteY61" fmla="*/ 171450 h 778192"/>
                  <a:gd name="connsiteX62" fmla="*/ 1945005 w 2174557"/>
                  <a:gd name="connsiteY62" fmla="*/ 141922 h 778192"/>
                  <a:gd name="connsiteX63" fmla="*/ 2005965 w 2174557"/>
                  <a:gd name="connsiteY63" fmla="*/ 110490 h 778192"/>
                  <a:gd name="connsiteX64" fmla="*/ 2065020 w 2174557"/>
                  <a:gd name="connsiteY64" fmla="*/ 75247 h 778192"/>
                  <a:gd name="connsiteX65" fmla="*/ 2121218 w 2174557"/>
                  <a:gd name="connsiteY65" fmla="*/ 39052 h 778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2174557" h="778192">
                    <a:moveTo>
                      <a:pt x="2174558" y="0"/>
                    </a:moveTo>
                    <a:lnTo>
                      <a:pt x="2174558" y="440055"/>
                    </a:lnTo>
                    <a:lnTo>
                      <a:pt x="2121218" y="479107"/>
                    </a:lnTo>
                    <a:lnTo>
                      <a:pt x="2065020" y="516255"/>
                    </a:lnTo>
                    <a:lnTo>
                      <a:pt x="2005965" y="550545"/>
                    </a:lnTo>
                    <a:lnTo>
                      <a:pt x="1945005" y="582930"/>
                    </a:lnTo>
                    <a:lnTo>
                      <a:pt x="1881188" y="612457"/>
                    </a:lnTo>
                    <a:lnTo>
                      <a:pt x="1815465" y="640080"/>
                    </a:lnTo>
                    <a:lnTo>
                      <a:pt x="1747838" y="664845"/>
                    </a:lnTo>
                    <a:lnTo>
                      <a:pt x="1678305" y="687705"/>
                    </a:lnTo>
                    <a:lnTo>
                      <a:pt x="1606868" y="707707"/>
                    </a:lnTo>
                    <a:lnTo>
                      <a:pt x="1534477" y="724852"/>
                    </a:lnTo>
                    <a:lnTo>
                      <a:pt x="1461135" y="740092"/>
                    </a:lnTo>
                    <a:lnTo>
                      <a:pt x="1386840" y="753427"/>
                    </a:lnTo>
                    <a:lnTo>
                      <a:pt x="1311593" y="762952"/>
                    </a:lnTo>
                    <a:lnTo>
                      <a:pt x="1235393" y="770572"/>
                    </a:lnTo>
                    <a:lnTo>
                      <a:pt x="1159193" y="776288"/>
                    </a:lnTo>
                    <a:lnTo>
                      <a:pt x="1082993" y="778192"/>
                    </a:lnTo>
                    <a:lnTo>
                      <a:pt x="1006793" y="778192"/>
                    </a:lnTo>
                    <a:lnTo>
                      <a:pt x="930593" y="775335"/>
                    </a:lnTo>
                    <a:lnTo>
                      <a:pt x="854393" y="769620"/>
                    </a:lnTo>
                    <a:lnTo>
                      <a:pt x="779145" y="762000"/>
                    </a:lnTo>
                    <a:lnTo>
                      <a:pt x="704850" y="750570"/>
                    </a:lnTo>
                    <a:lnTo>
                      <a:pt x="632460" y="737235"/>
                    </a:lnTo>
                    <a:lnTo>
                      <a:pt x="560070" y="721042"/>
                    </a:lnTo>
                    <a:lnTo>
                      <a:pt x="489585" y="701992"/>
                    </a:lnTo>
                    <a:lnTo>
                      <a:pt x="421005" y="680085"/>
                    </a:lnTo>
                    <a:lnTo>
                      <a:pt x="353378" y="655320"/>
                    </a:lnTo>
                    <a:lnTo>
                      <a:pt x="288607" y="627697"/>
                    </a:lnTo>
                    <a:lnTo>
                      <a:pt x="225743" y="598170"/>
                    </a:lnTo>
                    <a:lnTo>
                      <a:pt x="164782" y="564832"/>
                    </a:lnTo>
                    <a:lnTo>
                      <a:pt x="107632" y="528638"/>
                    </a:lnTo>
                    <a:lnTo>
                      <a:pt x="52388" y="489585"/>
                    </a:lnTo>
                    <a:lnTo>
                      <a:pt x="0" y="447675"/>
                    </a:lnTo>
                    <a:lnTo>
                      <a:pt x="0" y="6667"/>
                    </a:lnTo>
                    <a:lnTo>
                      <a:pt x="52388" y="48577"/>
                    </a:lnTo>
                    <a:lnTo>
                      <a:pt x="107632" y="87630"/>
                    </a:lnTo>
                    <a:lnTo>
                      <a:pt x="164782" y="123825"/>
                    </a:lnTo>
                    <a:lnTo>
                      <a:pt x="225743" y="157163"/>
                    </a:lnTo>
                    <a:lnTo>
                      <a:pt x="288607" y="187642"/>
                    </a:lnTo>
                    <a:lnTo>
                      <a:pt x="353378" y="215265"/>
                    </a:lnTo>
                    <a:lnTo>
                      <a:pt x="421005" y="240030"/>
                    </a:lnTo>
                    <a:lnTo>
                      <a:pt x="489585" y="260985"/>
                    </a:lnTo>
                    <a:lnTo>
                      <a:pt x="560070" y="280035"/>
                    </a:lnTo>
                    <a:lnTo>
                      <a:pt x="632460" y="297180"/>
                    </a:lnTo>
                    <a:lnTo>
                      <a:pt x="704850" y="310515"/>
                    </a:lnTo>
                    <a:lnTo>
                      <a:pt x="779145" y="320992"/>
                    </a:lnTo>
                    <a:lnTo>
                      <a:pt x="854393" y="329565"/>
                    </a:lnTo>
                    <a:lnTo>
                      <a:pt x="930593" y="334327"/>
                    </a:lnTo>
                    <a:lnTo>
                      <a:pt x="1006793" y="337185"/>
                    </a:lnTo>
                    <a:lnTo>
                      <a:pt x="1082993" y="338138"/>
                    </a:lnTo>
                    <a:lnTo>
                      <a:pt x="1159193" y="335280"/>
                    </a:lnTo>
                    <a:lnTo>
                      <a:pt x="1235393" y="330517"/>
                    </a:lnTo>
                    <a:lnTo>
                      <a:pt x="1311593" y="322897"/>
                    </a:lnTo>
                    <a:lnTo>
                      <a:pt x="1386840" y="312420"/>
                    </a:lnTo>
                    <a:lnTo>
                      <a:pt x="1461135" y="300038"/>
                    </a:lnTo>
                    <a:lnTo>
                      <a:pt x="1534477" y="284797"/>
                    </a:lnTo>
                    <a:lnTo>
                      <a:pt x="1606868" y="266700"/>
                    </a:lnTo>
                    <a:lnTo>
                      <a:pt x="1678305" y="246697"/>
                    </a:lnTo>
                    <a:lnTo>
                      <a:pt x="1747838" y="223838"/>
                    </a:lnTo>
                    <a:lnTo>
                      <a:pt x="1815465" y="199072"/>
                    </a:lnTo>
                    <a:lnTo>
                      <a:pt x="1881188" y="171450"/>
                    </a:lnTo>
                    <a:lnTo>
                      <a:pt x="1945005" y="141922"/>
                    </a:lnTo>
                    <a:lnTo>
                      <a:pt x="2005965" y="110490"/>
                    </a:lnTo>
                    <a:lnTo>
                      <a:pt x="2065020" y="75247"/>
                    </a:lnTo>
                    <a:lnTo>
                      <a:pt x="2121218" y="39052"/>
                    </a:lnTo>
                    <a:close/>
                  </a:path>
                </a:pathLst>
              </a:custGeom>
              <a:solidFill>
                <a:srgbClr val="0058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1B9027B-E1F6-454A-B60A-651E596AC565}"/>
                  </a:ext>
                </a:extLst>
              </p:cNvPr>
              <p:cNvSpPr/>
              <p:nvPr/>
            </p:nvSpPr>
            <p:spPr>
              <a:xfrm>
                <a:off x="4059396" y="5151120"/>
                <a:ext cx="2173604" cy="756046"/>
              </a:xfrm>
              <a:custGeom>
                <a:avLst/>
                <a:gdLst>
                  <a:gd name="connsiteX0" fmla="*/ 2173605 w 2173604"/>
                  <a:gd name="connsiteY0" fmla="*/ 418148 h 756046"/>
                  <a:gd name="connsiteX1" fmla="*/ 0 w 2173604"/>
                  <a:gd name="connsiteY1" fmla="*/ 424815 h 756046"/>
                  <a:gd name="connsiteX2" fmla="*/ 607695 w 2173604"/>
                  <a:gd name="connsiteY2" fmla="*/ 27622 h 756046"/>
                  <a:gd name="connsiteX3" fmla="*/ 1593533 w 2173604"/>
                  <a:gd name="connsiteY3" fmla="*/ 0 h 756046"/>
                  <a:gd name="connsiteX4" fmla="*/ 2173605 w 2173604"/>
                  <a:gd name="connsiteY4" fmla="*/ 418148 h 756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3604" h="756046">
                    <a:moveTo>
                      <a:pt x="2173605" y="418148"/>
                    </a:moveTo>
                    <a:cubicBezTo>
                      <a:pt x="1624012" y="846773"/>
                      <a:pt x="537210" y="887730"/>
                      <a:pt x="0" y="424815"/>
                    </a:cubicBezTo>
                    <a:lnTo>
                      <a:pt x="607695" y="27622"/>
                    </a:lnTo>
                    <a:cubicBezTo>
                      <a:pt x="867728" y="229552"/>
                      <a:pt x="1366838" y="208597"/>
                      <a:pt x="1593533" y="0"/>
                    </a:cubicBezTo>
                    <a:lnTo>
                      <a:pt x="2173605" y="418148"/>
                    </a:lnTo>
                    <a:close/>
                  </a:path>
                </a:pathLst>
              </a:custGeom>
              <a:solidFill>
                <a:srgbClr val="00736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3274B516-476C-4DB4-A5D0-E0DAEB730465}"/>
                </a:ext>
              </a:extLst>
            </p:cNvPr>
            <p:cNvGrpSpPr/>
            <p:nvPr/>
          </p:nvGrpSpPr>
          <p:grpSpPr>
            <a:xfrm>
              <a:off x="7395993" y="5043912"/>
              <a:ext cx="2174274" cy="1186659"/>
              <a:chOff x="7396956" y="5190172"/>
              <a:chExt cx="2174557" cy="1186814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CA84C60-5890-4CD5-9ED7-E46F58A5EC66}"/>
                  </a:ext>
                </a:extLst>
              </p:cNvPr>
              <p:cNvSpPr/>
              <p:nvPr/>
            </p:nvSpPr>
            <p:spPr>
              <a:xfrm>
                <a:off x="7396956" y="5598794"/>
                <a:ext cx="2174557" cy="778192"/>
              </a:xfrm>
              <a:custGeom>
                <a:avLst/>
                <a:gdLst>
                  <a:gd name="connsiteX0" fmla="*/ 2174558 w 2174557"/>
                  <a:gd name="connsiteY0" fmla="*/ 0 h 778192"/>
                  <a:gd name="connsiteX1" fmla="*/ 2174558 w 2174557"/>
                  <a:gd name="connsiteY1" fmla="*/ 440055 h 778192"/>
                  <a:gd name="connsiteX2" fmla="*/ 2121218 w 2174557"/>
                  <a:gd name="connsiteY2" fmla="*/ 479108 h 778192"/>
                  <a:gd name="connsiteX3" fmla="*/ 2065020 w 2174557"/>
                  <a:gd name="connsiteY3" fmla="*/ 516255 h 778192"/>
                  <a:gd name="connsiteX4" fmla="*/ 2005965 w 2174557"/>
                  <a:gd name="connsiteY4" fmla="*/ 550545 h 778192"/>
                  <a:gd name="connsiteX5" fmla="*/ 1945005 w 2174557"/>
                  <a:gd name="connsiteY5" fmla="*/ 582930 h 778192"/>
                  <a:gd name="connsiteX6" fmla="*/ 1881188 w 2174557"/>
                  <a:gd name="connsiteY6" fmla="*/ 612458 h 778192"/>
                  <a:gd name="connsiteX7" fmla="*/ 1815465 w 2174557"/>
                  <a:gd name="connsiteY7" fmla="*/ 640080 h 778192"/>
                  <a:gd name="connsiteX8" fmla="*/ 1747838 w 2174557"/>
                  <a:gd name="connsiteY8" fmla="*/ 664845 h 778192"/>
                  <a:gd name="connsiteX9" fmla="*/ 1678305 w 2174557"/>
                  <a:gd name="connsiteY9" fmla="*/ 687705 h 778192"/>
                  <a:gd name="connsiteX10" fmla="*/ 1606868 w 2174557"/>
                  <a:gd name="connsiteY10" fmla="*/ 707708 h 778192"/>
                  <a:gd name="connsiteX11" fmla="*/ 1534477 w 2174557"/>
                  <a:gd name="connsiteY11" fmla="*/ 724853 h 778192"/>
                  <a:gd name="connsiteX12" fmla="*/ 1461135 w 2174557"/>
                  <a:gd name="connsiteY12" fmla="*/ 740093 h 778192"/>
                  <a:gd name="connsiteX13" fmla="*/ 1386840 w 2174557"/>
                  <a:gd name="connsiteY13" fmla="*/ 753428 h 778192"/>
                  <a:gd name="connsiteX14" fmla="*/ 1311593 w 2174557"/>
                  <a:gd name="connsiteY14" fmla="*/ 762953 h 778192"/>
                  <a:gd name="connsiteX15" fmla="*/ 1235393 w 2174557"/>
                  <a:gd name="connsiteY15" fmla="*/ 770573 h 778192"/>
                  <a:gd name="connsiteX16" fmla="*/ 1159193 w 2174557"/>
                  <a:gd name="connsiteY16" fmla="*/ 775335 h 778192"/>
                  <a:gd name="connsiteX17" fmla="*/ 1082993 w 2174557"/>
                  <a:gd name="connsiteY17" fmla="*/ 778193 h 778192"/>
                  <a:gd name="connsiteX18" fmla="*/ 1006793 w 2174557"/>
                  <a:gd name="connsiteY18" fmla="*/ 778193 h 778192"/>
                  <a:gd name="connsiteX19" fmla="*/ 930593 w 2174557"/>
                  <a:gd name="connsiteY19" fmla="*/ 775335 h 778192"/>
                  <a:gd name="connsiteX20" fmla="*/ 854393 w 2174557"/>
                  <a:gd name="connsiteY20" fmla="*/ 769620 h 778192"/>
                  <a:gd name="connsiteX21" fmla="*/ 779145 w 2174557"/>
                  <a:gd name="connsiteY21" fmla="*/ 762000 h 778192"/>
                  <a:gd name="connsiteX22" fmla="*/ 704850 w 2174557"/>
                  <a:gd name="connsiteY22" fmla="*/ 750570 h 778192"/>
                  <a:gd name="connsiteX23" fmla="*/ 632460 w 2174557"/>
                  <a:gd name="connsiteY23" fmla="*/ 737235 h 778192"/>
                  <a:gd name="connsiteX24" fmla="*/ 560070 w 2174557"/>
                  <a:gd name="connsiteY24" fmla="*/ 721043 h 778192"/>
                  <a:gd name="connsiteX25" fmla="*/ 489585 w 2174557"/>
                  <a:gd name="connsiteY25" fmla="*/ 701993 h 778192"/>
                  <a:gd name="connsiteX26" fmla="*/ 421005 w 2174557"/>
                  <a:gd name="connsiteY26" fmla="*/ 680085 h 778192"/>
                  <a:gd name="connsiteX27" fmla="*/ 353377 w 2174557"/>
                  <a:gd name="connsiteY27" fmla="*/ 655320 h 778192"/>
                  <a:gd name="connsiteX28" fmla="*/ 288607 w 2174557"/>
                  <a:gd name="connsiteY28" fmla="*/ 627698 h 778192"/>
                  <a:gd name="connsiteX29" fmla="*/ 225743 w 2174557"/>
                  <a:gd name="connsiteY29" fmla="*/ 597218 h 778192"/>
                  <a:gd name="connsiteX30" fmla="*/ 164782 w 2174557"/>
                  <a:gd name="connsiteY30" fmla="*/ 564833 h 778192"/>
                  <a:gd name="connsiteX31" fmla="*/ 107632 w 2174557"/>
                  <a:gd name="connsiteY31" fmla="*/ 528638 h 778192"/>
                  <a:gd name="connsiteX32" fmla="*/ 52388 w 2174557"/>
                  <a:gd name="connsiteY32" fmla="*/ 489585 h 778192"/>
                  <a:gd name="connsiteX33" fmla="*/ 0 w 2174557"/>
                  <a:gd name="connsiteY33" fmla="*/ 447675 h 778192"/>
                  <a:gd name="connsiteX34" fmla="*/ 0 w 2174557"/>
                  <a:gd name="connsiteY34" fmla="*/ 6668 h 778192"/>
                  <a:gd name="connsiteX35" fmla="*/ 52388 w 2174557"/>
                  <a:gd name="connsiteY35" fmla="*/ 48578 h 778192"/>
                  <a:gd name="connsiteX36" fmla="*/ 107632 w 2174557"/>
                  <a:gd name="connsiteY36" fmla="*/ 87630 h 778192"/>
                  <a:gd name="connsiteX37" fmla="*/ 164782 w 2174557"/>
                  <a:gd name="connsiteY37" fmla="*/ 123825 h 778192"/>
                  <a:gd name="connsiteX38" fmla="*/ 225743 w 2174557"/>
                  <a:gd name="connsiteY38" fmla="*/ 157163 h 778192"/>
                  <a:gd name="connsiteX39" fmla="*/ 288607 w 2174557"/>
                  <a:gd name="connsiteY39" fmla="*/ 187643 h 778192"/>
                  <a:gd name="connsiteX40" fmla="*/ 353377 w 2174557"/>
                  <a:gd name="connsiteY40" fmla="*/ 215265 h 778192"/>
                  <a:gd name="connsiteX41" fmla="*/ 421005 w 2174557"/>
                  <a:gd name="connsiteY41" fmla="*/ 239078 h 778192"/>
                  <a:gd name="connsiteX42" fmla="*/ 489585 w 2174557"/>
                  <a:gd name="connsiteY42" fmla="*/ 260985 h 778192"/>
                  <a:gd name="connsiteX43" fmla="*/ 560070 w 2174557"/>
                  <a:gd name="connsiteY43" fmla="*/ 280035 h 778192"/>
                  <a:gd name="connsiteX44" fmla="*/ 632460 w 2174557"/>
                  <a:gd name="connsiteY44" fmla="*/ 296228 h 778192"/>
                  <a:gd name="connsiteX45" fmla="*/ 704850 w 2174557"/>
                  <a:gd name="connsiteY45" fmla="*/ 310515 h 778192"/>
                  <a:gd name="connsiteX46" fmla="*/ 779145 w 2174557"/>
                  <a:gd name="connsiteY46" fmla="*/ 320993 h 778192"/>
                  <a:gd name="connsiteX47" fmla="*/ 854393 w 2174557"/>
                  <a:gd name="connsiteY47" fmla="*/ 329565 h 778192"/>
                  <a:gd name="connsiteX48" fmla="*/ 930593 w 2174557"/>
                  <a:gd name="connsiteY48" fmla="*/ 334328 h 778192"/>
                  <a:gd name="connsiteX49" fmla="*/ 1006793 w 2174557"/>
                  <a:gd name="connsiteY49" fmla="*/ 337185 h 778192"/>
                  <a:gd name="connsiteX50" fmla="*/ 1082993 w 2174557"/>
                  <a:gd name="connsiteY50" fmla="*/ 337185 h 778192"/>
                  <a:gd name="connsiteX51" fmla="*/ 1159193 w 2174557"/>
                  <a:gd name="connsiteY51" fmla="*/ 335280 h 778192"/>
                  <a:gd name="connsiteX52" fmla="*/ 1235393 w 2174557"/>
                  <a:gd name="connsiteY52" fmla="*/ 330518 h 778192"/>
                  <a:gd name="connsiteX53" fmla="*/ 1311593 w 2174557"/>
                  <a:gd name="connsiteY53" fmla="*/ 322898 h 778192"/>
                  <a:gd name="connsiteX54" fmla="*/ 1386840 w 2174557"/>
                  <a:gd name="connsiteY54" fmla="*/ 312420 h 778192"/>
                  <a:gd name="connsiteX55" fmla="*/ 1461135 w 2174557"/>
                  <a:gd name="connsiteY55" fmla="*/ 300038 h 778192"/>
                  <a:gd name="connsiteX56" fmla="*/ 1534477 w 2174557"/>
                  <a:gd name="connsiteY56" fmla="*/ 284798 h 778192"/>
                  <a:gd name="connsiteX57" fmla="*/ 1606868 w 2174557"/>
                  <a:gd name="connsiteY57" fmla="*/ 266700 h 778192"/>
                  <a:gd name="connsiteX58" fmla="*/ 1678305 w 2174557"/>
                  <a:gd name="connsiteY58" fmla="*/ 246698 h 778192"/>
                  <a:gd name="connsiteX59" fmla="*/ 1747838 w 2174557"/>
                  <a:gd name="connsiteY59" fmla="*/ 223838 h 778192"/>
                  <a:gd name="connsiteX60" fmla="*/ 1815465 w 2174557"/>
                  <a:gd name="connsiteY60" fmla="*/ 199073 h 778192"/>
                  <a:gd name="connsiteX61" fmla="*/ 1881188 w 2174557"/>
                  <a:gd name="connsiteY61" fmla="*/ 171450 h 778192"/>
                  <a:gd name="connsiteX62" fmla="*/ 1945005 w 2174557"/>
                  <a:gd name="connsiteY62" fmla="*/ 141923 h 778192"/>
                  <a:gd name="connsiteX63" fmla="*/ 2005965 w 2174557"/>
                  <a:gd name="connsiteY63" fmla="*/ 109538 h 778192"/>
                  <a:gd name="connsiteX64" fmla="*/ 2065020 w 2174557"/>
                  <a:gd name="connsiteY64" fmla="*/ 75248 h 778192"/>
                  <a:gd name="connsiteX65" fmla="*/ 2121218 w 2174557"/>
                  <a:gd name="connsiteY65" fmla="*/ 39053 h 778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2174557" h="778192">
                    <a:moveTo>
                      <a:pt x="2174558" y="0"/>
                    </a:moveTo>
                    <a:lnTo>
                      <a:pt x="2174558" y="440055"/>
                    </a:lnTo>
                    <a:lnTo>
                      <a:pt x="2121218" y="479108"/>
                    </a:lnTo>
                    <a:lnTo>
                      <a:pt x="2065020" y="516255"/>
                    </a:lnTo>
                    <a:lnTo>
                      <a:pt x="2005965" y="550545"/>
                    </a:lnTo>
                    <a:lnTo>
                      <a:pt x="1945005" y="582930"/>
                    </a:lnTo>
                    <a:lnTo>
                      <a:pt x="1881188" y="612458"/>
                    </a:lnTo>
                    <a:lnTo>
                      <a:pt x="1815465" y="640080"/>
                    </a:lnTo>
                    <a:lnTo>
                      <a:pt x="1747838" y="664845"/>
                    </a:lnTo>
                    <a:lnTo>
                      <a:pt x="1678305" y="687705"/>
                    </a:lnTo>
                    <a:lnTo>
                      <a:pt x="1606868" y="707708"/>
                    </a:lnTo>
                    <a:lnTo>
                      <a:pt x="1534477" y="724853"/>
                    </a:lnTo>
                    <a:lnTo>
                      <a:pt x="1461135" y="740093"/>
                    </a:lnTo>
                    <a:lnTo>
                      <a:pt x="1386840" y="753428"/>
                    </a:lnTo>
                    <a:lnTo>
                      <a:pt x="1311593" y="762953"/>
                    </a:lnTo>
                    <a:lnTo>
                      <a:pt x="1235393" y="770573"/>
                    </a:lnTo>
                    <a:lnTo>
                      <a:pt x="1159193" y="775335"/>
                    </a:lnTo>
                    <a:lnTo>
                      <a:pt x="1082993" y="778193"/>
                    </a:lnTo>
                    <a:lnTo>
                      <a:pt x="1006793" y="778193"/>
                    </a:lnTo>
                    <a:lnTo>
                      <a:pt x="930593" y="775335"/>
                    </a:lnTo>
                    <a:lnTo>
                      <a:pt x="854393" y="769620"/>
                    </a:lnTo>
                    <a:lnTo>
                      <a:pt x="779145" y="762000"/>
                    </a:lnTo>
                    <a:lnTo>
                      <a:pt x="704850" y="750570"/>
                    </a:lnTo>
                    <a:lnTo>
                      <a:pt x="632460" y="737235"/>
                    </a:lnTo>
                    <a:lnTo>
                      <a:pt x="560070" y="721043"/>
                    </a:lnTo>
                    <a:lnTo>
                      <a:pt x="489585" y="701993"/>
                    </a:lnTo>
                    <a:lnTo>
                      <a:pt x="421005" y="680085"/>
                    </a:lnTo>
                    <a:lnTo>
                      <a:pt x="353377" y="655320"/>
                    </a:lnTo>
                    <a:lnTo>
                      <a:pt x="288607" y="627698"/>
                    </a:lnTo>
                    <a:lnTo>
                      <a:pt x="225743" y="597218"/>
                    </a:lnTo>
                    <a:lnTo>
                      <a:pt x="164782" y="564833"/>
                    </a:lnTo>
                    <a:lnTo>
                      <a:pt x="107632" y="528638"/>
                    </a:lnTo>
                    <a:lnTo>
                      <a:pt x="52388" y="489585"/>
                    </a:lnTo>
                    <a:lnTo>
                      <a:pt x="0" y="447675"/>
                    </a:lnTo>
                    <a:lnTo>
                      <a:pt x="0" y="6668"/>
                    </a:lnTo>
                    <a:lnTo>
                      <a:pt x="52388" y="48578"/>
                    </a:lnTo>
                    <a:lnTo>
                      <a:pt x="107632" y="87630"/>
                    </a:lnTo>
                    <a:lnTo>
                      <a:pt x="164782" y="123825"/>
                    </a:lnTo>
                    <a:lnTo>
                      <a:pt x="225743" y="157163"/>
                    </a:lnTo>
                    <a:lnTo>
                      <a:pt x="288607" y="187643"/>
                    </a:lnTo>
                    <a:lnTo>
                      <a:pt x="353377" y="215265"/>
                    </a:lnTo>
                    <a:lnTo>
                      <a:pt x="421005" y="239078"/>
                    </a:lnTo>
                    <a:lnTo>
                      <a:pt x="489585" y="260985"/>
                    </a:lnTo>
                    <a:lnTo>
                      <a:pt x="560070" y="280035"/>
                    </a:lnTo>
                    <a:lnTo>
                      <a:pt x="632460" y="296228"/>
                    </a:lnTo>
                    <a:lnTo>
                      <a:pt x="704850" y="310515"/>
                    </a:lnTo>
                    <a:lnTo>
                      <a:pt x="779145" y="320993"/>
                    </a:lnTo>
                    <a:lnTo>
                      <a:pt x="854393" y="329565"/>
                    </a:lnTo>
                    <a:lnTo>
                      <a:pt x="930593" y="334328"/>
                    </a:lnTo>
                    <a:lnTo>
                      <a:pt x="1006793" y="337185"/>
                    </a:lnTo>
                    <a:lnTo>
                      <a:pt x="1082993" y="337185"/>
                    </a:lnTo>
                    <a:lnTo>
                      <a:pt x="1159193" y="335280"/>
                    </a:lnTo>
                    <a:lnTo>
                      <a:pt x="1235393" y="330518"/>
                    </a:lnTo>
                    <a:lnTo>
                      <a:pt x="1311593" y="322898"/>
                    </a:lnTo>
                    <a:lnTo>
                      <a:pt x="1386840" y="312420"/>
                    </a:lnTo>
                    <a:lnTo>
                      <a:pt x="1461135" y="300038"/>
                    </a:lnTo>
                    <a:lnTo>
                      <a:pt x="1534477" y="284798"/>
                    </a:lnTo>
                    <a:lnTo>
                      <a:pt x="1606868" y="266700"/>
                    </a:lnTo>
                    <a:lnTo>
                      <a:pt x="1678305" y="246698"/>
                    </a:lnTo>
                    <a:lnTo>
                      <a:pt x="1747838" y="223838"/>
                    </a:lnTo>
                    <a:lnTo>
                      <a:pt x="1815465" y="199073"/>
                    </a:lnTo>
                    <a:lnTo>
                      <a:pt x="1881188" y="171450"/>
                    </a:lnTo>
                    <a:lnTo>
                      <a:pt x="1945005" y="141923"/>
                    </a:lnTo>
                    <a:lnTo>
                      <a:pt x="2005965" y="109538"/>
                    </a:lnTo>
                    <a:lnTo>
                      <a:pt x="2065020" y="75248"/>
                    </a:lnTo>
                    <a:lnTo>
                      <a:pt x="2121218" y="39053"/>
                    </a:lnTo>
                    <a:close/>
                  </a:path>
                </a:pathLst>
              </a:custGeom>
              <a:solidFill>
                <a:srgbClr val="0058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AEDEE99C-E11D-4547-AF53-631B5F2C1F5D}"/>
                  </a:ext>
                </a:extLst>
              </p:cNvPr>
              <p:cNvSpPr/>
              <p:nvPr/>
            </p:nvSpPr>
            <p:spPr>
              <a:xfrm>
                <a:off x="7397908" y="5190172"/>
                <a:ext cx="2173605" cy="756047"/>
              </a:xfrm>
              <a:custGeom>
                <a:avLst/>
                <a:gdLst>
                  <a:gd name="connsiteX0" fmla="*/ 2173605 w 2173605"/>
                  <a:gd name="connsiteY0" fmla="*/ 418147 h 756047"/>
                  <a:gd name="connsiteX1" fmla="*/ 0 w 2173605"/>
                  <a:gd name="connsiteY1" fmla="*/ 424815 h 756047"/>
                  <a:gd name="connsiteX2" fmla="*/ 607695 w 2173605"/>
                  <a:gd name="connsiteY2" fmla="*/ 27623 h 756047"/>
                  <a:gd name="connsiteX3" fmla="*/ 1593533 w 2173605"/>
                  <a:gd name="connsiteY3" fmla="*/ 0 h 756047"/>
                  <a:gd name="connsiteX4" fmla="*/ 2173605 w 2173605"/>
                  <a:gd name="connsiteY4" fmla="*/ 418147 h 756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3605" h="756047">
                    <a:moveTo>
                      <a:pt x="2173605" y="418147"/>
                    </a:moveTo>
                    <a:cubicBezTo>
                      <a:pt x="1624013" y="846772"/>
                      <a:pt x="537210" y="887730"/>
                      <a:pt x="0" y="424815"/>
                    </a:cubicBezTo>
                    <a:lnTo>
                      <a:pt x="607695" y="27623"/>
                    </a:lnTo>
                    <a:cubicBezTo>
                      <a:pt x="867728" y="229553"/>
                      <a:pt x="1366838" y="208598"/>
                      <a:pt x="1593533" y="0"/>
                    </a:cubicBezTo>
                    <a:lnTo>
                      <a:pt x="2173605" y="418147"/>
                    </a:lnTo>
                    <a:close/>
                  </a:path>
                </a:pathLst>
              </a:custGeom>
              <a:solidFill>
                <a:srgbClr val="00736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grpSp>
        <p:nvGrpSpPr>
          <p:cNvPr id="6" name="Gruppe 5">
            <a:extLst>
              <a:ext uri="{FF2B5EF4-FFF2-40B4-BE49-F238E27FC236}">
                <a16:creationId xmlns:a16="http://schemas.microsoft.com/office/drawing/2014/main" id="{20C01DBA-B344-6545-9082-8E41F80BAE9F}"/>
              </a:ext>
            </a:extLst>
          </p:cNvPr>
          <p:cNvGrpSpPr/>
          <p:nvPr/>
        </p:nvGrpSpPr>
        <p:grpSpPr>
          <a:xfrm>
            <a:off x="543638" y="797947"/>
            <a:ext cx="4485562" cy="784831"/>
            <a:chOff x="543638" y="1199180"/>
            <a:chExt cx="4485562" cy="784831"/>
          </a:xfrm>
        </p:grpSpPr>
        <p:sp>
          <p:nvSpPr>
            <p:cNvPr id="7" name="TextBox 3">
              <a:extLst>
                <a:ext uri="{FF2B5EF4-FFF2-40B4-BE49-F238E27FC236}">
                  <a16:creationId xmlns:a16="http://schemas.microsoft.com/office/drawing/2014/main" id="{F8488868-18F3-A3ED-8E20-A32E300882A0}"/>
                </a:ext>
              </a:extLst>
            </p:cNvPr>
            <p:cNvSpPr txBox="1"/>
            <p:nvPr/>
          </p:nvSpPr>
          <p:spPr>
            <a:xfrm>
              <a:off x="543638" y="1199180"/>
              <a:ext cx="4485562" cy="596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800"/>
                </a:lnSpc>
              </a:pPr>
              <a:r>
                <a:rPr lang="nb-NO" sz="3600" b="1" dirty="0">
                  <a:latin typeface="Nunito Sans" pitchFamily="2" charset="77"/>
                </a:rPr>
                <a:t>Oppgavefordeling</a:t>
              </a:r>
            </a:p>
          </p:txBody>
        </p:sp>
        <p:sp>
          <p:nvSpPr>
            <p:cNvPr id="8" name="TextBox 4">
              <a:extLst>
                <a:ext uri="{FF2B5EF4-FFF2-40B4-BE49-F238E27FC236}">
                  <a16:creationId xmlns:a16="http://schemas.microsoft.com/office/drawing/2014/main" id="{9EC0C58E-4C76-7316-10B5-5B63552D5397}"/>
                </a:ext>
              </a:extLst>
            </p:cNvPr>
            <p:cNvSpPr txBox="1"/>
            <p:nvPr/>
          </p:nvSpPr>
          <p:spPr>
            <a:xfrm>
              <a:off x="543638" y="1676234"/>
              <a:ext cx="36385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400" dirty="0">
                  <a:latin typeface="Nunito Sans" pitchFamily="2" charset="77"/>
                </a:rPr>
                <a:t>Arbeidsflyt gjennom året</a:t>
              </a:r>
            </a:p>
          </p:txBody>
        </p:sp>
      </p:grpSp>
      <p:pic>
        <p:nvPicPr>
          <p:cNvPr id="9" name="Bilde 8" descr="Et bilde som inneholder tekst&#10;&#10;Automatisk generert beskrivelse">
            <a:extLst>
              <a:ext uri="{FF2B5EF4-FFF2-40B4-BE49-F238E27FC236}">
                <a16:creationId xmlns:a16="http://schemas.microsoft.com/office/drawing/2014/main" id="{E922CD95-2D89-231B-9C37-D47F92744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015" y="6244990"/>
            <a:ext cx="1839415" cy="504000"/>
          </a:xfrm>
          <a:prstGeom prst="rect">
            <a:avLst/>
          </a:prstGeom>
        </p:spPr>
      </p:pic>
      <p:sp>
        <p:nvSpPr>
          <p:cNvPr id="22" name="TextBox 4">
            <a:extLst>
              <a:ext uri="{FF2B5EF4-FFF2-40B4-BE49-F238E27FC236}">
                <a16:creationId xmlns:a16="http://schemas.microsoft.com/office/drawing/2014/main" id="{A2D74F2B-6059-F4E2-185C-54502517AD31}"/>
              </a:ext>
            </a:extLst>
          </p:cNvPr>
          <p:cNvSpPr txBox="1"/>
          <p:nvPr/>
        </p:nvSpPr>
        <p:spPr>
          <a:xfrm>
            <a:off x="543636" y="1621528"/>
            <a:ext cx="111530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b="1" dirty="0">
                <a:solidFill>
                  <a:schemeClr val="bg2">
                    <a:lumMod val="25000"/>
                  </a:schemeClr>
                </a:solidFill>
                <a:latin typeface="Nunito Sans" pitchFamily="2" charset="77"/>
              </a:rPr>
              <a:t>Møter</a:t>
            </a:r>
            <a:r>
              <a:rPr lang="nb-NO" sz="900" dirty="0">
                <a:solidFill>
                  <a:schemeClr val="bg2">
                    <a:lumMod val="25000"/>
                  </a:schemeClr>
                </a:solidFill>
                <a:latin typeface="Nunito Sans" pitchFamily="2" charset="77"/>
              </a:rPr>
              <a:t>: det gjennomføres et årlig fysisk møte i de regionale Landbrukssamvirkene. Øvrige møter gjennom året gjennomføres ved behov (fortrinnsvis digitalt) for de ulike rollene.  </a:t>
            </a:r>
            <a:endParaRPr lang="nb-NO" sz="1100" dirty="0">
              <a:solidFill>
                <a:schemeClr val="bg2">
                  <a:lumMod val="25000"/>
                </a:schemeClr>
              </a:solidFill>
              <a:latin typeface="Nunito Sans" pitchFamily="2" charset="77"/>
            </a:endParaRPr>
          </a:p>
        </p:txBody>
      </p:sp>
      <p:sp>
        <p:nvSpPr>
          <p:cNvPr id="70" name="TextBox 4">
            <a:extLst>
              <a:ext uri="{FF2B5EF4-FFF2-40B4-BE49-F238E27FC236}">
                <a16:creationId xmlns:a16="http://schemas.microsoft.com/office/drawing/2014/main" id="{2D72F69B-452C-3087-2C1D-17BD997A1F01}"/>
              </a:ext>
            </a:extLst>
          </p:cNvPr>
          <p:cNvSpPr txBox="1"/>
          <p:nvPr/>
        </p:nvSpPr>
        <p:spPr>
          <a:xfrm>
            <a:off x="4816809" y="4911334"/>
            <a:ext cx="11275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 b="1" dirty="0">
                <a:solidFill>
                  <a:schemeClr val="bg1">
                    <a:lumMod val="95000"/>
                  </a:schemeClr>
                </a:solidFill>
                <a:latin typeface="Nunito Sans" pitchFamily="2" charset="77"/>
              </a:rPr>
              <a:t>Fellesopplæring</a:t>
            </a:r>
          </a:p>
        </p:txBody>
      </p:sp>
      <p:sp>
        <p:nvSpPr>
          <p:cNvPr id="84" name="TextBox 4">
            <a:extLst>
              <a:ext uri="{FF2B5EF4-FFF2-40B4-BE49-F238E27FC236}">
                <a16:creationId xmlns:a16="http://schemas.microsoft.com/office/drawing/2014/main" id="{67ABFA09-B20D-493C-6097-B499A681C648}"/>
              </a:ext>
            </a:extLst>
          </p:cNvPr>
          <p:cNvSpPr txBox="1"/>
          <p:nvPr/>
        </p:nvSpPr>
        <p:spPr>
          <a:xfrm>
            <a:off x="372308" y="2283792"/>
            <a:ext cx="18881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" pitchFamily="2" charset="77"/>
              </a:rPr>
              <a:t>Aktivitetsplan/budsjett</a:t>
            </a:r>
            <a:endParaRPr lang="nb-NO" sz="1200" b="1" dirty="0">
              <a:solidFill>
                <a:schemeClr val="tx1">
                  <a:lumMod val="85000"/>
                  <a:lumOff val="15000"/>
                </a:schemeClr>
              </a:solidFill>
              <a:latin typeface="Nunito Sans" pitchFamily="2" charset="77"/>
            </a:endParaRPr>
          </a:p>
        </p:txBody>
      </p:sp>
      <p:sp>
        <p:nvSpPr>
          <p:cNvPr id="85" name="TextBox 4">
            <a:extLst>
              <a:ext uri="{FF2B5EF4-FFF2-40B4-BE49-F238E27FC236}">
                <a16:creationId xmlns:a16="http://schemas.microsoft.com/office/drawing/2014/main" id="{4812AF57-AD1A-A45E-6F39-74663847E536}"/>
              </a:ext>
            </a:extLst>
          </p:cNvPr>
          <p:cNvSpPr txBox="1"/>
          <p:nvPr/>
        </p:nvSpPr>
        <p:spPr>
          <a:xfrm>
            <a:off x="2508113" y="2283529"/>
            <a:ext cx="18683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" pitchFamily="2" charset="77"/>
              </a:rPr>
              <a:t>Organisere gjennomføring</a:t>
            </a:r>
            <a:endParaRPr lang="nb-NO" sz="1200" b="1" dirty="0">
              <a:solidFill>
                <a:schemeClr val="tx1">
                  <a:lumMod val="85000"/>
                  <a:lumOff val="15000"/>
                </a:schemeClr>
              </a:solidFill>
              <a:latin typeface="Nunito Sans" pitchFamily="2" charset="77"/>
            </a:endParaRPr>
          </a:p>
        </p:txBody>
      </p:sp>
      <p:sp>
        <p:nvSpPr>
          <p:cNvPr id="86" name="TextBox 4">
            <a:extLst>
              <a:ext uri="{FF2B5EF4-FFF2-40B4-BE49-F238E27FC236}">
                <a16:creationId xmlns:a16="http://schemas.microsoft.com/office/drawing/2014/main" id="{06D9F4CA-CC12-B6B7-D9DE-BE2821E38138}"/>
              </a:ext>
            </a:extLst>
          </p:cNvPr>
          <p:cNvSpPr txBox="1"/>
          <p:nvPr/>
        </p:nvSpPr>
        <p:spPr>
          <a:xfrm>
            <a:off x="4853164" y="2283529"/>
            <a:ext cx="21783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" pitchFamily="2" charset="77"/>
              </a:rPr>
              <a:t>Gjennomføring av aktivitetsplan</a:t>
            </a:r>
            <a:endParaRPr lang="nb-NO" sz="1200" b="1" dirty="0">
              <a:solidFill>
                <a:schemeClr val="tx1">
                  <a:lumMod val="85000"/>
                  <a:lumOff val="15000"/>
                </a:schemeClr>
              </a:solidFill>
              <a:latin typeface="Nunito Sans" pitchFamily="2" charset="77"/>
            </a:endParaRPr>
          </a:p>
        </p:txBody>
      </p:sp>
      <p:grpSp>
        <p:nvGrpSpPr>
          <p:cNvPr id="91" name="Gruppe 90">
            <a:extLst>
              <a:ext uri="{FF2B5EF4-FFF2-40B4-BE49-F238E27FC236}">
                <a16:creationId xmlns:a16="http://schemas.microsoft.com/office/drawing/2014/main" id="{4653396A-A49E-1E2B-978B-121D97CD6071}"/>
              </a:ext>
            </a:extLst>
          </p:cNvPr>
          <p:cNvGrpSpPr/>
          <p:nvPr/>
        </p:nvGrpSpPr>
        <p:grpSpPr>
          <a:xfrm>
            <a:off x="582924" y="2771555"/>
            <a:ext cx="1543804" cy="406555"/>
            <a:chOff x="415212" y="3022445"/>
            <a:chExt cx="1543804" cy="406555"/>
          </a:xfrm>
        </p:grpSpPr>
        <p:sp>
          <p:nvSpPr>
            <p:cNvPr id="87" name="Rounded Rectangle 34">
              <a:extLst>
                <a:ext uri="{FF2B5EF4-FFF2-40B4-BE49-F238E27FC236}">
                  <a16:creationId xmlns:a16="http://schemas.microsoft.com/office/drawing/2014/main" id="{50B75000-2FEC-1B70-125E-352FCAF16A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5212" y="3022445"/>
              <a:ext cx="1543804" cy="406555"/>
            </a:xfrm>
            <a:prstGeom prst="roundRect">
              <a:avLst>
                <a:gd name="adj" fmla="val 7260"/>
              </a:avLst>
            </a:prstGeom>
            <a:solidFill>
              <a:srgbClr val="5A7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5" tIns="45723" rIns="91445" bIns="45723" rtlCol="0" anchor="ctr"/>
            <a:lstStyle/>
            <a:p>
              <a:pPr algn="ctr"/>
              <a:endParaRPr lang="bg-BG" sz="900"/>
            </a:p>
          </p:txBody>
        </p:sp>
        <p:sp>
          <p:nvSpPr>
            <p:cNvPr id="88" name="Rounded Rectangle 12">
              <a:extLst>
                <a:ext uri="{FF2B5EF4-FFF2-40B4-BE49-F238E27FC236}">
                  <a16:creationId xmlns:a16="http://schemas.microsoft.com/office/drawing/2014/main" id="{1CD876B1-B238-67F6-2072-E04C7D6DE9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78033" y="3069497"/>
              <a:ext cx="341305" cy="320106"/>
            </a:xfrm>
            <a:prstGeom prst="roundRect">
              <a:avLst>
                <a:gd name="adj" fmla="val 726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5" tIns="45723" rIns="91445" bIns="45723" rtlCol="0" anchor="ctr"/>
            <a:lstStyle/>
            <a:p>
              <a:pPr algn="ctr"/>
              <a:endParaRPr lang="bg-BG" sz="900"/>
            </a:p>
          </p:txBody>
        </p:sp>
        <p:sp>
          <p:nvSpPr>
            <p:cNvPr id="89" name="TextBox 4">
              <a:extLst>
                <a:ext uri="{FF2B5EF4-FFF2-40B4-BE49-F238E27FC236}">
                  <a16:creationId xmlns:a16="http://schemas.microsoft.com/office/drawing/2014/main" id="{082BA346-02B1-FABC-0110-0CC6AE2F2251}"/>
                </a:ext>
              </a:extLst>
            </p:cNvPr>
            <p:cNvSpPr txBox="1"/>
            <p:nvPr/>
          </p:nvSpPr>
          <p:spPr>
            <a:xfrm>
              <a:off x="415212" y="3062034"/>
              <a:ext cx="14016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800" b="1" dirty="0">
                  <a:solidFill>
                    <a:schemeClr val="bg1"/>
                  </a:solidFill>
                  <a:latin typeface="Nunito Sans" pitchFamily="2" charset="77"/>
                </a:rPr>
                <a:t>Regionalt</a:t>
              </a:r>
            </a:p>
            <a:p>
              <a:r>
                <a:rPr lang="nb-NO" sz="800" b="1" dirty="0">
                  <a:solidFill>
                    <a:schemeClr val="bg1"/>
                  </a:solidFill>
                  <a:latin typeface="Nunito Sans" pitchFamily="2" charset="77"/>
                </a:rPr>
                <a:t>Landbrukssamvirke</a:t>
              </a:r>
            </a:p>
          </p:txBody>
        </p:sp>
      </p:grpSp>
      <p:grpSp>
        <p:nvGrpSpPr>
          <p:cNvPr id="92" name="Gruppe 91">
            <a:extLst>
              <a:ext uri="{FF2B5EF4-FFF2-40B4-BE49-F238E27FC236}">
                <a16:creationId xmlns:a16="http://schemas.microsoft.com/office/drawing/2014/main" id="{1645E200-EEA4-20D5-7D64-247A0FBB2B70}"/>
              </a:ext>
            </a:extLst>
          </p:cNvPr>
          <p:cNvGrpSpPr/>
          <p:nvPr/>
        </p:nvGrpSpPr>
        <p:grpSpPr>
          <a:xfrm>
            <a:off x="4945804" y="2782402"/>
            <a:ext cx="1543804" cy="406555"/>
            <a:chOff x="415212" y="3022445"/>
            <a:chExt cx="1543804" cy="406555"/>
          </a:xfrm>
        </p:grpSpPr>
        <p:sp>
          <p:nvSpPr>
            <p:cNvPr id="93" name="Rounded Rectangle 34">
              <a:extLst>
                <a:ext uri="{FF2B5EF4-FFF2-40B4-BE49-F238E27FC236}">
                  <a16:creationId xmlns:a16="http://schemas.microsoft.com/office/drawing/2014/main" id="{743C4BA4-3E83-4770-92E6-654988D541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5212" y="3022445"/>
              <a:ext cx="1543804" cy="406555"/>
            </a:xfrm>
            <a:prstGeom prst="roundRect">
              <a:avLst>
                <a:gd name="adj" fmla="val 7260"/>
              </a:avLst>
            </a:prstGeom>
            <a:solidFill>
              <a:srgbClr val="5A7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5" tIns="45723" rIns="91445" bIns="45723" rtlCol="0" anchor="ctr"/>
            <a:lstStyle/>
            <a:p>
              <a:pPr algn="ctr"/>
              <a:endParaRPr lang="bg-BG" sz="900"/>
            </a:p>
          </p:txBody>
        </p:sp>
        <p:sp>
          <p:nvSpPr>
            <p:cNvPr id="94" name="Rounded Rectangle 12">
              <a:extLst>
                <a:ext uri="{FF2B5EF4-FFF2-40B4-BE49-F238E27FC236}">
                  <a16:creationId xmlns:a16="http://schemas.microsoft.com/office/drawing/2014/main" id="{565D0FF5-2047-D76B-E9A4-B7992F8268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78033" y="3069497"/>
              <a:ext cx="341305" cy="320106"/>
            </a:xfrm>
            <a:prstGeom prst="roundRect">
              <a:avLst>
                <a:gd name="adj" fmla="val 726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5" tIns="45723" rIns="91445" bIns="45723" rtlCol="0" anchor="ctr"/>
            <a:lstStyle/>
            <a:p>
              <a:pPr algn="ctr"/>
              <a:endParaRPr lang="bg-BG" sz="900"/>
            </a:p>
          </p:txBody>
        </p:sp>
        <p:sp>
          <p:nvSpPr>
            <p:cNvPr id="95" name="TextBox 4">
              <a:extLst>
                <a:ext uri="{FF2B5EF4-FFF2-40B4-BE49-F238E27FC236}">
                  <a16:creationId xmlns:a16="http://schemas.microsoft.com/office/drawing/2014/main" id="{6D3A0CA3-7F3C-956D-42CA-E6376FE87EF5}"/>
                </a:ext>
              </a:extLst>
            </p:cNvPr>
            <p:cNvSpPr txBox="1"/>
            <p:nvPr/>
          </p:nvSpPr>
          <p:spPr>
            <a:xfrm>
              <a:off x="415212" y="3062034"/>
              <a:ext cx="14016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800" b="1" dirty="0">
                  <a:solidFill>
                    <a:schemeClr val="bg1"/>
                  </a:solidFill>
                  <a:latin typeface="Nunito Sans" pitchFamily="2" charset="77"/>
                </a:rPr>
                <a:t>Regionalt</a:t>
              </a:r>
            </a:p>
            <a:p>
              <a:r>
                <a:rPr lang="nb-NO" sz="800" b="1" dirty="0">
                  <a:solidFill>
                    <a:schemeClr val="bg1"/>
                  </a:solidFill>
                  <a:latin typeface="Nunito Sans" pitchFamily="2" charset="77"/>
                </a:rPr>
                <a:t>Landbrukssamvirke</a:t>
              </a:r>
            </a:p>
          </p:txBody>
        </p:sp>
      </p:grpSp>
      <p:grpSp>
        <p:nvGrpSpPr>
          <p:cNvPr id="145" name="Gruppe 144">
            <a:extLst>
              <a:ext uri="{FF2B5EF4-FFF2-40B4-BE49-F238E27FC236}">
                <a16:creationId xmlns:a16="http://schemas.microsoft.com/office/drawing/2014/main" id="{04E6E042-12BF-AD6E-6C74-13DBF6DD2341}"/>
              </a:ext>
            </a:extLst>
          </p:cNvPr>
          <p:cNvGrpSpPr/>
          <p:nvPr/>
        </p:nvGrpSpPr>
        <p:grpSpPr>
          <a:xfrm>
            <a:off x="2669083" y="2775327"/>
            <a:ext cx="1543803" cy="406801"/>
            <a:chOff x="601974" y="3164402"/>
            <a:chExt cx="1543803" cy="406801"/>
          </a:xfrm>
        </p:grpSpPr>
        <p:sp>
          <p:nvSpPr>
            <p:cNvPr id="139" name="Rounded Rectangle 12">
              <a:extLst>
                <a:ext uri="{FF2B5EF4-FFF2-40B4-BE49-F238E27FC236}">
                  <a16:creationId xmlns:a16="http://schemas.microsoft.com/office/drawing/2014/main" id="{29CEC3EF-59EF-FB74-EC59-60CAE3933F0E}"/>
                </a:ext>
              </a:extLst>
            </p:cNvPr>
            <p:cNvSpPr/>
            <p:nvPr/>
          </p:nvSpPr>
          <p:spPr>
            <a:xfrm>
              <a:off x="601974" y="3164402"/>
              <a:ext cx="1543803" cy="406800"/>
            </a:xfrm>
            <a:prstGeom prst="roundRect">
              <a:avLst>
                <a:gd name="adj" fmla="val 7260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dist="50800" dir="54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5" tIns="45723" rIns="91445" bIns="45723" rtlCol="0" anchor="ctr"/>
            <a:lstStyle/>
            <a:p>
              <a:pPr algn="ctr"/>
              <a:endParaRPr lang="bg-BG" sz="900"/>
            </a:p>
          </p:txBody>
        </p:sp>
        <p:sp>
          <p:nvSpPr>
            <p:cNvPr id="141" name="Rounded Rectangle 12">
              <a:extLst>
                <a:ext uri="{FF2B5EF4-FFF2-40B4-BE49-F238E27FC236}">
                  <a16:creationId xmlns:a16="http://schemas.microsoft.com/office/drawing/2014/main" id="{E574347E-8FAD-FF56-C18A-D51921DE2C53}"/>
                </a:ext>
              </a:extLst>
            </p:cNvPr>
            <p:cNvSpPr/>
            <p:nvPr/>
          </p:nvSpPr>
          <p:spPr>
            <a:xfrm>
              <a:off x="991066" y="3164403"/>
              <a:ext cx="1154711" cy="406800"/>
            </a:xfrm>
            <a:prstGeom prst="roundRect">
              <a:avLst>
                <a:gd name="adj" fmla="val 7260"/>
              </a:avLst>
            </a:prstGeom>
            <a:solidFill>
              <a:srgbClr val="82A8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5" tIns="45723" rIns="91445" bIns="45723" rtlCol="0" anchor="ctr"/>
            <a:lstStyle/>
            <a:p>
              <a:pPr algn="ctr"/>
              <a:endParaRPr lang="bg-BG" sz="900"/>
            </a:p>
          </p:txBody>
        </p:sp>
        <p:pic>
          <p:nvPicPr>
            <p:cNvPr id="142" name="Picture 2">
              <a:extLst>
                <a:ext uri="{FF2B5EF4-FFF2-40B4-BE49-F238E27FC236}">
                  <a16:creationId xmlns:a16="http://schemas.microsoft.com/office/drawing/2014/main" id="{4164D7AE-03EB-BD7C-F4EC-6E38D7814EB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40" t="5357" r="5423" b="26786"/>
            <a:stretch/>
          </p:blipFill>
          <p:spPr bwMode="auto">
            <a:xfrm>
              <a:off x="681660" y="3246819"/>
              <a:ext cx="237836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" name="TextBox 4">
              <a:extLst>
                <a:ext uri="{FF2B5EF4-FFF2-40B4-BE49-F238E27FC236}">
                  <a16:creationId xmlns:a16="http://schemas.microsoft.com/office/drawing/2014/main" id="{623BA4B0-45B8-7579-D9D4-E7077C6C00C7}"/>
                </a:ext>
              </a:extLst>
            </p:cNvPr>
            <p:cNvSpPr txBox="1"/>
            <p:nvPr/>
          </p:nvSpPr>
          <p:spPr>
            <a:xfrm>
              <a:off x="957017" y="3265662"/>
              <a:ext cx="112713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800" b="1" dirty="0">
                  <a:solidFill>
                    <a:schemeClr val="bg1"/>
                  </a:solidFill>
                  <a:latin typeface="Nunito Sans" pitchFamily="2" charset="77"/>
                </a:rPr>
                <a:t>Sekretærfunksjon</a:t>
              </a:r>
            </a:p>
          </p:txBody>
        </p:sp>
      </p:grpSp>
      <p:grpSp>
        <p:nvGrpSpPr>
          <p:cNvPr id="162" name="Gruppe 161">
            <a:extLst>
              <a:ext uri="{FF2B5EF4-FFF2-40B4-BE49-F238E27FC236}">
                <a16:creationId xmlns:a16="http://schemas.microsoft.com/office/drawing/2014/main" id="{7379F0B2-0BBF-19D8-4949-380F2789D98B}"/>
              </a:ext>
            </a:extLst>
          </p:cNvPr>
          <p:cNvGrpSpPr/>
          <p:nvPr/>
        </p:nvGrpSpPr>
        <p:grpSpPr>
          <a:xfrm>
            <a:off x="2669083" y="3356137"/>
            <a:ext cx="1551205" cy="406801"/>
            <a:chOff x="2630983" y="3289462"/>
            <a:chExt cx="1551205" cy="406801"/>
          </a:xfrm>
        </p:grpSpPr>
        <p:grpSp>
          <p:nvGrpSpPr>
            <p:cNvPr id="146" name="Gruppe 145">
              <a:extLst>
                <a:ext uri="{FF2B5EF4-FFF2-40B4-BE49-F238E27FC236}">
                  <a16:creationId xmlns:a16="http://schemas.microsoft.com/office/drawing/2014/main" id="{0580F00E-EAB3-75E5-DCB4-FEA2CEC7F78B}"/>
                </a:ext>
              </a:extLst>
            </p:cNvPr>
            <p:cNvGrpSpPr/>
            <p:nvPr/>
          </p:nvGrpSpPr>
          <p:grpSpPr>
            <a:xfrm>
              <a:off x="2630983" y="3289462"/>
              <a:ext cx="1551205" cy="406801"/>
              <a:chOff x="601974" y="3164402"/>
              <a:chExt cx="1551205" cy="406801"/>
            </a:xfrm>
          </p:grpSpPr>
          <p:sp>
            <p:nvSpPr>
              <p:cNvPr id="147" name="Rounded Rectangle 12">
                <a:extLst>
                  <a:ext uri="{FF2B5EF4-FFF2-40B4-BE49-F238E27FC236}">
                    <a16:creationId xmlns:a16="http://schemas.microsoft.com/office/drawing/2014/main" id="{628F93EB-0A93-E394-6978-D86C7F57632C}"/>
                  </a:ext>
                </a:extLst>
              </p:cNvPr>
              <p:cNvSpPr/>
              <p:nvPr/>
            </p:nvSpPr>
            <p:spPr>
              <a:xfrm>
                <a:off x="601974" y="3164402"/>
                <a:ext cx="1543803" cy="406800"/>
              </a:xfrm>
              <a:prstGeom prst="roundRect">
                <a:avLst>
                  <a:gd name="adj" fmla="val 726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52400" dist="50800" dir="54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5" tIns="45723" rIns="91445" bIns="45723" rtlCol="0" anchor="ctr"/>
              <a:lstStyle/>
              <a:p>
                <a:pPr algn="ctr"/>
                <a:endParaRPr lang="bg-BG" sz="900"/>
              </a:p>
            </p:txBody>
          </p:sp>
          <p:sp>
            <p:nvSpPr>
              <p:cNvPr id="148" name="Rounded Rectangle 12">
                <a:extLst>
                  <a:ext uri="{FF2B5EF4-FFF2-40B4-BE49-F238E27FC236}">
                    <a16:creationId xmlns:a16="http://schemas.microsoft.com/office/drawing/2014/main" id="{F29EEC19-C77E-7011-E992-48BB0D718843}"/>
                  </a:ext>
                </a:extLst>
              </p:cNvPr>
              <p:cNvSpPr/>
              <p:nvPr/>
            </p:nvSpPr>
            <p:spPr>
              <a:xfrm>
                <a:off x="991066" y="3164403"/>
                <a:ext cx="1154711" cy="406800"/>
              </a:xfrm>
              <a:prstGeom prst="roundRect">
                <a:avLst>
                  <a:gd name="adj" fmla="val 7260"/>
                </a:avLst>
              </a:prstGeom>
              <a:solidFill>
                <a:srgbClr val="F287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5" tIns="45723" rIns="91445" bIns="45723" rtlCol="0" anchor="ctr"/>
              <a:lstStyle/>
              <a:p>
                <a:pPr algn="ctr"/>
                <a:endParaRPr lang="bg-BG" sz="900"/>
              </a:p>
            </p:txBody>
          </p:sp>
          <p:sp>
            <p:nvSpPr>
              <p:cNvPr id="150" name="TextBox 4">
                <a:extLst>
                  <a:ext uri="{FF2B5EF4-FFF2-40B4-BE49-F238E27FC236}">
                    <a16:creationId xmlns:a16="http://schemas.microsoft.com/office/drawing/2014/main" id="{98944674-6246-3F0A-C82E-DB6E2239701B}"/>
                  </a:ext>
                </a:extLst>
              </p:cNvPr>
              <p:cNvSpPr txBox="1"/>
              <p:nvPr/>
            </p:nvSpPr>
            <p:spPr>
              <a:xfrm>
                <a:off x="957017" y="3265662"/>
                <a:ext cx="119616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800" b="1" dirty="0">
                    <a:solidFill>
                      <a:schemeClr val="bg1"/>
                    </a:solidFill>
                    <a:latin typeface="Nunito Sans" pitchFamily="2" charset="77"/>
                  </a:rPr>
                  <a:t>Regionalt sekretariat</a:t>
                </a:r>
              </a:p>
            </p:txBody>
          </p:sp>
        </p:grpSp>
        <p:pic>
          <p:nvPicPr>
            <p:cNvPr id="151" name="Bilde 150" descr="Et bilde som inneholder Font, logo, Grafikk, grafisk design&#10;&#10;Automatisk generert beskrivelse">
              <a:extLst>
                <a:ext uri="{FF2B5EF4-FFF2-40B4-BE49-F238E27FC236}">
                  <a16:creationId xmlns:a16="http://schemas.microsoft.com/office/drawing/2014/main" id="{A5D1BBB3-6D1D-F10F-6693-A3535219AE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584"/>
            <a:stretch/>
          </p:blipFill>
          <p:spPr>
            <a:xfrm>
              <a:off x="2674476" y="3502332"/>
              <a:ext cx="123210" cy="126000"/>
            </a:xfrm>
            <a:prstGeom prst="rect">
              <a:avLst/>
            </a:prstGeom>
          </p:spPr>
        </p:pic>
        <p:pic>
          <p:nvPicPr>
            <p:cNvPr id="152" name="Bilde 151" descr="Et bilde som inneholder Grafikk, grafisk design, logo, Fargerikt&#10;&#10;Automatisk generert beskrivelse">
              <a:extLst>
                <a:ext uri="{FF2B5EF4-FFF2-40B4-BE49-F238E27FC236}">
                  <a16:creationId xmlns:a16="http://schemas.microsoft.com/office/drawing/2014/main" id="{84938F71-8548-AA84-C866-F3F911151C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683"/>
            <a:stretch/>
          </p:blipFill>
          <p:spPr>
            <a:xfrm>
              <a:off x="2834907" y="3442044"/>
              <a:ext cx="161851" cy="144000"/>
            </a:xfrm>
            <a:prstGeom prst="rect">
              <a:avLst/>
            </a:prstGeom>
          </p:spPr>
        </p:pic>
        <p:pic>
          <p:nvPicPr>
            <p:cNvPr id="153" name="Bilde 152" descr="Et bilde som inneholder Font, Grafikk, grafisk design, logo&#10;&#10;Automatisk generert beskrivelse">
              <a:extLst>
                <a:ext uri="{FF2B5EF4-FFF2-40B4-BE49-F238E27FC236}">
                  <a16:creationId xmlns:a16="http://schemas.microsoft.com/office/drawing/2014/main" id="{7472BE15-476E-6706-BB15-16A2E73E44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08" t="16069" r="14930" b="50123"/>
            <a:stretch/>
          </p:blipFill>
          <p:spPr>
            <a:xfrm>
              <a:off x="2666035" y="3326141"/>
              <a:ext cx="253349" cy="108000"/>
            </a:xfrm>
            <a:prstGeom prst="rect">
              <a:avLst/>
            </a:prstGeom>
          </p:spPr>
        </p:pic>
      </p:grpSp>
      <p:grpSp>
        <p:nvGrpSpPr>
          <p:cNvPr id="155" name="Gruppe 154">
            <a:extLst>
              <a:ext uri="{FF2B5EF4-FFF2-40B4-BE49-F238E27FC236}">
                <a16:creationId xmlns:a16="http://schemas.microsoft.com/office/drawing/2014/main" id="{E78B68C9-2002-BABD-17C8-53BE780EA2BD}"/>
              </a:ext>
            </a:extLst>
          </p:cNvPr>
          <p:cNvGrpSpPr/>
          <p:nvPr/>
        </p:nvGrpSpPr>
        <p:grpSpPr>
          <a:xfrm>
            <a:off x="6676428" y="2774163"/>
            <a:ext cx="1543803" cy="406801"/>
            <a:chOff x="601974" y="3164402"/>
            <a:chExt cx="1543803" cy="406801"/>
          </a:xfrm>
        </p:grpSpPr>
        <p:sp>
          <p:nvSpPr>
            <p:cNvPr id="156" name="Rounded Rectangle 12">
              <a:extLst>
                <a:ext uri="{FF2B5EF4-FFF2-40B4-BE49-F238E27FC236}">
                  <a16:creationId xmlns:a16="http://schemas.microsoft.com/office/drawing/2014/main" id="{8F483476-D08A-C10A-7525-897CB8A9E403}"/>
                </a:ext>
              </a:extLst>
            </p:cNvPr>
            <p:cNvSpPr/>
            <p:nvPr/>
          </p:nvSpPr>
          <p:spPr>
            <a:xfrm>
              <a:off x="601974" y="3164402"/>
              <a:ext cx="1543803" cy="406800"/>
            </a:xfrm>
            <a:prstGeom prst="roundRect">
              <a:avLst>
                <a:gd name="adj" fmla="val 7260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dist="50800" dir="54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5" tIns="45723" rIns="91445" bIns="45723" rtlCol="0" anchor="ctr"/>
            <a:lstStyle/>
            <a:p>
              <a:pPr algn="ctr"/>
              <a:endParaRPr lang="bg-BG" sz="900"/>
            </a:p>
          </p:txBody>
        </p:sp>
        <p:sp>
          <p:nvSpPr>
            <p:cNvPr id="157" name="Rounded Rectangle 12">
              <a:extLst>
                <a:ext uri="{FF2B5EF4-FFF2-40B4-BE49-F238E27FC236}">
                  <a16:creationId xmlns:a16="http://schemas.microsoft.com/office/drawing/2014/main" id="{AECA11B3-3C4D-E13F-33D0-EA05337E4A3D}"/>
                </a:ext>
              </a:extLst>
            </p:cNvPr>
            <p:cNvSpPr/>
            <p:nvPr/>
          </p:nvSpPr>
          <p:spPr>
            <a:xfrm>
              <a:off x="991066" y="3164403"/>
              <a:ext cx="1154711" cy="406800"/>
            </a:xfrm>
            <a:prstGeom prst="roundRect">
              <a:avLst>
                <a:gd name="adj" fmla="val 7260"/>
              </a:avLst>
            </a:prstGeom>
            <a:solidFill>
              <a:srgbClr val="0070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5" tIns="45723" rIns="91445" bIns="45723" rtlCol="0" anchor="ctr"/>
            <a:lstStyle/>
            <a:p>
              <a:pPr algn="ctr"/>
              <a:endParaRPr lang="bg-BG" sz="900"/>
            </a:p>
          </p:txBody>
        </p:sp>
        <p:sp>
          <p:nvSpPr>
            <p:cNvPr id="161" name="TextBox 4">
              <a:extLst>
                <a:ext uri="{FF2B5EF4-FFF2-40B4-BE49-F238E27FC236}">
                  <a16:creationId xmlns:a16="http://schemas.microsoft.com/office/drawing/2014/main" id="{17F0ED60-2E9C-C156-1522-C3213AA5AB24}"/>
                </a:ext>
              </a:extLst>
            </p:cNvPr>
            <p:cNvSpPr txBox="1"/>
            <p:nvPr/>
          </p:nvSpPr>
          <p:spPr>
            <a:xfrm>
              <a:off x="957017" y="3265662"/>
              <a:ext cx="112713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800" b="1" dirty="0">
                  <a:solidFill>
                    <a:schemeClr val="bg1"/>
                  </a:solidFill>
                  <a:latin typeface="Nunito Sans" pitchFamily="2" charset="77"/>
                </a:rPr>
                <a:t>Øvrige tillitsvalgte</a:t>
              </a:r>
            </a:p>
          </p:txBody>
        </p:sp>
      </p:grpSp>
      <p:sp>
        <p:nvSpPr>
          <p:cNvPr id="206" name="TextBox 4">
            <a:extLst>
              <a:ext uri="{FF2B5EF4-FFF2-40B4-BE49-F238E27FC236}">
                <a16:creationId xmlns:a16="http://schemas.microsoft.com/office/drawing/2014/main" id="{C6B6A5E3-92FF-90D3-0DDE-FDD44C145DAB}"/>
              </a:ext>
            </a:extLst>
          </p:cNvPr>
          <p:cNvSpPr txBox="1"/>
          <p:nvPr/>
        </p:nvSpPr>
        <p:spPr>
          <a:xfrm>
            <a:off x="4169242" y="5101766"/>
            <a:ext cx="11275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 b="1" dirty="0">
                <a:solidFill>
                  <a:schemeClr val="bg1">
                    <a:lumMod val="95000"/>
                  </a:schemeClr>
                </a:solidFill>
                <a:latin typeface="Nunito Sans" pitchFamily="2" charset="77"/>
              </a:rPr>
              <a:t>Møteplasser</a:t>
            </a:r>
          </a:p>
        </p:txBody>
      </p:sp>
      <p:sp>
        <p:nvSpPr>
          <p:cNvPr id="207" name="TextBox 4">
            <a:extLst>
              <a:ext uri="{FF2B5EF4-FFF2-40B4-BE49-F238E27FC236}">
                <a16:creationId xmlns:a16="http://schemas.microsoft.com/office/drawing/2014/main" id="{5914C214-E42F-DEE5-686C-AEE0CFEBE876}"/>
              </a:ext>
            </a:extLst>
          </p:cNvPr>
          <p:cNvSpPr txBox="1"/>
          <p:nvPr/>
        </p:nvSpPr>
        <p:spPr>
          <a:xfrm>
            <a:off x="5918688" y="4465307"/>
            <a:ext cx="11275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 b="1" dirty="0">
                <a:solidFill>
                  <a:schemeClr val="bg1">
                    <a:lumMod val="95000"/>
                  </a:schemeClr>
                </a:solidFill>
                <a:latin typeface="Nunito Sans" pitchFamily="2" charset="77"/>
              </a:rPr>
              <a:t>Temasamlinger</a:t>
            </a:r>
          </a:p>
        </p:txBody>
      </p:sp>
      <p:sp>
        <p:nvSpPr>
          <p:cNvPr id="208" name="TextBox 4">
            <a:extLst>
              <a:ext uri="{FF2B5EF4-FFF2-40B4-BE49-F238E27FC236}">
                <a16:creationId xmlns:a16="http://schemas.microsoft.com/office/drawing/2014/main" id="{31AF4467-A18A-E170-7737-692488E0D606}"/>
              </a:ext>
            </a:extLst>
          </p:cNvPr>
          <p:cNvSpPr txBox="1"/>
          <p:nvPr/>
        </p:nvSpPr>
        <p:spPr>
          <a:xfrm>
            <a:off x="6629315" y="4609701"/>
            <a:ext cx="11275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 b="1" dirty="0">
                <a:solidFill>
                  <a:schemeClr val="bg1">
                    <a:lumMod val="95000"/>
                  </a:schemeClr>
                </a:solidFill>
                <a:latin typeface="Nunito Sans" pitchFamily="2" charset="77"/>
              </a:rPr>
              <a:t>Messer</a:t>
            </a:r>
          </a:p>
        </p:txBody>
      </p:sp>
      <p:sp>
        <p:nvSpPr>
          <p:cNvPr id="209" name="TextBox 4">
            <a:extLst>
              <a:ext uri="{FF2B5EF4-FFF2-40B4-BE49-F238E27FC236}">
                <a16:creationId xmlns:a16="http://schemas.microsoft.com/office/drawing/2014/main" id="{6431E1C9-8A6B-7D48-F6BE-E08529C1728C}"/>
              </a:ext>
            </a:extLst>
          </p:cNvPr>
          <p:cNvSpPr txBox="1"/>
          <p:nvPr/>
        </p:nvSpPr>
        <p:spPr>
          <a:xfrm>
            <a:off x="7761074" y="5035472"/>
            <a:ext cx="13598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 b="1" dirty="0">
                <a:solidFill>
                  <a:schemeClr val="bg1">
                    <a:lumMod val="95000"/>
                  </a:schemeClr>
                </a:solidFill>
                <a:latin typeface="Nunito Sans" pitchFamily="2" charset="77"/>
              </a:rPr>
              <a:t>Samvirkeopplæring</a:t>
            </a:r>
          </a:p>
        </p:txBody>
      </p:sp>
      <p:sp>
        <p:nvSpPr>
          <p:cNvPr id="210" name="TextBox 4">
            <a:extLst>
              <a:ext uri="{FF2B5EF4-FFF2-40B4-BE49-F238E27FC236}">
                <a16:creationId xmlns:a16="http://schemas.microsoft.com/office/drawing/2014/main" id="{79384C21-17FC-E275-0048-A1ECB1372F1C}"/>
              </a:ext>
            </a:extLst>
          </p:cNvPr>
          <p:cNvSpPr txBox="1"/>
          <p:nvPr/>
        </p:nvSpPr>
        <p:spPr>
          <a:xfrm>
            <a:off x="9121199" y="4576052"/>
            <a:ext cx="18249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 b="1" dirty="0">
                <a:solidFill>
                  <a:schemeClr val="bg1">
                    <a:lumMod val="95000"/>
                  </a:schemeClr>
                </a:solidFill>
                <a:latin typeface="Nunito Sans" pitchFamily="2" charset="77"/>
              </a:rPr>
              <a:t>Ny/ung bondesamlinger</a:t>
            </a:r>
          </a:p>
        </p:txBody>
      </p:sp>
      <p:cxnSp>
        <p:nvCxnSpPr>
          <p:cNvPr id="211" name="Rett linje 210">
            <a:extLst>
              <a:ext uri="{FF2B5EF4-FFF2-40B4-BE49-F238E27FC236}">
                <a16:creationId xmlns:a16="http://schemas.microsoft.com/office/drawing/2014/main" id="{552F8B36-C433-8B86-B630-03423D688F3E}"/>
              </a:ext>
            </a:extLst>
          </p:cNvPr>
          <p:cNvCxnSpPr>
            <a:cxnSpLocks/>
          </p:cNvCxnSpPr>
          <p:nvPr/>
        </p:nvCxnSpPr>
        <p:spPr>
          <a:xfrm>
            <a:off x="4591763" y="2268674"/>
            <a:ext cx="0" cy="1764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TextBox 4">
            <a:extLst>
              <a:ext uri="{FF2B5EF4-FFF2-40B4-BE49-F238E27FC236}">
                <a16:creationId xmlns:a16="http://schemas.microsoft.com/office/drawing/2014/main" id="{978588DD-70BC-6212-D3D0-6B356681DED6}"/>
              </a:ext>
            </a:extLst>
          </p:cNvPr>
          <p:cNvSpPr txBox="1"/>
          <p:nvPr/>
        </p:nvSpPr>
        <p:spPr>
          <a:xfrm>
            <a:off x="543636" y="2581949"/>
            <a:ext cx="7061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chemeClr val="bg2">
                    <a:lumMod val="25000"/>
                  </a:schemeClr>
                </a:solidFill>
                <a:latin typeface="Nunito Sans" pitchFamily="2" charset="77"/>
              </a:rPr>
              <a:t>Ansvarlig</a:t>
            </a:r>
            <a:endParaRPr lang="nb-NO" sz="1050" dirty="0">
              <a:solidFill>
                <a:schemeClr val="bg2">
                  <a:lumMod val="25000"/>
                </a:schemeClr>
              </a:solidFill>
              <a:latin typeface="Nunito Sans" pitchFamily="2" charset="77"/>
            </a:endParaRPr>
          </a:p>
        </p:txBody>
      </p:sp>
      <p:sp>
        <p:nvSpPr>
          <p:cNvPr id="213" name="TextBox 4">
            <a:extLst>
              <a:ext uri="{FF2B5EF4-FFF2-40B4-BE49-F238E27FC236}">
                <a16:creationId xmlns:a16="http://schemas.microsoft.com/office/drawing/2014/main" id="{7DF28A4C-99CE-783B-B125-8305ACB7FC4B}"/>
              </a:ext>
            </a:extLst>
          </p:cNvPr>
          <p:cNvSpPr txBox="1"/>
          <p:nvPr/>
        </p:nvSpPr>
        <p:spPr>
          <a:xfrm>
            <a:off x="2610871" y="2581949"/>
            <a:ext cx="7061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chemeClr val="bg2">
                    <a:lumMod val="25000"/>
                  </a:schemeClr>
                </a:solidFill>
                <a:latin typeface="Nunito Sans" pitchFamily="2" charset="77"/>
              </a:rPr>
              <a:t>Ansvarlig</a:t>
            </a:r>
            <a:endParaRPr lang="nb-NO" sz="1050" dirty="0">
              <a:solidFill>
                <a:schemeClr val="bg2">
                  <a:lumMod val="25000"/>
                </a:schemeClr>
              </a:solidFill>
              <a:latin typeface="Nunito Sans" pitchFamily="2" charset="77"/>
            </a:endParaRPr>
          </a:p>
        </p:txBody>
      </p:sp>
      <p:sp>
        <p:nvSpPr>
          <p:cNvPr id="214" name="TextBox 4">
            <a:extLst>
              <a:ext uri="{FF2B5EF4-FFF2-40B4-BE49-F238E27FC236}">
                <a16:creationId xmlns:a16="http://schemas.microsoft.com/office/drawing/2014/main" id="{6A808A1F-A661-AF7F-CBFE-3CD788A3ACC6}"/>
              </a:ext>
            </a:extLst>
          </p:cNvPr>
          <p:cNvSpPr txBox="1"/>
          <p:nvPr/>
        </p:nvSpPr>
        <p:spPr>
          <a:xfrm>
            <a:off x="4895956" y="2581949"/>
            <a:ext cx="7061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chemeClr val="bg2">
                    <a:lumMod val="25000"/>
                  </a:schemeClr>
                </a:solidFill>
                <a:latin typeface="Nunito Sans" pitchFamily="2" charset="77"/>
              </a:rPr>
              <a:t>Ansvarlig</a:t>
            </a:r>
            <a:endParaRPr lang="nb-NO" sz="1050" dirty="0">
              <a:solidFill>
                <a:schemeClr val="bg2">
                  <a:lumMod val="25000"/>
                </a:schemeClr>
              </a:solidFill>
              <a:latin typeface="Nunito Sans" pitchFamily="2" charset="77"/>
            </a:endParaRPr>
          </a:p>
        </p:txBody>
      </p:sp>
      <p:grpSp>
        <p:nvGrpSpPr>
          <p:cNvPr id="218" name="Gruppe 217">
            <a:extLst>
              <a:ext uri="{FF2B5EF4-FFF2-40B4-BE49-F238E27FC236}">
                <a16:creationId xmlns:a16="http://schemas.microsoft.com/office/drawing/2014/main" id="{9A607DB1-5C8B-3FB6-B25B-512261B39772}"/>
              </a:ext>
            </a:extLst>
          </p:cNvPr>
          <p:cNvGrpSpPr/>
          <p:nvPr/>
        </p:nvGrpSpPr>
        <p:grpSpPr>
          <a:xfrm>
            <a:off x="10157015" y="2758262"/>
            <a:ext cx="1551205" cy="406801"/>
            <a:chOff x="601974" y="3164402"/>
            <a:chExt cx="1551205" cy="406801"/>
          </a:xfrm>
        </p:grpSpPr>
        <p:sp>
          <p:nvSpPr>
            <p:cNvPr id="223" name="Rounded Rectangle 12">
              <a:extLst>
                <a:ext uri="{FF2B5EF4-FFF2-40B4-BE49-F238E27FC236}">
                  <a16:creationId xmlns:a16="http://schemas.microsoft.com/office/drawing/2014/main" id="{19D82F3C-0B84-8852-AE1F-4CA8E9D823E1}"/>
                </a:ext>
              </a:extLst>
            </p:cNvPr>
            <p:cNvSpPr/>
            <p:nvPr/>
          </p:nvSpPr>
          <p:spPr>
            <a:xfrm>
              <a:off x="601974" y="3164402"/>
              <a:ext cx="1543803" cy="406800"/>
            </a:xfrm>
            <a:prstGeom prst="roundRect">
              <a:avLst>
                <a:gd name="adj" fmla="val 7260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dist="50800" dir="54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5" tIns="45723" rIns="91445" bIns="45723" rtlCol="0" anchor="ctr"/>
            <a:lstStyle/>
            <a:p>
              <a:pPr algn="ctr"/>
              <a:endParaRPr lang="bg-BG" sz="900"/>
            </a:p>
          </p:txBody>
        </p:sp>
        <p:sp>
          <p:nvSpPr>
            <p:cNvPr id="224" name="Rounded Rectangle 12">
              <a:extLst>
                <a:ext uri="{FF2B5EF4-FFF2-40B4-BE49-F238E27FC236}">
                  <a16:creationId xmlns:a16="http://schemas.microsoft.com/office/drawing/2014/main" id="{BABAFAA2-8FCB-9594-DF1A-8C831DD66A8E}"/>
                </a:ext>
              </a:extLst>
            </p:cNvPr>
            <p:cNvSpPr/>
            <p:nvPr/>
          </p:nvSpPr>
          <p:spPr>
            <a:xfrm>
              <a:off x="991066" y="3164403"/>
              <a:ext cx="1154711" cy="406800"/>
            </a:xfrm>
            <a:prstGeom prst="roundRect">
              <a:avLst>
                <a:gd name="adj" fmla="val 7260"/>
              </a:avLst>
            </a:prstGeom>
            <a:solidFill>
              <a:srgbClr val="F287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5" tIns="45723" rIns="91445" bIns="45723" rtlCol="0" anchor="ctr"/>
            <a:lstStyle/>
            <a:p>
              <a:pPr algn="ctr"/>
              <a:endParaRPr lang="bg-BG" sz="900"/>
            </a:p>
          </p:txBody>
        </p:sp>
        <p:sp>
          <p:nvSpPr>
            <p:cNvPr id="225" name="TextBox 4">
              <a:extLst>
                <a:ext uri="{FF2B5EF4-FFF2-40B4-BE49-F238E27FC236}">
                  <a16:creationId xmlns:a16="http://schemas.microsoft.com/office/drawing/2014/main" id="{6B717BCB-8CE4-0DAE-7D0C-9986989D8487}"/>
                </a:ext>
              </a:extLst>
            </p:cNvPr>
            <p:cNvSpPr txBox="1"/>
            <p:nvPr/>
          </p:nvSpPr>
          <p:spPr>
            <a:xfrm>
              <a:off x="957017" y="3265662"/>
              <a:ext cx="11961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800" b="1" dirty="0">
                  <a:solidFill>
                    <a:schemeClr val="bg1"/>
                  </a:solidFill>
                  <a:latin typeface="Nunito Sans" pitchFamily="2" charset="77"/>
                </a:rPr>
                <a:t>Regionalt sekretariat</a:t>
              </a:r>
            </a:p>
          </p:txBody>
        </p:sp>
      </p:grpSp>
      <p:grpSp>
        <p:nvGrpSpPr>
          <p:cNvPr id="226" name="Gruppe 225">
            <a:extLst>
              <a:ext uri="{FF2B5EF4-FFF2-40B4-BE49-F238E27FC236}">
                <a16:creationId xmlns:a16="http://schemas.microsoft.com/office/drawing/2014/main" id="{D3B54D2E-0E08-20F9-49DA-1A2085900114}"/>
              </a:ext>
            </a:extLst>
          </p:cNvPr>
          <p:cNvGrpSpPr/>
          <p:nvPr/>
        </p:nvGrpSpPr>
        <p:grpSpPr>
          <a:xfrm>
            <a:off x="8418666" y="2782402"/>
            <a:ext cx="1543803" cy="406801"/>
            <a:chOff x="601974" y="3164402"/>
            <a:chExt cx="1543803" cy="406801"/>
          </a:xfrm>
        </p:grpSpPr>
        <p:sp>
          <p:nvSpPr>
            <p:cNvPr id="227" name="Rounded Rectangle 12">
              <a:extLst>
                <a:ext uri="{FF2B5EF4-FFF2-40B4-BE49-F238E27FC236}">
                  <a16:creationId xmlns:a16="http://schemas.microsoft.com/office/drawing/2014/main" id="{0A0D1EFE-0723-9ED8-7605-C9AF6CF2DCF6}"/>
                </a:ext>
              </a:extLst>
            </p:cNvPr>
            <p:cNvSpPr/>
            <p:nvPr/>
          </p:nvSpPr>
          <p:spPr>
            <a:xfrm>
              <a:off x="601974" y="3164402"/>
              <a:ext cx="1543803" cy="406800"/>
            </a:xfrm>
            <a:prstGeom prst="roundRect">
              <a:avLst>
                <a:gd name="adj" fmla="val 7260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dist="50800" dir="54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5" tIns="45723" rIns="91445" bIns="45723" rtlCol="0" anchor="ctr"/>
            <a:lstStyle/>
            <a:p>
              <a:pPr algn="ctr"/>
              <a:endParaRPr lang="bg-BG" sz="900"/>
            </a:p>
          </p:txBody>
        </p:sp>
        <p:sp>
          <p:nvSpPr>
            <p:cNvPr id="228" name="Rounded Rectangle 12">
              <a:extLst>
                <a:ext uri="{FF2B5EF4-FFF2-40B4-BE49-F238E27FC236}">
                  <a16:creationId xmlns:a16="http://schemas.microsoft.com/office/drawing/2014/main" id="{994D0EDA-7DD3-A35C-FE49-6A2FB5E3517A}"/>
                </a:ext>
              </a:extLst>
            </p:cNvPr>
            <p:cNvSpPr/>
            <p:nvPr/>
          </p:nvSpPr>
          <p:spPr>
            <a:xfrm>
              <a:off x="991066" y="3164403"/>
              <a:ext cx="1154711" cy="406800"/>
            </a:xfrm>
            <a:prstGeom prst="roundRect">
              <a:avLst>
                <a:gd name="adj" fmla="val 7260"/>
              </a:avLst>
            </a:prstGeom>
            <a:solidFill>
              <a:srgbClr val="82A8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5" tIns="45723" rIns="91445" bIns="45723" rtlCol="0" anchor="ctr"/>
            <a:lstStyle/>
            <a:p>
              <a:pPr algn="ctr"/>
              <a:endParaRPr lang="bg-BG" sz="900"/>
            </a:p>
          </p:txBody>
        </p:sp>
        <p:pic>
          <p:nvPicPr>
            <p:cNvPr id="229" name="Picture 2">
              <a:extLst>
                <a:ext uri="{FF2B5EF4-FFF2-40B4-BE49-F238E27FC236}">
                  <a16:creationId xmlns:a16="http://schemas.microsoft.com/office/drawing/2014/main" id="{D9D0077A-B020-3359-B870-176A093DF0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40" t="5357" r="5423" b="26786"/>
            <a:stretch/>
          </p:blipFill>
          <p:spPr bwMode="auto">
            <a:xfrm>
              <a:off x="681660" y="3246819"/>
              <a:ext cx="237836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0" name="TextBox 4">
              <a:extLst>
                <a:ext uri="{FF2B5EF4-FFF2-40B4-BE49-F238E27FC236}">
                  <a16:creationId xmlns:a16="http://schemas.microsoft.com/office/drawing/2014/main" id="{DC6E8F1D-3758-E49B-9CF8-C1EB7E99E1D9}"/>
                </a:ext>
              </a:extLst>
            </p:cNvPr>
            <p:cNvSpPr txBox="1"/>
            <p:nvPr/>
          </p:nvSpPr>
          <p:spPr>
            <a:xfrm>
              <a:off x="957017" y="3265662"/>
              <a:ext cx="112713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800" b="1" dirty="0">
                  <a:solidFill>
                    <a:schemeClr val="bg1"/>
                  </a:solidFill>
                  <a:latin typeface="Nunito Sans" pitchFamily="2" charset="77"/>
                </a:rPr>
                <a:t>Sekretærfunksjon</a:t>
              </a:r>
            </a:p>
          </p:txBody>
        </p:sp>
      </p:grpSp>
      <p:sp>
        <p:nvSpPr>
          <p:cNvPr id="2" name="TextBox 4">
            <a:extLst>
              <a:ext uri="{FF2B5EF4-FFF2-40B4-BE49-F238E27FC236}">
                <a16:creationId xmlns:a16="http://schemas.microsoft.com/office/drawing/2014/main" id="{D010FBD0-14EC-A83E-6FEE-8734759D7CC1}"/>
              </a:ext>
            </a:extLst>
          </p:cNvPr>
          <p:cNvSpPr txBox="1"/>
          <p:nvPr/>
        </p:nvSpPr>
        <p:spPr>
          <a:xfrm>
            <a:off x="10387066" y="4826711"/>
            <a:ext cx="9369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 b="1" dirty="0">
                <a:solidFill>
                  <a:schemeClr val="bg1">
                    <a:lumMod val="95000"/>
                  </a:schemeClr>
                </a:solidFill>
                <a:latin typeface="Nunito Sans" pitchFamily="2" charset="77"/>
              </a:rPr>
              <a:t>Samvirkedag</a:t>
            </a:r>
          </a:p>
        </p:txBody>
      </p:sp>
      <p:pic>
        <p:nvPicPr>
          <p:cNvPr id="236" name="Grafikk 235">
            <a:extLst>
              <a:ext uri="{FF2B5EF4-FFF2-40B4-BE49-F238E27FC236}">
                <a16:creationId xmlns:a16="http://schemas.microsoft.com/office/drawing/2014/main" id="{99C7BB4A-974C-DF52-5A85-35A78CD055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78984" y="4397033"/>
            <a:ext cx="324000" cy="324000"/>
          </a:xfrm>
          <a:prstGeom prst="rect">
            <a:avLst/>
          </a:prstGeom>
        </p:spPr>
      </p:pic>
      <p:pic>
        <p:nvPicPr>
          <p:cNvPr id="238" name="Grafikk 237">
            <a:extLst>
              <a:ext uri="{FF2B5EF4-FFF2-40B4-BE49-F238E27FC236}">
                <a16:creationId xmlns:a16="http://schemas.microsoft.com/office/drawing/2014/main" id="{0527F6B7-ADB7-C858-C8E7-6D5DCF801D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743510" y="2865863"/>
            <a:ext cx="228600" cy="228600"/>
          </a:xfrm>
          <a:prstGeom prst="rect">
            <a:avLst/>
          </a:prstGeom>
        </p:spPr>
      </p:pic>
      <p:sp>
        <p:nvSpPr>
          <p:cNvPr id="239" name="TextBox 4">
            <a:extLst>
              <a:ext uri="{FF2B5EF4-FFF2-40B4-BE49-F238E27FC236}">
                <a16:creationId xmlns:a16="http://schemas.microsoft.com/office/drawing/2014/main" id="{360A3DA6-A00D-053A-AE0B-42758654DE29}"/>
              </a:ext>
            </a:extLst>
          </p:cNvPr>
          <p:cNvSpPr txBox="1"/>
          <p:nvPr/>
        </p:nvSpPr>
        <p:spPr>
          <a:xfrm>
            <a:off x="1503954" y="5510170"/>
            <a:ext cx="526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chemeClr val="bg1"/>
                </a:solidFill>
                <a:latin typeface="Nunito Sans" pitchFamily="2" charset="77"/>
              </a:rPr>
              <a:t>Vedta</a:t>
            </a:r>
            <a:endParaRPr lang="nb-NO" sz="1050" dirty="0">
              <a:solidFill>
                <a:schemeClr val="bg1"/>
              </a:solidFill>
              <a:latin typeface="Nunito Sans" pitchFamily="2" charset="77"/>
            </a:endParaRPr>
          </a:p>
        </p:txBody>
      </p:sp>
      <p:sp>
        <p:nvSpPr>
          <p:cNvPr id="240" name="TextBox 4">
            <a:extLst>
              <a:ext uri="{FF2B5EF4-FFF2-40B4-BE49-F238E27FC236}">
                <a16:creationId xmlns:a16="http://schemas.microsoft.com/office/drawing/2014/main" id="{BBEDEAE8-A93C-2391-6E48-C7A66E939C42}"/>
              </a:ext>
            </a:extLst>
          </p:cNvPr>
          <p:cNvSpPr txBox="1"/>
          <p:nvPr/>
        </p:nvSpPr>
        <p:spPr>
          <a:xfrm>
            <a:off x="3058175" y="5012438"/>
            <a:ext cx="9669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chemeClr val="bg1"/>
                </a:solidFill>
                <a:latin typeface="Nunito Sans" pitchFamily="2" charset="77"/>
              </a:rPr>
              <a:t>Tilrettelegge</a:t>
            </a:r>
            <a:endParaRPr lang="nb-NO" sz="1050" dirty="0">
              <a:solidFill>
                <a:schemeClr val="bg1"/>
              </a:solidFill>
              <a:latin typeface="Nunito Sans" pitchFamily="2" charset="77"/>
            </a:endParaRPr>
          </a:p>
        </p:txBody>
      </p:sp>
      <p:sp>
        <p:nvSpPr>
          <p:cNvPr id="241" name="TextBox 4">
            <a:extLst>
              <a:ext uri="{FF2B5EF4-FFF2-40B4-BE49-F238E27FC236}">
                <a16:creationId xmlns:a16="http://schemas.microsoft.com/office/drawing/2014/main" id="{41988E48-329D-575B-4FBA-A8DDFF9819AE}"/>
              </a:ext>
            </a:extLst>
          </p:cNvPr>
          <p:cNvSpPr txBox="1"/>
          <p:nvPr/>
        </p:nvSpPr>
        <p:spPr>
          <a:xfrm>
            <a:off x="4765574" y="5538494"/>
            <a:ext cx="83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chemeClr val="bg1"/>
                </a:solidFill>
                <a:latin typeface="Nunito Sans" pitchFamily="2" charset="77"/>
              </a:rPr>
              <a:t>Gjennomføre</a:t>
            </a:r>
            <a:endParaRPr lang="nb-NO" sz="1050" dirty="0">
              <a:solidFill>
                <a:schemeClr val="bg1"/>
              </a:solidFill>
              <a:latin typeface="Nunito Sans" pitchFamily="2" charset="77"/>
            </a:endParaRPr>
          </a:p>
        </p:txBody>
      </p:sp>
      <p:pic>
        <p:nvPicPr>
          <p:cNvPr id="4" name="Grafikk 3" descr="Sjekkliste med heldekkende fyll">
            <a:extLst>
              <a:ext uri="{FF2B5EF4-FFF2-40B4-BE49-F238E27FC236}">
                <a16:creationId xmlns:a16="http://schemas.microsoft.com/office/drawing/2014/main" id="{093DE508-3BA7-7348-DE90-AFDB02E6BC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34718" y="4910023"/>
            <a:ext cx="396000" cy="396000"/>
          </a:xfrm>
          <a:prstGeom prst="rect">
            <a:avLst/>
          </a:prstGeom>
        </p:spPr>
      </p:pic>
      <p:pic>
        <p:nvPicPr>
          <p:cNvPr id="26" name="Bilde 25" descr="Et bilde som inneholder Font, logo, Grafikk, grafisk design&#10;&#10;Automatisk generert beskrivelse">
            <a:extLst>
              <a:ext uri="{FF2B5EF4-FFF2-40B4-BE49-F238E27FC236}">
                <a16:creationId xmlns:a16="http://schemas.microsoft.com/office/drawing/2014/main" id="{E826445E-1D3E-392B-EBD8-A48EB42940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84"/>
          <a:stretch/>
        </p:blipFill>
        <p:spPr>
          <a:xfrm>
            <a:off x="10203290" y="2983874"/>
            <a:ext cx="123210" cy="126000"/>
          </a:xfrm>
          <a:prstGeom prst="rect">
            <a:avLst/>
          </a:prstGeom>
        </p:spPr>
      </p:pic>
      <p:pic>
        <p:nvPicPr>
          <p:cNvPr id="27" name="Bilde 26" descr="Et bilde som inneholder Grafikk, grafisk design, logo, Fargerikt&#10;&#10;Automatisk generert beskrivelse">
            <a:extLst>
              <a:ext uri="{FF2B5EF4-FFF2-40B4-BE49-F238E27FC236}">
                <a16:creationId xmlns:a16="http://schemas.microsoft.com/office/drawing/2014/main" id="{29B243B5-1DA0-6807-4FB4-AF9EFDA9404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683"/>
          <a:stretch/>
        </p:blipFill>
        <p:spPr>
          <a:xfrm>
            <a:off x="10363721" y="2923586"/>
            <a:ext cx="161851" cy="144000"/>
          </a:xfrm>
          <a:prstGeom prst="rect">
            <a:avLst/>
          </a:prstGeom>
        </p:spPr>
      </p:pic>
      <p:pic>
        <p:nvPicPr>
          <p:cNvPr id="231" name="Bilde 230" descr="Et bilde som inneholder Font, Grafikk, grafisk design, logo&#10;&#10;Automatisk generert beskrivelse">
            <a:extLst>
              <a:ext uri="{FF2B5EF4-FFF2-40B4-BE49-F238E27FC236}">
                <a16:creationId xmlns:a16="http://schemas.microsoft.com/office/drawing/2014/main" id="{ACF49204-DCC1-1006-4E90-14199341FCE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8" t="16069" r="14930" b="50123"/>
          <a:stretch/>
        </p:blipFill>
        <p:spPr>
          <a:xfrm>
            <a:off x="10194849" y="2807683"/>
            <a:ext cx="253349" cy="108000"/>
          </a:xfrm>
          <a:prstGeom prst="rect">
            <a:avLst/>
          </a:prstGeom>
        </p:spPr>
      </p:pic>
      <p:pic>
        <p:nvPicPr>
          <p:cNvPr id="3" name="Bilde 2" descr="Et bilde som inneholder grønn, design&#10;&#10;Automatisk generert beskrivelse">
            <a:extLst>
              <a:ext uri="{FF2B5EF4-FFF2-40B4-BE49-F238E27FC236}">
                <a16:creationId xmlns:a16="http://schemas.microsoft.com/office/drawing/2014/main" id="{CE247656-A569-7CD5-327A-6D5BA6884DF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8" t="11635" r="26438" b="11250"/>
          <a:stretch/>
        </p:blipFill>
        <p:spPr>
          <a:xfrm>
            <a:off x="1816363" y="2857939"/>
            <a:ext cx="205370" cy="252000"/>
          </a:xfrm>
          <a:prstGeom prst="rect">
            <a:avLst/>
          </a:prstGeom>
        </p:spPr>
      </p:pic>
      <p:pic>
        <p:nvPicPr>
          <p:cNvPr id="5" name="Bilde 4" descr="Et bilde som inneholder grønn, design&#10;&#10;Automatisk generert beskrivelse">
            <a:extLst>
              <a:ext uri="{FF2B5EF4-FFF2-40B4-BE49-F238E27FC236}">
                <a16:creationId xmlns:a16="http://schemas.microsoft.com/office/drawing/2014/main" id="{AA4D24EE-7F4F-AD0E-516B-B88CE7F21BC4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8" t="11635" r="26438" b="11250"/>
          <a:stretch/>
        </p:blipFill>
        <p:spPr>
          <a:xfrm>
            <a:off x="6179648" y="2865237"/>
            <a:ext cx="20537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14136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ssholder for bilde 8" descr="Et bilde som inneholder Menneskeansikt, person, klær, kvinne&#10;&#10;Automatisk generert beskrivelse">
            <a:extLst>
              <a:ext uri="{FF2B5EF4-FFF2-40B4-BE49-F238E27FC236}">
                <a16:creationId xmlns:a16="http://schemas.microsoft.com/office/drawing/2014/main" id="{A3CDE579-C12F-D0D4-CC97-BACDC2B41BE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5451475"/>
          </a:xfrm>
        </p:spPr>
      </p:pic>
      <p:sp>
        <p:nvSpPr>
          <p:cNvPr id="15" name="Rectangle 14"/>
          <p:cNvSpPr/>
          <p:nvPr/>
        </p:nvSpPr>
        <p:spPr>
          <a:xfrm flipV="1">
            <a:off x="1529681" y="-1"/>
            <a:ext cx="4109119" cy="6295319"/>
          </a:xfrm>
          <a:prstGeom prst="round2SameRect">
            <a:avLst/>
          </a:prstGeom>
          <a:solidFill>
            <a:srgbClr val="007367">
              <a:alpha val="8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7" name="TextBox 16"/>
          <p:cNvSpPr txBox="1"/>
          <p:nvPr/>
        </p:nvSpPr>
        <p:spPr>
          <a:xfrm>
            <a:off x="1840648" y="1063104"/>
            <a:ext cx="3655277" cy="66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nb-NO" sz="4400" b="1" dirty="0">
                <a:solidFill>
                  <a:schemeClr val="bg1"/>
                </a:solidFill>
                <a:latin typeface="Nunito Sans" pitchFamily="2" charset="0"/>
                <a:cs typeface="Lato Black"/>
              </a:rPr>
              <a:t>Takk!</a:t>
            </a:r>
          </a:p>
        </p:txBody>
      </p:sp>
      <p:pic>
        <p:nvPicPr>
          <p:cNvPr id="5" name="Bilde 4" descr="Et bilde som inneholder tekst, Font, Grafikk, skjermbilde&#10;&#10;Automatisk generert beskrivelse">
            <a:extLst>
              <a:ext uri="{FF2B5EF4-FFF2-40B4-BE49-F238E27FC236}">
                <a16:creationId xmlns:a16="http://schemas.microsoft.com/office/drawing/2014/main" id="{5A53BA06-F297-F5D4-9AC1-42A11BCCBE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532" y="5607909"/>
            <a:ext cx="1839416" cy="504000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1A6CF0DE-5570-6CE5-330C-A2D254752EE6}"/>
              </a:ext>
            </a:extLst>
          </p:cNvPr>
          <p:cNvSpPr txBox="1"/>
          <p:nvPr/>
        </p:nvSpPr>
        <p:spPr>
          <a:xfrm>
            <a:off x="1829877" y="2147752"/>
            <a:ext cx="350872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nb-NO" dirty="0">
                <a:solidFill>
                  <a:schemeClr val="bg1"/>
                </a:solidFill>
                <a:latin typeface="Nunito Sans" pitchFamily="2" charset="77"/>
              </a:rPr>
              <a:t>Vi ser frem til samhandling gjennom de regionale Landbrukssamvirkene!</a:t>
            </a:r>
          </a:p>
          <a:p>
            <a:pPr algn="ctr">
              <a:spcAft>
                <a:spcPts val="300"/>
              </a:spcAft>
            </a:pPr>
            <a:endParaRPr lang="nb-NO" sz="1400" dirty="0">
              <a:solidFill>
                <a:schemeClr val="bg1"/>
              </a:solidFill>
              <a:latin typeface="Nunito Sans" pitchFamily="2" charset="77"/>
            </a:endParaRP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BFD64D89-4B58-F90D-9A39-C16D5833B8F3}"/>
              </a:ext>
            </a:extLst>
          </p:cNvPr>
          <p:cNvSpPr txBox="1"/>
          <p:nvPr/>
        </p:nvSpPr>
        <p:spPr>
          <a:xfrm>
            <a:off x="10674625" y="5470525"/>
            <a:ext cx="151737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700" dirty="0">
                <a:solidFill>
                  <a:schemeClr val="bg2">
                    <a:lumMod val="25000"/>
                  </a:schemeClr>
                </a:solidFill>
                <a:latin typeface="Nunito Sans" pitchFamily="2" charset="77"/>
              </a:rPr>
              <a:t>Foto: Norges Bygdeungdomslag</a:t>
            </a:r>
            <a:endParaRPr lang="nb-NO" sz="1000" dirty="0">
              <a:solidFill>
                <a:schemeClr val="bg2">
                  <a:lumMod val="25000"/>
                </a:schemeClr>
              </a:solidFill>
              <a:latin typeface="Nunito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22093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2116</TotalTime>
  <Words>640</Words>
  <Application>Microsoft Office PowerPoint</Application>
  <PresentationFormat>Widescreen</PresentationFormat>
  <Paragraphs>134</Paragraphs>
  <Slides>9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Lato Light</vt:lpstr>
      <vt:lpstr>Nunito Sans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Maren M. Heggland</dc:creator>
  <cp:lastModifiedBy>Maren M. Heggland</cp:lastModifiedBy>
  <cp:revision>44</cp:revision>
  <dcterms:created xsi:type="dcterms:W3CDTF">2023-11-01T06:20:52Z</dcterms:created>
  <dcterms:modified xsi:type="dcterms:W3CDTF">2024-03-01T08:18:25Z</dcterms:modified>
</cp:coreProperties>
</file>